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8"/>
  </p:notesMasterIdLst>
  <p:sldIdLst>
    <p:sldId id="256" r:id="rId2"/>
    <p:sldId id="327" r:id="rId3"/>
    <p:sldId id="305" r:id="rId4"/>
    <p:sldId id="324" r:id="rId5"/>
    <p:sldId id="325" r:id="rId6"/>
    <p:sldId id="33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4CB6B-213D-4BF4-B402-62403B9B474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F9A03-E8CC-41EE-A13A-D78D5560E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35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7F665E-B510-471A-9856-39F74E1E9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E9542F-42B8-4B86-BB5D-0CA4E6EBF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14B69F-0199-45F8-9B53-D211718C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F77F-D11E-41FD-90FF-415F3F93AA4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54F339-5983-4915-9C23-968A2FD0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8101A6-2DAA-4686-91D5-BDE7D3D4A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8CCA-20CA-4B34-9980-9395ABC7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0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4F9E8-4D0B-48C2-9CB3-EA96D7AF1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74ECE8C-BB5B-4431-9A54-B539AF12D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D19536-BBA3-4FA3-B6B6-497B94CD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F77F-D11E-41FD-90FF-415F3F93AA4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2543A1-9757-4676-8694-FFAA438CC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8712B5-2D91-4BA0-B257-B46EEED15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8CCA-20CA-4B34-9980-9395ABC7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4C48F7-1211-4CA6-82EF-7DDA69D8ED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71F99D-E5D1-4CB7-97C2-2C565E4A5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281D3C-7602-430E-A071-0F7748352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F77F-D11E-41FD-90FF-415F3F93AA4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D8E4D4-6D7B-4D9B-8F7A-56379BD8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DD6477-C459-48B1-AE58-269C808F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8CCA-20CA-4B34-9980-9395ABC7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0773A-9A2F-49A0-BF1A-3EDB0EC6D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3E0C03-2F00-4F6F-8714-EBB2D1084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F3BC25-861A-4B94-9668-7F910D912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F77F-D11E-41FD-90FF-415F3F93AA4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FCC91B-EE46-4CBE-922C-C1DC515F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4D384C-A280-4138-A43F-B3549CA6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8CCA-20CA-4B34-9980-9395ABC7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6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7D96D4-71A8-4700-BACE-767259F87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1A5A08-F00C-4767-B521-B99D003E6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477EA8-D618-4799-88BB-D65D58B16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F77F-D11E-41FD-90FF-415F3F93AA4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ECC61E-78B2-49DE-B756-59F87E759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CEFBB5-68A9-4D2E-B2C1-0063983D7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8CCA-20CA-4B34-9980-9395ABC7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2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CD74DB-012F-4856-AD1B-0FCA5E7CF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09D007-0EAD-4A14-906C-D03F33A58C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F94477-02DF-4937-A02B-AED864EE9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25DBED-0B0D-4A0F-8FCA-A6ED773E4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F77F-D11E-41FD-90FF-415F3F93AA4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E8D8F66-4CC9-4E7A-BC97-6C7E7E37B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85D915-8D5B-4412-BCD1-9CCFD69F6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8CCA-20CA-4B34-9980-9395ABC7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0B428A-A78B-446A-BDA6-0C95F80FC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E4691BF-4936-45F3-B283-743D7C36F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997ADC-EDF1-43A0-9C79-28F1CDCCA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E8C1E9F-8A8B-4E08-B562-7ECA491584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0369F68-7C35-4248-93EB-26F41D881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D6B8DDC-6A1F-4B8A-A407-5CBACD393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F77F-D11E-41FD-90FF-415F3F93AA4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632DD0D-72CB-4A05-9CCE-302F84370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B6A06D9-C9FF-4E2C-8E48-98B47D7B0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8CCA-20CA-4B34-9980-9395ABC7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0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7E70AD-7B38-4841-B356-EDF3B6715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AC5EF97-D137-40B0-BC20-2D2622E37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F77F-D11E-41FD-90FF-415F3F93AA4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3F108E0-CC10-49DA-B393-12A3B44F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D8995EB-56F6-4E28-9E49-0C9170208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8CCA-20CA-4B34-9980-9395ABC7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0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2D4F054-AD3B-4FEC-85D8-9A2E40205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F77F-D11E-41FD-90FF-415F3F93AA4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E513DD5-EE5C-4160-B908-9A62925F9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8B331B9-AEDB-47DB-A0E5-438A8AE2F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8CCA-20CA-4B34-9980-9395ABC7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1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4B4B9-144A-4BCB-B1CB-E95156074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B99A96-B40B-45B9-ADD1-929C05A81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76C2FA-80E4-47B3-B937-14B5935BE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A73347-529F-40FC-A05B-82D48D3E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F77F-D11E-41FD-90FF-415F3F93AA4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C3B512-4AE6-4E2A-B08A-C5CD08B5F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41090C-D63C-4F30-BCF8-E20DA954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8CCA-20CA-4B34-9980-9395ABC7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8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83A025-0847-4437-B021-09DCD839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03705B8-0DE5-41E8-A7EA-24794F22C2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78E342-4FE3-44E7-BD26-3283D4FA7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16FDD7-963A-4018-87BF-7DEC1595E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F77F-D11E-41FD-90FF-415F3F93AA4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F9D039-2ADA-4198-90C9-0C730D62B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399F38-3DAE-45C9-B480-F68D219F3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8CCA-20CA-4B34-9980-9395ABC7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5BBAC-92E6-4BDF-9721-117963BF0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172CD3-62C0-41D2-AF6F-48E11DFE4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ECAC67-11A4-417A-99AF-0079972496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DF77F-D11E-41FD-90FF-415F3F93AA4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2CED76-4248-40EF-AE9E-0ED6404CFB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E829C0-01AE-46F1-84A7-30EE8DF93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C8CCA-20CA-4B34-9980-9395ABC7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8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D6D609-EC52-48E8-A1A8-67DBE28DA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2984" y="1532709"/>
            <a:ext cx="9572729" cy="2917780"/>
          </a:xfrm>
        </p:spPr>
        <p:txBody>
          <a:bodyPr>
            <a:noAutofit/>
          </a:bodyPr>
          <a:lstStyle/>
          <a:p>
            <a:r>
              <a:rPr lang="ru-RU" sz="3600" dirty="0"/>
              <a:t>Статус реализации квалификационных критериев №4 и №5 Глобального фонда к СКК</a:t>
            </a:r>
            <a:endParaRPr lang="en-US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6BE1A1-E4A6-4414-BCAA-21E37EDB3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5" y="5735637"/>
            <a:ext cx="9144000" cy="66223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Ибрагимова Оксана</a:t>
            </a:r>
            <a:r>
              <a:rPr lang="ru-RU" dirty="0">
                <a:solidFill>
                  <a:schemeClr val="tx1"/>
                </a:solidFill>
              </a:rPr>
              <a:t>, </a:t>
            </a:r>
          </a:p>
          <a:p>
            <a:r>
              <a:rPr lang="ru-RU" dirty="0">
                <a:solidFill>
                  <a:schemeClr val="tx1"/>
                </a:solidFill>
              </a:rPr>
              <a:t>Заместитель председателя СКК, представитель ключевой группы населения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32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633DE0-885C-400B-9986-7E5C2D0C2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1691639"/>
            <a:ext cx="9367204" cy="4526281"/>
          </a:xfrm>
        </p:spPr>
        <p:txBody>
          <a:bodyPr anchor="t">
            <a:normAutofit/>
          </a:bodyPr>
          <a:lstStyle/>
          <a:p>
            <a:r>
              <a:rPr lang="ru-RU" sz="2200" dirty="0"/>
              <a:t>Страновые координационные механизмы - это национальные комитеты, которые подают заявки на финансирование в Глобальный фонд и контролируют реализацию грантов от имени своих стран. </a:t>
            </a:r>
          </a:p>
          <a:p>
            <a:endParaRPr lang="en-US" sz="2200" dirty="0"/>
          </a:p>
          <a:p>
            <a:r>
              <a:rPr lang="ru-RU" sz="2200" dirty="0"/>
              <a:t>СКК является ключевым элементом партнерства Глобального фонда.</a:t>
            </a:r>
          </a:p>
          <a:p>
            <a:endParaRPr lang="ru-RU" sz="2200" dirty="0"/>
          </a:p>
          <a:p>
            <a:r>
              <a:rPr lang="ru-RU" sz="2200" dirty="0"/>
              <a:t>Страновой координационный механизм</a:t>
            </a:r>
            <a:r>
              <a:rPr lang="en-US" sz="2200" dirty="0"/>
              <a:t> - </a:t>
            </a:r>
            <a:r>
              <a:rPr lang="ru-RU" sz="2200" dirty="0"/>
              <a:t>«СКК», включает представителей всех секторов, участвующих в реагировании на эпидемии: академические институты, религиозные организации, правительства, многосторонние и двусторонние агентства, НПО, люди, живущие и затронутые заболеваниями и частный сектор.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7254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srgbClr val="336600"/>
                </a:solidFill>
              </a:rPr>
              <a:t>Функции СКК направлены на реализацию 6 основных критериев:</a:t>
            </a:r>
            <a:endParaRPr lang="en-US" sz="2800" b="1" dirty="0">
              <a:solidFill>
                <a:srgbClr val="33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571" y="1600199"/>
            <a:ext cx="9927771" cy="48926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solidFill>
                <a:srgbClr val="336600"/>
              </a:solidFill>
            </a:endParaRP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336600"/>
                </a:solidFill>
              </a:rPr>
              <a:t>Процесс разработки заявок на финансирование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336600"/>
                </a:solidFill>
              </a:rPr>
              <a:t>Процедуры назначения ОР </a:t>
            </a:r>
            <a:endParaRPr lang="en-US" sz="2000" dirty="0">
              <a:solidFill>
                <a:srgbClr val="336600"/>
              </a:solidFill>
            </a:endParaRPr>
          </a:p>
          <a:p>
            <a:pPr marL="457200" indent="-457200">
              <a:buAutoNum type="arabicPeriod"/>
            </a:pPr>
            <a:endParaRPr lang="ru-RU" sz="2000" dirty="0">
              <a:solidFill>
                <a:srgbClr val="336600"/>
              </a:solidFill>
            </a:endParaRP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336600"/>
                </a:solidFill>
              </a:rPr>
              <a:t>Надзор за разработкой и реализацией заявок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336600"/>
                </a:solidFill>
              </a:rPr>
              <a:t>Процедуры отбора неправительственных членов СКК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336600"/>
                </a:solidFill>
              </a:rPr>
              <a:t>Участие затронутых сообществ в работе СКК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336600"/>
                </a:solidFill>
              </a:rPr>
              <a:t>Управление конфликтами интересов в СКК</a:t>
            </a:r>
          </a:p>
          <a:p>
            <a:pPr marL="0" indent="0">
              <a:buNone/>
            </a:pPr>
            <a:endParaRPr lang="en-US" dirty="0">
              <a:solidFill>
                <a:srgbClr val="336600"/>
              </a:solidFill>
            </a:endParaRPr>
          </a:p>
          <a:p>
            <a:pPr marL="0" indent="0" algn="just">
              <a:buNone/>
            </a:pPr>
            <a:r>
              <a:rPr lang="ru-RU" sz="2000" b="1" dirty="0">
                <a:solidFill>
                  <a:srgbClr val="800000"/>
                </a:solidFill>
              </a:rPr>
              <a:t>2015 год – ГФ введены минимальные стандарты для СКК</a:t>
            </a:r>
          </a:p>
          <a:p>
            <a:pPr marL="0" indent="0" algn="just">
              <a:buNone/>
            </a:pPr>
            <a:r>
              <a:rPr lang="ru-RU" sz="2000" b="0" i="0" dirty="0">
                <a:effectLst/>
                <a:latin typeface="Object Sans Regular"/>
              </a:rPr>
              <a:t>СКК обеспечивает связь и согласованность между грантами Глобального фонда и другими национальными программами здравоохранения и развития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7162800" y="2122714"/>
            <a:ext cx="304800" cy="609600"/>
          </a:xfrm>
          <a:prstGeom prst="rightBrac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7711440" y="3685903"/>
            <a:ext cx="533400" cy="1447800"/>
          </a:xfrm>
          <a:prstGeom prst="rightBrac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487400" y="2895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63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855533"/>
              </p:ext>
            </p:extLst>
          </p:nvPr>
        </p:nvGraphicFramePr>
        <p:xfrm>
          <a:off x="369277" y="360485"/>
          <a:ext cx="11447585" cy="5813720"/>
        </p:xfrm>
        <a:graphic>
          <a:graphicData uri="http://schemas.openxmlformats.org/drawingml/2006/table">
            <a:tbl>
              <a:tblPr/>
              <a:tblGrid>
                <a:gridCol w="3956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5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35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35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72561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Критерий 4: </a:t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Согласно требованиям Глобального фонда, все СКК должны подтвердить представленность в комитете людей, живущих с ВИЧ, и людей, представляющих людей, живущих с ВИЧ; а также людей, затронутых* туберкулезом** и малярией***, и людей, представляющих людей, затронутых туберкулезом и малярией, а также людей, входящих в основные затронутые группы населения****, и представляющих основные затронутые группы населения, с учетом эпидемиологической обстановки, прав человека и гендерных аспектов.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**Люди, которые жили с этими заболеваниями в прошлом или входят в сообщества, в которых эти заболевания являются эндемическими.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**В странах, в которых туберкулез представляет собой угрозу общественному здравоохранению или которые запрашивают финансирование либо для которых в прошлом утверждалось финансирование для поддержки программ по туберкулезу.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***В странах, из которых постоянно поступают данные о распространении малярии или которые запрашивают финансирование либо для которых в прошлом утверждалось финансирование для поддержки программ по малярии.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****Секретариат может снять требование о представленности основных затронутых групп населения, если он сочтет это целесообразным по соображениям безопасности людей.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СКК обеспечивает адекватное представительство основных затронутых групп населения (</a:t>
                      </a:r>
                      <a:r>
                        <a:rPr lang="ru-RU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с учетом социальной и эпидемиологической обстановки по трем заболеваниям.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Список членов СКК, представляющих основные затронутые и подверженные наибольшему риску группы населения, может включать ПИН, МСМ, работников секс-бизнеса и их клиентов, трансгендерных лиц, мигрантов и т.д., а также представителей организованных групп и/или сетей и частных лиц. В странах, в которых эти группы криминализированы, вместо обеспечения их непосредственной представленности СКК должен осуществлять адвокационную деятельность в их интересах.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0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СКК обеспечивает адекватное представительство ЛЖЗ с учетом социальной и эпидемиологической обстановки по трем заболеваниям.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ЛЖЗ включают: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ВИЧ: членов гражданского общества, представляющих организацию (организации)/ сеть (сети) ЛЖЗ; или лидеров соответствующих сообществ, если они не организованы в группы ЛЖЗ. Численность представителей определяется с учетом бремени болезни в стране.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ТБ и малярия: членов гражданского общества, представляющих организацию (организации)/ сеть (сети) ЛЖТБ/М; или лидеров соответствующих сообществ, если они не организованы в группы ЛЖТБ/М. Численность представителей определяется с учетом бремени болезней в стране (2),(3). 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9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MS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СКК имеет сбалансированное представительство мужчин и женщин (Стратегия Глобального фонда по вопросам гендерного равенства содержит разъяснения в отношении того, почему женщины и девочки относятся к основным затронутым группам населения в контексте трех заболеваний).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Список членов СКК (</a:t>
                      </a:r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членов и альтернативных члено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в) свидетельствует о сбалансированной представленности женщин в комитете.</a:t>
                      </a:r>
                    </a:p>
                  </a:txBody>
                  <a:tcPr marL="5515" marR="5515" marT="5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71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651514"/>
              </p:ext>
            </p:extLst>
          </p:nvPr>
        </p:nvGraphicFramePr>
        <p:xfrm>
          <a:off x="158261" y="752052"/>
          <a:ext cx="11526716" cy="5353895"/>
        </p:xfrm>
        <a:graphic>
          <a:graphicData uri="http://schemas.openxmlformats.org/drawingml/2006/table">
            <a:tbl>
              <a:tblPr/>
              <a:tblGrid>
                <a:gridCol w="4216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4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79597">
                <a:tc rowSpan="4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Критерий 5: 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Согласно требованиям Глобального фонда, все члены СКК, представляющие неправительственные избирательные группы, должны избираться своими избирательными группами на основе документальных и прозрачных процедур, разработанных каждой избирательной группой. Это требование применяется ко всем членам комитета, представляющим неправительственный сектор, включая членов комитета, на которых распространяется Требование 4, и не применяется к многосторонним и двусторонним партнерам.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Все избирательные группы от неправительственного сектора, представленные в СКК, выбрали своих представителей из состава своих групп с применением прозрачных документальных процедур.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Датированные протоколы заседаний каждой избирательной группы от гражданского общества (</a:t>
                      </a:r>
                      <a:r>
                        <a:rPr lang="ru-RU" sz="9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), подтверждающие применение соответствующих процедур выбора их представителей в состав СКК.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MS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СКК состоит, как минимум, на 40% из представителей национального сектора гражданского общества (</a:t>
                      </a:r>
                      <a:r>
                        <a:rPr lang="en-US" sz="9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).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Список членов СКК показывает, что национальный сектор гражданского общества (</a:t>
                      </a:r>
                      <a:r>
                        <a:rPr lang="ru-RU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представлен в составе СКК, по крайней мере, на уровне 40%.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4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MS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СКК имеет четкие процедуры обмена информацией в порядке обратной связи со своими избирательными группами, которые выбрали состав СКК, чтобы представлять в нем свои интересы.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Каждый представитель гражданского общества в СКК имеет план работы в рамках своей избирательной группы с указанием основных задач и обязанностей в области коммуникаций, которые он должен выполнять в качестве представителя избирательной группы. 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4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MS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СКК выбирает своего председателя и заместителя (заместителей) председателя из представителей различных секторов (правительство, национальное гражданское общество и партнеры в области развития), использует принципы рационального управления, регулярно осуществляет замену и ротацию руководства согласно уставным документам СКК.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Подробный список членов СКК показывает, что председатель и заместитель председателя СКК представляют различные секторы (правительство, национальный сектор гражданского общества (</a:t>
                      </a:r>
                      <a:r>
                        <a:rPr lang="ru-RU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и партнеры в области развития) и что существуют четкие процедуры ротации и регулярного обновления руководства.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236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CD31251-E14D-47C0-8FB1-85198F90FD7E}"/>
              </a:ext>
            </a:extLst>
          </p:cNvPr>
          <p:cNvSpPr/>
          <p:nvPr/>
        </p:nvSpPr>
        <p:spPr>
          <a:xfrm>
            <a:off x="2934789" y="1915886"/>
            <a:ext cx="5947954" cy="25167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Спасибо за внимание</a:t>
            </a:r>
            <a:r>
              <a:rPr lang="en-US" sz="3200" b="1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147402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933</Words>
  <Application>Microsoft Office PowerPoint</Application>
  <PresentationFormat>Широкоэкранный</PresentationFormat>
  <Paragraphs>51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Object Sans Regular</vt:lpstr>
      <vt:lpstr>Тема Office</vt:lpstr>
      <vt:lpstr>Статус реализации квалификационных критериев №4 и №5 Глобального фонда к СКК</vt:lpstr>
      <vt:lpstr>Презентация PowerPoint</vt:lpstr>
      <vt:lpstr>Функции СКК направлены на реализацию 6 основных критериев: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Квалификационные критерии Глобального фонда к СКК</dc:title>
  <dc:creator>Ryssaldy Demeuova</dc:creator>
  <cp:lastModifiedBy>ibragimova.plwh@gmail.com</cp:lastModifiedBy>
  <cp:revision>5</cp:revision>
  <dcterms:created xsi:type="dcterms:W3CDTF">2021-06-02T17:35:25Z</dcterms:created>
  <dcterms:modified xsi:type="dcterms:W3CDTF">2021-11-30T10:47:31Z</dcterms:modified>
</cp:coreProperties>
</file>