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91" r:id="rId3"/>
    <p:sldId id="258" r:id="rId4"/>
    <p:sldId id="292" r:id="rId5"/>
    <p:sldId id="284" r:id="rId6"/>
    <p:sldId id="286" r:id="rId7"/>
    <p:sldId id="288" r:id="rId8"/>
    <p:sldId id="287" r:id="rId9"/>
    <p:sldId id="293" r:id="rId10"/>
    <p:sldId id="289" r:id="rId11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85584" autoAdjust="0"/>
  </p:normalViewPr>
  <p:slideViewPr>
    <p:cSldViewPr snapToGrid="0">
      <p:cViewPr>
        <p:scale>
          <a:sx n="120" d="100"/>
          <a:sy n="120" d="100"/>
        </p:scale>
        <p:origin x="-12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07BFA-5473-4719-8DE7-632943AFBC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B8B5C31-0288-4A8B-9EDB-2100139320F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ЛУИН стабилизация ситуации с ВИЧ инфекцией</a:t>
          </a:r>
          <a:endParaRPr lang="en-US" dirty="0"/>
        </a:p>
      </dgm:t>
    </dgm:pt>
    <dgm:pt modelId="{6011A034-315E-40BF-A460-E35C86E509AD}" type="parTrans" cxnId="{FCCF37BF-F739-488F-B560-E8B51DD824CC}">
      <dgm:prSet/>
      <dgm:spPr/>
      <dgm:t>
        <a:bodyPr/>
        <a:lstStyle/>
        <a:p>
          <a:endParaRPr lang="en-US"/>
        </a:p>
      </dgm:t>
    </dgm:pt>
    <dgm:pt modelId="{9EA97D13-05F9-4C76-849C-0F4353929CD4}" type="sibTrans" cxnId="{FCCF37BF-F739-488F-B560-E8B51DD824CC}">
      <dgm:prSet/>
      <dgm:spPr/>
      <dgm:t>
        <a:bodyPr/>
        <a:lstStyle/>
        <a:p>
          <a:endParaRPr lang="en-US"/>
        </a:p>
      </dgm:t>
    </dgm:pt>
    <dgm:pt modelId="{19798FF4-41BE-4EB7-A6E7-C23233B4648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МСМ</a:t>
          </a:r>
        </a:p>
        <a:p>
          <a:pPr>
            <a:lnSpc>
              <a:spcPct val="100000"/>
            </a:lnSpc>
          </a:pPr>
          <a:r>
            <a:rPr lang="ru-RU" dirty="0"/>
            <a:t>Рост ВИЧ среди МСМ группы</a:t>
          </a:r>
          <a:endParaRPr lang="en-US" dirty="0"/>
        </a:p>
      </dgm:t>
    </dgm:pt>
    <dgm:pt modelId="{1B6724C9-6140-44E5-8DE8-4D4AD2EBD11B}" type="parTrans" cxnId="{77BC7D61-16F6-4D20-9565-34132F70FDCB}">
      <dgm:prSet/>
      <dgm:spPr/>
      <dgm:t>
        <a:bodyPr/>
        <a:lstStyle/>
        <a:p>
          <a:endParaRPr lang="en-US"/>
        </a:p>
      </dgm:t>
    </dgm:pt>
    <dgm:pt modelId="{4194BB74-5E6B-4F3B-9DEC-9DAD78FE836A}" type="sibTrans" cxnId="{77BC7D61-16F6-4D20-9565-34132F70FDCB}">
      <dgm:prSet/>
      <dgm:spPr/>
      <dgm:t>
        <a:bodyPr/>
        <a:lstStyle/>
        <a:p>
          <a:endParaRPr lang="en-US"/>
        </a:p>
      </dgm:t>
    </dgm:pt>
    <dgm:pt modelId="{99FB1CCA-1A31-44FD-A50E-18F6E523F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PreP </a:t>
          </a:r>
          <a:r>
            <a:rPr lang="ru-RU" b="1" dirty="0"/>
            <a:t>для МСМ </a:t>
          </a:r>
          <a:r>
            <a:rPr lang="ru-RU" dirty="0"/>
            <a:t>(изменения в программу Оптима), несколько сценариев </a:t>
          </a:r>
          <a:endParaRPr lang="en-US" dirty="0"/>
        </a:p>
      </dgm:t>
    </dgm:pt>
    <dgm:pt modelId="{EFCBC9EB-77C6-4D03-9356-9CE83761AA25}" type="parTrans" cxnId="{E0642C23-3BFA-4730-9DD7-7325BD74DD32}">
      <dgm:prSet/>
      <dgm:spPr/>
      <dgm:t>
        <a:bodyPr/>
        <a:lstStyle/>
        <a:p>
          <a:endParaRPr lang="en-US"/>
        </a:p>
      </dgm:t>
    </dgm:pt>
    <dgm:pt modelId="{02227EFE-1330-439B-9954-ECC144480D1F}" type="sibTrans" cxnId="{E0642C23-3BFA-4730-9DD7-7325BD74DD32}">
      <dgm:prSet/>
      <dgm:spPr/>
      <dgm:t>
        <a:bodyPr/>
        <a:lstStyle/>
        <a:p>
          <a:endParaRPr lang="en-US"/>
        </a:p>
      </dgm:t>
    </dgm:pt>
    <dgm:pt modelId="{4B6F1617-9ED9-40D2-86EE-9663C7E6877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Вызов – доступ и охват МСМ </a:t>
          </a:r>
          <a:endParaRPr lang="en-US" dirty="0"/>
        </a:p>
      </dgm:t>
    </dgm:pt>
    <dgm:pt modelId="{70681F40-7143-4796-91CE-98576FE4255D}" type="parTrans" cxnId="{37AC059C-36A8-4432-8473-BDD85D4A2650}">
      <dgm:prSet/>
      <dgm:spPr/>
      <dgm:t>
        <a:bodyPr/>
        <a:lstStyle/>
        <a:p>
          <a:endParaRPr lang="en-US"/>
        </a:p>
      </dgm:t>
    </dgm:pt>
    <dgm:pt modelId="{0D59AFE3-1485-46E3-846A-A5ABD37EFB1C}" type="sibTrans" cxnId="{37AC059C-36A8-4432-8473-BDD85D4A2650}">
      <dgm:prSet/>
      <dgm:spPr/>
      <dgm:t>
        <a:bodyPr/>
        <a:lstStyle/>
        <a:p>
          <a:endParaRPr lang="en-US"/>
        </a:p>
      </dgm:t>
    </dgm:pt>
    <dgm:pt modelId="{3C6F8988-13F8-41F3-A710-D6C94550C69B}" type="pres">
      <dgm:prSet presAssocID="{D9307BFA-5473-4719-8DE7-632943AFBC0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1CB817-1B7C-4ED0-996E-701B0A370AD3}" type="pres">
      <dgm:prSet presAssocID="{6B8B5C31-0288-4A8B-9EDB-2100139320FD}" presName="compNode" presStyleCnt="0"/>
      <dgm:spPr/>
    </dgm:pt>
    <dgm:pt modelId="{2E257B2E-0A98-4743-B865-48BCCF9B76D9}" type="pres">
      <dgm:prSet presAssocID="{6B8B5C31-0288-4A8B-9EDB-2100139320FD}" presName="bgRect" presStyleLbl="bgShp" presStyleIdx="0" presStyleCnt="4"/>
      <dgm:spPr/>
    </dgm:pt>
    <dgm:pt modelId="{6774A94E-D190-4AD8-9CFD-67CCA6A245FD}" type="pres">
      <dgm:prSet presAssocID="{6B8B5C31-0288-4A8B-9EDB-2100139320FD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LaptopSecure"/>
        </a:ext>
      </dgm:extLst>
    </dgm:pt>
    <dgm:pt modelId="{00A4CC9B-6AF5-480E-95A4-FF5BC130F145}" type="pres">
      <dgm:prSet presAssocID="{6B8B5C31-0288-4A8B-9EDB-2100139320FD}" presName="spaceRect" presStyleCnt="0"/>
      <dgm:spPr/>
    </dgm:pt>
    <dgm:pt modelId="{94C3957E-BD11-4C99-9A3B-DF2F99D1429B}" type="pres">
      <dgm:prSet presAssocID="{6B8B5C31-0288-4A8B-9EDB-2100139320FD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31262E2-D9F0-463E-A78B-FED7F16450F2}" type="pres">
      <dgm:prSet presAssocID="{9EA97D13-05F9-4C76-849C-0F4353929CD4}" presName="sibTrans" presStyleCnt="0"/>
      <dgm:spPr/>
    </dgm:pt>
    <dgm:pt modelId="{D8C490EF-41BB-4D1B-A93F-B13418FAADD3}" type="pres">
      <dgm:prSet presAssocID="{19798FF4-41BE-4EB7-A6E7-C23233B4648C}" presName="compNode" presStyleCnt="0"/>
      <dgm:spPr/>
    </dgm:pt>
    <dgm:pt modelId="{417AD06E-7739-4EBE-AE45-FFB905FBC86F}" type="pres">
      <dgm:prSet presAssocID="{19798FF4-41BE-4EB7-A6E7-C23233B4648C}" presName="bgRect" presStyleLbl="bgShp" presStyleIdx="1" presStyleCnt="4"/>
      <dgm:spPr/>
    </dgm:pt>
    <dgm:pt modelId="{E68BFE6D-5EA2-452D-93C7-6B24BB6DE4D4}" type="pres">
      <dgm:prSet presAssocID="{19798FF4-41BE-4EB7-A6E7-C23233B4648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DatabaseOutline"/>
        </a:ext>
      </dgm:extLst>
    </dgm:pt>
    <dgm:pt modelId="{2B0AB20E-D255-49BE-8DA7-FABABE063704}" type="pres">
      <dgm:prSet presAssocID="{19798FF4-41BE-4EB7-A6E7-C23233B4648C}" presName="spaceRect" presStyleCnt="0"/>
      <dgm:spPr/>
    </dgm:pt>
    <dgm:pt modelId="{7B50D295-9A03-423D-B60E-664A3EE68BC4}" type="pres">
      <dgm:prSet presAssocID="{19798FF4-41BE-4EB7-A6E7-C23233B4648C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D4FA58E-87A0-4DF1-9114-32911911FE9E}" type="pres">
      <dgm:prSet presAssocID="{4194BB74-5E6B-4F3B-9DEC-9DAD78FE836A}" presName="sibTrans" presStyleCnt="0"/>
      <dgm:spPr/>
    </dgm:pt>
    <dgm:pt modelId="{589FC8FD-9923-467E-A4B1-797B32702CA8}" type="pres">
      <dgm:prSet presAssocID="{99FB1CCA-1A31-44FD-A50E-18F6E523FB47}" presName="compNode" presStyleCnt="0"/>
      <dgm:spPr/>
    </dgm:pt>
    <dgm:pt modelId="{187AC9E9-29E2-40C2-BAA0-69D9A1113D5B}" type="pres">
      <dgm:prSet presAssocID="{99FB1CCA-1A31-44FD-A50E-18F6E523FB47}" presName="bgRect" presStyleLbl="bgShp" presStyleIdx="2" presStyleCnt="4"/>
      <dgm:spPr/>
    </dgm:pt>
    <dgm:pt modelId="{9C834AF6-832A-4847-9610-AE5861A0F69F}" type="pres">
      <dgm:prSet presAssocID="{99FB1CCA-1A31-44FD-A50E-18F6E523FB47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42376E82-9778-4694-9A71-C976DBDF385D}" type="pres">
      <dgm:prSet presAssocID="{99FB1CCA-1A31-44FD-A50E-18F6E523FB47}" presName="spaceRect" presStyleCnt="0"/>
      <dgm:spPr/>
    </dgm:pt>
    <dgm:pt modelId="{1A751947-3CA7-4C2A-AA04-EF6758AAD49A}" type="pres">
      <dgm:prSet presAssocID="{99FB1CCA-1A31-44FD-A50E-18F6E523FB4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B08DED5-D381-40BA-9D55-DE8705DC7FF2}" type="pres">
      <dgm:prSet presAssocID="{02227EFE-1330-439B-9954-ECC144480D1F}" presName="sibTrans" presStyleCnt="0"/>
      <dgm:spPr/>
    </dgm:pt>
    <dgm:pt modelId="{5A7F0B06-C5AE-49DB-BB9E-9A9189594FC0}" type="pres">
      <dgm:prSet presAssocID="{4B6F1617-9ED9-40D2-86EE-9663C7E68771}" presName="compNode" presStyleCnt="0"/>
      <dgm:spPr/>
    </dgm:pt>
    <dgm:pt modelId="{4B5F4147-76CA-44ED-A23A-2FEEBE1450EB}" type="pres">
      <dgm:prSet presAssocID="{4B6F1617-9ED9-40D2-86EE-9663C7E68771}" presName="bgRect" presStyleLbl="bgShp" presStyleIdx="3" presStyleCnt="4"/>
      <dgm:spPr/>
    </dgm:pt>
    <dgm:pt modelId="{091855E3-E5EA-42EF-B3F7-918FA8E4B21E}" type="pres">
      <dgm:prSet presAssocID="{4B6F1617-9ED9-40D2-86EE-9663C7E68771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Blog"/>
        </a:ext>
      </dgm:extLst>
    </dgm:pt>
    <dgm:pt modelId="{67B0BF23-0103-4B96-8F88-4850B5E303B6}" type="pres">
      <dgm:prSet presAssocID="{4B6F1617-9ED9-40D2-86EE-9663C7E68771}" presName="spaceRect" presStyleCnt="0"/>
      <dgm:spPr/>
    </dgm:pt>
    <dgm:pt modelId="{1EA221ED-8E35-4EFD-99BF-1F88D506EC92}" type="pres">
      <dgm:prSet presAssocID="{4B6F1617-9ED9-40D2-86EE-9663C7E68771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C059C-36A8-4432-8473-BDD85D4A2650}" srcId="{D9307BFA-5473-4719-8DE7-632943AFBC03}" destId="{4B6F1617-9ED9-40D2-86EE-9663C7E68771}" srcOrd="3" destOrd="0" parTransId="{70681F40-7143-4796-91CE-98576FE4255D}" sibTransId="{0D59AFE3-1485-46E3-846A-A5ABD37EFB1C}"/>
    <dgm:cxn modelId="{FCCF37BF-F739-488F-B560-E8B51DD824CC}" srcId="{D9307BFA-5473-4719-8DE7-632943AFBC03}" destId="{6B8B5C31-0288-4A8B-9EDB-2100139320FD}" srcOrd="0" destOrd="0" parTransId="{6011A034-315E-40BF-A460-E35C86E509AD}" sibTransId="{9EA97D13-05F9-4C76-849C-0F4353929CD4}"/>
    <dgm:cxn modelId="{E0642C23-3BFA-4730-9DD7-7325BD74DD32}" srcId="{D9307BFA-5473-4719-8DE7-632943AFBC03}" destId="{99FB1CCA-1A31-44FD-A50E-18F6E523FB47}" srcOrd="2" destOrd="0" parTransId="{EFCBC9EB-77C6-4D03-9356-9CE83761AA25}" sibTransId="{02227EFE-1330-439B-9954-ECC144480D1F}"/>
    <dgm:cxn modelId="{10C34ED1-76D8-4399-898E-7522E201AB5F}" type="presOf" srcId="{19798FF4-41BE-4EB7-A6E7-C23233B4648C}" destId="{7B50D295-9A03-423D-B60E-664A3EE68BC4}" srcOrd="0" destOrd="0" presId="urn:microsoft.com/office/officeart/2018/2/layout/IconVerticalSolidList"/>
    <dgm:cxn modelId="{CEB7C0A3-C7F6-43C1-9CE0-8862F3BDA13D}" type="presOf" srcId="{99FB1CCA-1A31-44FD-A50E-18F6E523FB47}" destId="{1A751947-3CA7-4C2A-AA04-EF6758AAD49A}" srcOrd="0" destOrd="0" presId="urn:microsoft.com/office/officeart/2018/2/layout/IconVerticalSolidList"/>
    <dgm:cxn modelId="{19BA022D-43C2-4CA5-8863-A4F3D366B340}" type="presOf" srcId="{6B8B5C31-0288-4A8B-9EDB-2100139320FD}" destId="{94C3957E-BD11-4C99-9A3B-DF2F99D1429B}" srcOrd="0" destOrd="0" presId="urn:microsoft.com/office/officeart/2018/2/layout/IconVerticalSolidList"/>
    <dgm:cxn modelId="{77BC7D61-16F6-4D20-9565-34132F70FDCB}" srcId="{D9307BFA-5473-4719-8DE7-632943AFBC03}" destId="{19798FF4-41BE-4EB7-A6E7-C23233B4648C}" srcOrd="1" destOrd="0" parTransId="{1B6724C9-6140-44E5-8DE8-4D4AD2EBD11B}" sibTransId="{4194BB74-5E6B-4F3B-9DEC-9DAD78FE836A}"/>
    <dgm:cxn modelId="{6E87095C-2CBC-4D2F-8869-3A9AD3825E95}" type="presOf" srcId="{D9307BFA-5473-4719-8DE7-632943AFBC03}" destId="{3C6F8988-13F8-41F3-A710-D6C94550C69B}" srcOrd="0" destOrd="0" presId="urn:microsoft.com/office/officeart/2018/2/layout/IconVerticalSolidList"/>
    <dgm:cxn modelId="{0DB627B5-DF89-4170-8F6A-54DD304C2A2E}" type="presOf" srcId="{4B6F1617-9ED9-40D2-86EE-9663C7E68771}" destId="{1EA221ED-8E35-4EFD-99BF-1F88D506EC92}" srcOrd="0" destOrd="0" presId="urn:microsoft.com/office/officeart/2018/2/layout/IconVerticalSolidList"/>
    <dgm:cxn modelId="{3F67593B-45E8-47CC-883E-2D4A351F307E}" type="presParOf" srcId="{3C6F8988-13F8-41F3-A710-D6C94550C69B}" destId="{711CB817-1B7C-4ED0-996E-701B0A370AD3}" srcOrd="0" destOrd="0" presId="urn:microsoft.com/office/officeart/2018/2/layout/IconVerticalSolidList"/>
    <dgm:cxn modelId="{8E300DEB-EBA8-4C9A-BAE9-161E7B51A154}" type="presParOf" srcId="{711CB817-1B7C-4ED0-996E-701B0A370AD3}" destId="{2E257B2E-0A98-4743-B865-48BCCF9B76D9}" srcOrd="0" destOrd="0" presId="urn:microsoft.com/office/officeart/2018/2/layout/IconVerticalSolidList"/>
    <dgm:cxn modelId="{870732B0-3713-4809-94E1-852999F5F41C}" type="presParOf" srcId="{711CB817-1B7C-4ED0-996E-701B0A370AD3}" destId="{6774A94E-D190-4AD8-9CFD-67CCA6A245FD}" srcOrd="1" destOrd="0" presId="urn:microsoft.com/office/officeart/2018/2/layout/IconVerticalSolidList"/>
    <dgm:cxn modelId="{982F7E6E-7957-4760-94A0-6092CF736CF9}" type="presParOf" srcId="{711CB817-1B7C-4ED0-996E-701B0A370AD3}" destId="{00A4CC9B-6AF5-480E-95A4-FF5BC130F145}" srcOrd="2" destOrd="0" presId="urn:microsoft.com/office/officeart/2018/2/layout/IconVerticalSolidList"/>
    <dgm:cxn modelId="{F32A1438-3E22-441F-B913-44FBF9EC9ED4}" type="presParOf" srcId="{711CB817-1B7C-4ED0-996E-701B0A370AD3}" destId="{94C3957E-BD11-4C99-9A3B-DF2F99D1429B}" srcOrd="3" destOrd="0" presId="urn:microsoft.com/office/officeart/2018/2/layout/IconVerticalSolidList"/>
    <dgm:cxn modelId="{3CFEEB0F-BC1E-47F5-81BA-FAAC58904A86}" type="presParOf" srcId="{3C6F8988-13F8-41F3-A710-D6C94550C69B}" destId="{F31262E2-D9F0-463E-A78B-FED7F16450F2}" srcOrd="1" destOrd="0" presId="urn:microsoft.com/office/officeart/2018/2/layout/IconVerticalSolidList"/>
    <dgm:cxn modelId="{A152C4F9-0D6B-445C-B75F-6C3BE00E6198}" type="presParOf" srcId="{3C6F8988-13F8-41F3-A710-D6C94550C69B}" destId="{D8C490EF-41BB-4D1B-A93F-B13418FAADD3}" srcOrd="2" destOrd="0" presId="urn:microsoft.com/office/officeart/2018/2/layout/IconVerticalSolidList"/>
    <dgm:cxn modelId="{D95C8ACD-B887-4664-B293-1EB837C728CF}" type="presParOf" srcId="{D8C490EF-41BB-4D1B-A93F-B13418FAADD3}" destId="{417AD06E-7739-4EBE-AE45-FFB905FBC86F}" srcOrd="0" destOrd="0" presId="urn:microsoft.com/office/officeart/2018/2/layout/IconVerticalSolidList"/>
    <dgm:cxn modelId="{AAAE4AEC-7B0D-4E42-8BF5-6B6E4F2A38A3}" type="presParOf" srcId="{D8C490EF-41BB-4D1B-A93F-B13418FAADD3}" destId="{E68BFE6D-5EA2-452D-93C7-6B24BB6DE4D4}" srcOrd="1" destOrd="0" presId="urn:microsoft.com/office/officeart/2018/2/layout/IconVerticalSolidList"/>
    <dgm:cxn modelId="{CEF4AC7C-57D1-43F9-A149-DFD9F87ADAEB}" type="presParOf" srcId="{D8C490EF-41BB-4D1B-A93F-B13418FAADD3}" destId="{2B0AB20E-D255-49BE-8DA7-FABABE063704}" srcOrd="2" destOrd="0" presId="urn:microsoft.com/office/officeart/2018/2/layout/IconVerticalSolidList"/>
    <dgm:cxn modelId="{5729DF0A-AE25-4AD6-82FF-9161525B5FDD}" type="presParOf" srcId="{D8C490EF-41BB-4D1B-A93F-B13418FAADD3}" destId="{7B50D295-9A03-423D-B60E-664A3EE68BC4}" srcOrd="3" destOrd="0" presId="urn:microsoft.com/office/officeart/2018/2/layout/IconVerticalSolidList"/>
    <dgm:cxn modelId="{A38B46E5-F057-4DA5-A380-892C452F6B0D}" type="presParOf" srcId="{3C6F8988-13F8-41F3-A710-D6C94550C69B}" destId="{DD4FA58E-87A0-4DF1-9114-32911911FE9E}" srcOrd="3" destOrd="0" presId="urn:microsoft.com/office/officeart/2018/2/layout/IconVerticalSolidList"/>
    <dgm:cxn modelId="{98A4A0AC-2599-426E-B6BE-10D28096F595}" type="presParOf" srcId="{3C6F8988-13F8-41F3-A710-D6C94550C69B}" destId="{589FC8FD-9923-467E-A4B1-797B32702CA8}" srcOrd="4" destOrd="0" presId="urn:microsoft.com/office/officeart/2018/2/layout/IconVerticalSolidList"/>
    <dgm:cxn modelId="{171F1861-886D-4138-8149-64625455E21D}" type="presParOf" srcId="{589FC8FD-9923-467E-A4B1-797B32702CA8}" destId="{187AC9E9-29E2-40C2-BAA0-69D9A1113D5B}" srcOrd="0" destOrd="0" presId="urn:microsoft.com/office/officeart/2018/2/layout/IconVerticalSolidList"/>
    <dgm:cxn modelId="{B04D988E-C500-4CBE-B5BC-B96C063E325B}" type="presParOf" srcId="{589FC8FD-9923-467E-A4B1-797B32702CA8}" destId="{9C834AF6-832A-4847-9610-AE5861A0F69F}" srcOrd="1" destOrd="0" presId="urn:microsoft.com/office/officeart/2018/2/layout/IconVerticalSolidList"/>
    <dgm:cxn modelId="{3CD674D7-BF0F-40F3-A04E-F3991923B333}" type="presParOf" srcId="{589FC8FD-9923-467E-A4B1-797B32702CA8}" destId="{42376E82-9778-4694-9A71-C976DBDF385D}" srcOrd="2" destOrd="0" presId="urn:microsoft.com/office/officeart/2018/2/layout/IconVerticalSolidList"/>
    <dgm:cxn modelId="{A86B214E-DC2E-4ACC-B026-DE3B966B6B88}" type="presParOf" srcId="{589FC8FD-9923-467E-A4B1-797B32702CA8}" destId="{1A751947-3CA7-4C2A-AA04-EF6758AAD49A}" srcOrd="3" destOrd="0" presId="urn:microsoft.com/office/officeart/2018/2/layout/IconVerticalSolidList"/>
    <dgm:cxn modelId="{FB73CF64-5647-4058-937B-91334B1DA0CC}" type="presParOf" srcId="{3C6F8988-13F8-41F3-A710-D6C94550C69B}" destId="{4B08DED5-D381-40BA-9D55-DE8705DC7FF2}" srcOrd="5" destOrd="0" presId="urn:microsoft.com/office/officeart/2018/2/layout/IconVerticalSolidList"/>
    <dgm:cxn modelId="{EF21593A-087C-48A0-80BE-140B18969BE5}" type="presParOf" srcId="{3C6F8988-13F8-41F3-A710-D6C94550C69B}" destId="{5A7F0B06-C5AE-49DB-BB9E-9A9189594FC0}" srcOrd="6" destOrd="0" presId="urn:microsoft.com/office/officeart/2018/2/layout/IconVerticalSolidList"/>
    <dgm:cxn modelId="{2C4CE5CF-3834-4606-9D33-8922BE51CAA5}" type="presParOf" srcId="{5A7F0B06-C5AE-49DB-BB9E-9A9189594FC0}" destId="{4B5F4147-76CA-44ED-A23A-2FEEBE1450EB}" srcOrd="0" destOrd="0" presId="urn:microsoft.com/office/officeart/2018/2/layout/IconVerticalSolidList"/>
    <dgm:cxn modelId="{AF5C562C-75BE-4FC7-83D8-4527A89AC117}" type="presParOf" srcId="{5A7F0B06-C5AE-49DB-BB9E-9A9189594FC0}" destId="{091855E3-E5EA-42EF-B3F7-918FA8E4B21E}" srcOrd="1" destOrd="0" presId="urn:microsoft.com/office/officeart/2018/2/layout/IconVerticalSolidList"/>
    <dgm:cxn modelId="{6D601607-76AE-42AF-AAC1-50B5029A289F}" type="presParOf" srcId="{5A7F0B06-C5AE-49DB-BB9E-9A9189594FC0}" destId="{67B0BF23-0103-4B96-8F88-4850B5E303B6}" srcOrd="2" destOrd="0" presId="urn:microsoft.com/office/officeart/2018/2/layout/IconVerticalSolidList"/>
    <dgm:cxn modelId="{817FF2DC-31F9-473C-82D1-CEA5E63064E0}" type="presParOf" srcId="{5A7F0B06-C5AE-49DB-BB9E-9A9189594FC0}" destId="{1EA221ED-8E35-4EFD-99BF-1F88D506EC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0A7B7-8161-4C7A-971E-B863DF79115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E36E2F-424F-4916-8975-8B09826BC424}">
      <dgm:prSet/>
      <dgm:spPr/>
      <dgm:t>
        <a:bodyPr/>
        <a:lstStyle/>
        <a:p>
          <a:r>
            <a:rPr lang="en-US"/>
            <a:t>Rahmet</a:t>
          </a:r>
          <a:r>
            <a:rPr lang="ru-RU"/>
            <a:t>! </a:t>
          </a:r>
          <a:endParaRPr lang="en-US"/>
        </a:p>
      </dgm:t>
    </dgm:pt>
    <dgm:pt modelId="{562FE57D-C139-4E28-97B5-F7FFE4E5A98B}" type="parTrans" cxnId="{D491F65B-DA30-42C7-B72F-BC13D1DE37EA}">
      <dgm:prSet/>
      <dgm:spPr/>
      <dgm:t>
        <a:bodyPr/>
        <a:lstStyle/>
        <a:p>
          <a:endParaRPr lang="en-US"/>
        </a:p>
      </dgm:t>
    </dgm:pt>
    <dgm:pt modelId="{FEB6BFAC-EE09-4708-BC3E-493FDD09B604}" type="sibTrans" cxnId="{D491F65B-DA30-42C7-B72F-BC13D1DE37EA}">
      <dgm:prSet/>
      <dgm:spPr/>
      <dgm:t>
        <a:bodyPr/>
        <a:lstStyle/>
        <a:p>
          <a:endParaRPr lang="en-US"/>
        </a:p>
      </dgm:t>
    </dgm:pt>
    <dgm:pt modelId="{F3B99CC6-A61A-48C4-B21D-37552699A7CC}">
      <dgm:prSet/>
      <dgm:spPr/>
      <dgm:t>
        <a:bodyPr/>
        <a:lstStyle/>
        <a:p>
          <a:r>
            <a:rPr lang="ru-RU" dirty="0" smtClean="0"/>
            <a:t>Рахмет!</a:t>
          </a:r>
          <a:endParaRPr lang="en-US" dirty="0"/>
        </a:p>
      </dgm:t>
    </dgm:pt>
    <dgm:pt modelId="{7F0A51BE-0E6F-4913-9ED4-BA55DCC0DD6C}" type="parTrans" cxnId="{4548E615-DE91-4B79-9C6B-92782AF69207}">
      <dgm:prSet/>
      <dgm:spPr/>
      <dgm:t>
        <a:bodyPr/>
        <a:lstStyle/>
        <a:p>
          <a:endParaRPr lang="en-US"/>
        </a:p>
      </dgm:t>
    </dgm:pt>
    <dgm:pt modelId="{58BBC8D7-9932-4EB6-88FE-2C14E6872242}" type="sibTrans" cxnId="{4548E615-DE91-4B79-9C6B-92782AF69207}">
      <dgm:prSet/>
      <dgm:spPr/>
      <dgm:t>
        <a:bodyPr/>
        <a:lstStyle/>
        <a:p>
          <a:endParaRPr lang="en-US"/>
        </a:p>
      </dgm:t>
    </dgm:pt>
    <dgm:pt modelId="{6545F11B-C554-48B6-9958-441AFF7175D2}">
      <dgm:prSet/>
      <dgm:spPr/>
      <dgm:t>
        <a:bodyPr/>
        <a:lstStyle/>
        <a:p>
          <a:r>
            <a:rPr lang="ru-RU"/>
            <a:t>Спасибо! </a:t>
          </a:r>
          <a:endParaRPr lang="en-US"/>
        </a:p>
      </dgm:t>
    </dgm:pt>
    <dgm:pt modelId="{04BB5068-3878-469A-84FF-602941688608}" type="parTrans" cxnId="{A167A7CD-9AD9-49B0-919A-EB38B121A29B}">
      <dgm:prSet/>
      <dgm:spPr/>
      <dgm:t>
        <a:bodyPr/>
        <a:lstStyle/>
        <a:p>
          <a:endParaRPr lang="en-US"/>
        </a:p>
      </dgm:t>
    </dgm:pt>
    <dgm:pt modelId="{634B270B-B55A-48D6-B75D-EE77096C0D1B}" type="sibTrans" cxnId="{A167A7CD-9AD9-49B0-919A-EB38B121A29B}">
      <dgm:prSet/>
      <dgm:spPr/>
      <dgm:t>
        <a:bodyPr/>
        <a:lstStyle/>
        <a:p>
          <a:endParaRPr lang="en-US"/>
        </a:p>
      </dgm:t>
    </dgm:pt>
    <dgm:pt modelId="{E661AD12-D405-42CF-BF0D-F2160C1DD33F}">
      <dgm:prSet/>
      <dgm:spPr/>
      <dgm:t>
        <a:bodyPr/>
        <a:lstStyle/>
        <a:p>
          <a:r>
            <a:rPr lang="en-US"/>
            <a:t>Thank you! </a:t>
          </a:r>
        </a:p>
      </dgm:t>
    </dgm:pt>
    <dgm:pt modelId="{C89E4314-1945-44EC-A851-ACB1B7FB2A99}" type="parTrans" cxnId="{32524F18-B2A5-4949-8B64-37B2A6E368CB}">
      <dgm:prSet/>
      <dgm:spPr/>
      <dgm:t>
        <a:bodyPr/>
        <a:lstStyle/>
        <a:p>
          <a:endParaRPr lang="en-US"/>
        </a:p>
      </dgm:t>
    </dgm:pt>
    <dgm:pt modelId="{8B0D96BD-8A17-4D7D-8622-E978B327E755}" type="sibTrans" cxnId="{32524F18-B2A5-4949-8B64-37B2A6E368CB}">
      <dgm:prSet/>
      <dgm:spPr/>
      <dgm:t>
        <a:bodyPr/>
        <a:lstStyle/>
        <a:p>
          <a:endParaRPr lang="en-US"/>
        </a:p>
      </dgm:t>
    </dgm:pt>
    <dgm:pt modelId="{B7CDA4E6-1609-4BBB-9A08-03DA8CD454CB}" type="pres">
      <dgm:prSet presAssocID="{8E10A7B7-8161-4C7A-971E-B863DF7911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E79A3A-0EF7-4C86-87E7-CB5DE943023D}" type="pres">
      <dgm:prSet presAssocID="{91E36E2F-424F-4916-8975-8B09826BC424}" presName="thickLine" presStyleLbl="alignNode1" presStyleIdx="0" presStyleCnt="4"/>
      <dgm:spPr/>
    </dgm:pt>
    <dgm:pt modelId="{F2E35BBE-6E71-4310-AA35-B98CEC3F2936}" type="pres">
      <dgm:prSet presAssocID="{91E36E2F-424F-4916-8975-8B09826BC424}" presName="horz1" presStyleCnt="0"/>
      <dgm:spPr/>
    </dgm:pt>
    <dgm:pt modelId="{A53D8330-37F2-4C9D-B0E3-986B9425D61B}" type="pres">
      <dgm:prSet presAssocID="{91E36E2F-424F-4916-8975-8B09826BC424}" presName="tx1" presStyleLbl="revTx" presStyleIdx="0" presStyleCnt="4"/>
      <dgm:spPr/>
      <dgm:t>
        <a:bodyPr/>
        <a:lstStyle/>
        <a:p>
          <a:endParaRPr lang="ru-RU"/>
        </a:p>
      </dgm:t>
    </dgm:pt>
    <dgm:pt modelId="{C533E58A-8C8B-4F40-99DD-235B5AA54D20}" type="pres">
      <dgm:prSet presAssocID="{91E36E2F-424F-4916-8975-8B09826BC424}" presName="vert1" presStyleCnt="0"/>
      <dgm:spPr/>
    </dgm:pt>
    <dgm:pt modelId="{CBE63D19-C2E4-4F25-A0F6-07703A1C2F96}" type="pres">
      <dgm:prSet presAssocID="{F3B99CC6-A61A-48C4-B21D-37552699A7CC}" presName="thickLine" presStyleLbl="alignNode1" presStyleIdx="1" presStyleCnt="4"/>
      <dgm:spPr/>
    </dgm:pt>
    <dgm:pt modelId="{B8B649E1-8130-4864-A71B-6CB1095D8472}" type="pres">
      <dgm:prSet presAssocID="{F3B99CC6-A61A-48C4-B21D-37552699A7CC}" presName="horz1" presStyleCnt="0"/>
      <dgm:spPr/>
    </dgm:pt>
    <dgm:pt modelId="{7697F371-A368-418A-BDC5-CED89A2C1F2D}" type="pres">
      <dgm:prSet presAssocID="{F3B99CC6-A61A-48C4-B21D-37552699A7CC}" presName="tx1" presStyleLbl="revTx" presStyleIdx="1" presStyleCnt="4"/>
      <dgm:spPr/>
      <dgm:t>
        <a:bodyPr/>
        <a:lstStyle/>
        <a:p>
          <a:endParaRPr lang="ru-RU"/>
        </a:p>
      </dgm:t>
    </dgm:pt>
    <dgm:pt modelId="{A6665CCC-EE34-49BE-9BB6-0CE86B9EB73C}" type="pres">
      <dgm:prSet presAssocID="{F3B99CC6-A61A-48C4-B21D-37552699A7CC}" presName="vert1" presStyleCnt="0"/>
      <dgm:spPr/>
    </dgm:pt>
    <dgm:pt modelId="{1F81A54B-53C7-43EF-B0EB-8D0BC034F80D}" type="pres">
      <dgm:prSet presAssocID="{6545F11B-C554-48B6-9958-441AFF7175D2}" presName="thickLine" presStyleLbl="alignNode1" presStyleIdx="2" presStyleCnt="4"/>
      <dgm:spPr/>
    </dgm:pt>
    <dgm:pt modelId="{647E2DD5-B496-4CAB-A32C-632AE6C45DE5}" type="pres">
      <dgm:prSet presAssocID="{6545F11B-C554-48B6-9958-441AFF7175D2}" presName="horz1" presStyleCnt="0"/>
      <dgm:spPr/>
    </dgm:pt>
    <dgm:pt modelId="{5D4322E3-EE63-4A5E-97DA-A1FE4D40E47B}" type="pres">
      <dgm:prSet presAssocID="{6545F11B-C554-48B6-9958-441AFF7175D2}" presName="tx1" presStyleLbl="revTx" presStyleIdx="2" presStyleCnt="4"/>
      <dgm:spPr/>
      <dgm:t>
        <a:bodyPr/>
        <a:lstStyle/>
        <a:p>
          <a:endParaRPr lang="ru-RU"/>
        </a:p>
      </dgm:t>
    </dgm:pt>
    <dgm:pt modelId="{323D39ED-178B-484B-BC19-FF74E121286E}" type="pres">
      <dgm:prSet presAssocID="{6545F11B-C554-48B6-9958-441AFF7175D2}" presName="vert1" presStyleCnt="0"/>
      <dgm:spPr/>
    </dgm:pt>
    <dgm:pt modelId="{246B3392-8C92-4B1A-8B05-1B53FA1E3835}" type="pres">
      <dgm:prSet presAssocID="{E661AD12-D405-42CF-BF0D-F2160C1DD33F}" presName="thickLine" presStyleLbl="alignNode1" presStyleIdx="3" presStyleCnt="4"/>
      <dgm:spPr/>
    </dgm:pt>
    <dgm:pt modelId="{CB310A45-226C-479D-B30A-241B45B1C160}" type="pres">
      <dgm:prSet presAssocID="{E661AD12-D405-42CF-BF0D-F2160C1DD33F}" presName="horz1" presStyleCnt="0"/>
      <dgm:spPr/>
    </dgm:pt>
    <dgm:pt modelId="{4CAFBAC5-D78C-4818-9CB2-A24C517FFF79}" type="pres">
      <dgm:prSet presAssocID="{E661AD12-D405-42CF-BF0D-F2160C1DD33F}" presName="tx1" presStyleLbl="revTx" presStyleIdx="3" presStyleCnt="4"/>
      <dgm:spPr/>
      <dgm:t>
        <a:bodyPr/>
        <a:lstStyle/>
        <a:p>
          <a:endParaRPr lang="ru-RU"/>
        </a:p>
      </dgm:t>
    </dgm:pt>
    <dgm:pt modelId="{3F6226C7-6E35-4551-A92F-BAF21FAA289B}" type="pres">
      <dgm:prSet presAssocID="{E661AD12-D405-42CF-BF0D-F2160C1DD33F}" presName="vert1" presStyleCnt="0"/>
      <dgm:spPr/>
    </dgm:pt>
  </dgm:ptLst>
  <dgm:cxnLst>
    <dgm:cxn modelId="{949044E4-2F38-4682-B190-252052D3C042}" type="presOf" srcId="{E661AD12-D405-42CF-BF0D-F2160C1DD33F}" destId="{4CAFBAC5-D78C-4818-9CB2-A24C517FFF79}" srcOrd="0" destOrd="0" presId="urn:microsoft.com/office/officeart/2008/layout/LinedList"/>
    <dgm:cxn modelId="{32524F18-B2A5-4949-8B64-37B2A6E368CB}" srcId="{8E10A7B7-8161-4C7A-971E-B863DF791158}" destId="{E661AD12-D405-42CF-BF0D-F2160C1DD33F}" srcOrd="3" destOrd="0" parTransId="{C89E4314-1945-44EC-A851-ACB1B7FB2A99}" sibTransId="{8B0D96BD-8A17-4D7D-8622-E978B327E755}"/>
    <dgm:cxn modelId="{2A2C8EF1-24C9-4168-B003-778122D78A3F}" type="presOf" srcId="{6545F11B-C554-48B6-9958-441AFF7175D2}" destId="{5D4322E3-EE63-4A5E-97DA-A1FE4D40E47B}" srcOrd="0" destOrd="0" presId="urn:microsoft.com/office/officeart/2008/layout/LinedList"/>
    <dgm:cxn modelId="{50457535-5E85-456B-B5D9-34269FF49639}" type="presOf" srcId="{91E36E2F-424F-4916-8975-8B09826BC424}" destId="{A53D8330-37F2-4C9D-B0E3-986B9425D61B}" srcOrd="0" destOrd="0" presId="urn:microsoft.com/office/officeart/2008/layout/LinedList"/>
    <dgm:cxn modelId="{6E00E6F2-39BE-427F-B930-4C0BCDE0D982}" type="presOf" srcId="{F3B99CC6-A61A-48C4-B21D-37552699A7CC}" destId="{7697F371-A368-418A-BDC5-CED89A2C1F2D}" srcOrd="0" destOrd="0" presId="urn:microsoft.com/office/officeart/2008/layout/LinedList"/>
    <dgm:cxn modelId="{A167A7CD-9AD9-49B0-919A-EB38B121A29B}" srcId="{8E10A7B7-8161-4C7A-971E-B863DF791158}" destId="{6545F11B-C554-48B6-9958-441AFF7175D2}" srcOrd="2" destOrd="0" parTransId="{04BB5068-3878-469A-84FF-602941688608}" sibTransId="{634B270B-B55A-48D6-B75D-EE77096C0D1B}"/>
    <dgm:cxn modelId="{4548E615-DE91-4B79-9C6B-92782AF69207}" srcId="{8E10A7B7-8161-4C7A-971E-B863DF791158}" destId="{F3B99CC6-A61A-48C4-B21D-37552699A7CC}" srcOrd="1" destOrd="0" parTransId="{7F0A51BE-0E6F-4913-9ED4-BA55DCC0DD6C}" sibTransId="{58BBC8D7-9932-4EB6-88FE-2C14E6872242}"/>
    <dgm:cxn modelId="{D491F65B-DA30-42C7-B72F-BC13D1DE37EA}" srcId="{8E10A7B7-8161-4C7A-971E-B863DF791158}" destId="{91E36E2F-424F-4916-8975-8B09826BC424}" srcOrd="0" destOrd="0" parTransId="{562FE57D-C139-4E28-97B5-F7FFE4E5A98B}" sibTransId="{FEB6BFAC-EE09-4708-BC3E-493FDD09B604}"/>
    <dgm:cxn modelId="{EFE12028-950E-4AD2-A1D5-997E6A77F157}" type="presOf" srcId="{8E10A7B7-8161-4C7A-971E-B863DF791158}" destId="{B7CDA4E6-1609-4BBB-9A08-03DA8CD454CB}" srcOrd="0" destOrd="0" presId="urn:microsoft.com/office/officeart/2008/layout/LinedList"/>
    <dgm:cxn modelId="{639FE9E2-9F8C-41CC-B8CD-F5A10FB05B65}" type="presParOf" srcId="{B7CDA4E6-1609-4BBB-9A08-03DA8CD454CB}" destId="{C5E79A3A-0EF7-4C86-87E7-CB5DE943023D}" srcOrd="0" destOrd="0" presId="urn:microsoft.com/office/officeart/2008/layout/LinedList"/>
    <dgm:cxn modelId="{9ABA57FB-EA86-4060-953A-55848A99CD72}" type="presParOf" srcId="{B7CDA4E6-1609-4BBB-9A08-03DA8CD454CB}" destId="{F2E35BBE-6E71-4310-AA35-B98CEC3F2936}" srcOrd="1" destOrd="0" presId="urn:microsoft.com/office/officeart/2008/layout/LinedList"/>
    <dgm:cxn modelId="{A70D0635-8B05-47A1-B683-9F8ACFAA5AAE}" type="presParOf" srcId="{F2E35BBE-6E71-4310-AA35-B98CEC3F2936}" destId="{A53D8330-37F2-4C9D-B0E3-986B9425D61B}" srcOrd="0" destOrd="0" presId="urn:microsoft.com/office/officeart/2008/layout/LinedList"/>
    <dgm:cxn modelId="{D7F9C2A3-B501-4231-9980-28182E8B09B6}" type="presParOf" srcId="{F2E35BBE-6E71-4310-AA35-B98CEC3F2936}" destId="{C533E58A-8C8B-4F40-99DD-235B5AA54D20}" srcOrd="1" destOrd="0" presId="urn:microsoft.com/office/officeart/2008/layout/LinedList"/>
    <dgm:cxn modelId="{AA053BC4-5D31-4FA2-B939-52BBC713FBAA}" type="presParOf" srcId="{B7CDA4E6-1609-4BBB-9A08-03DA8CD454CB}" destId="{CBE63D19-C2E4-4F25-A0F6-07703A1C2F96}" srcOrd="2" destOrd="0" presId="urn:microsoft.com/office/officeart/2008/layout/LinedList"/>
    <dgm:cxn modelId="{D4D92E0F-A93A-4E08-8720-D08C141D688B}" type="presParOf" srcId="{B7CDA4E6-1609-4BBB-9A08-03DA8CD454CB}" destId="{B8B649E1-8130-4864-A71B-6CB1095D8472}" srcOrd="3" destOrd="0" presId="urn:microsoft.com/office/officeart/2008/layout/LinedList"/>
    <dgm:cxn modelId="{7C87EED5-396A-4D91-AB07-6164FA4F2CC9}" type="presParOf" srcId="{B8B649E1-8130-4864-A71B-6CB1095D8472}" destId="{7697F371-A368-418A-BDC5-CED89A2C1F2D}" srcOrd="0" destOrd="0" presId="urn:microsoft.com/office/officeart/2008/layout/LinedList"/>
    <dgm:cxn modelId="{A2FE87AE-25E9-4C37-92E5-F7184E206DF5}" type="presParOf" srcId="{B8B649E1-8130-4864-A71B-6CB1095D8472}" destId="{A6665CCC-EE34-49BE-9BB6-0CE86B9EB73C}" srcOrd="1" destOrd="0" presId="urn:microsoft.com/office/officeart/2008/layout/LinedList"/>
    <dgm:cxn modelId="{FACD065E-8A25-478F-8059-3C394988ECC5}" type="presParOf" srcId="{B7CDA4E6-1609-4BBB-9A08-03DA8CD454CB}" destId="{1F81A54B-53C7-43EF-B0EB-8D0BC034F80D}" srcOrd="4" destOrd="0" presId="urn:microsoft.com/office/officeart/2008/layout/LinedList"/>
    <dgm:cxn modelId="{282C1182-3B7F-4B5F-AE5D-75E61DC76724}" type="presParOf" srcId="{B7CDA4E6-1609-4BBB-9A08-03DA8CD454CB}" destId="{647E2DD5-B496-4CAB-A32C-632AE6C45DE5}" srcOrd="5" destOrd="0" presId="urn:microsoft.com/office/officeart/2008/layout/LinedList"/>
    <dgm:cxn modelId="{02B41E05-E9B0-42A0-8589-2E206B539998}" type="presParOf" srcId="{647E2DD5-B496-4CAB-A32C-632AE6C45DE5}" destId="{5D4322E3-EE63-4A5E-97DA-A1FE4D40E47B}" srcOrd="0" destOrd="0" presId="urn:microsoft.com/office/officeart/2008/layout/LinedList"/>
    <dgm:cxn modelId="{A8322BB9-3B68-47C9-B1AA-0EB5484CDB0C}" type="presParOf" srcId="{647E2DD5-B496-4CAB-A32C-632AE6C45DE5}" destId="{323D39ED-178B-484B-BC19-FF74E121286E}" srcOrd="1" destOrd="0" presId="urn:microsoft.com/office/officeart/2008/layout/LinedList"/>
    <dgm:cxn modelId="{3F0A6AF7-783D-4F5D-A94C-58D8578500E3}" type="presParOf" srcId="{B7CDA4E6-1609-4BBB-9A08-03DA8CD454CB}" destId="{246B3392-8C92-4B1A-8B05-1B53FA1E3835}" srcOrd="6" destOrd="0" presId="urn:microsoft.com/office/officeart/2008/layout/LinedList"/>
    <dgm:cxn modelId="{64F3D525-BFBB-46D6-9952-F1032DAD6A8F}" type="presParOf" srcId="{B7CDA4E6-1609-4BBB-9A08-03DA8CD454CB}" destId="{CB310A45-226C-479D-B30A-241B45B1C160}" srcOrd="7" destOrd="0" presId="urn:microsoft.com/office/officeart/2008/layout/LinedList"/>
    <dgm:cxn modelId="{C5EF7F50-9E0E-4692-A592-39FA6A0C9CD7}" type="presParOf" srcId="{CB310A45-226C-479D-B30A-241B45B1C160}" destId="{4CAFBAC5-D78C-4818-9CB2-A24C517FFF79}" srcOrd="0" destOrd="0" presId="urn:microsoft.com/office/officeart/2008/layout/LinedList"/>
    <dgm:cxn modelId="{4AA8F2B3-9C3E-4F48-AD63-90E46413A2F4}" type="presParOf" srcId="{CB310A45-226C-479D-B30A-241B45B1C160}" destId="{3F6226C7-6E35-4551-A92F-BAF21FAA28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57B2E-0A98-4743-B865-48BCCF9B76D9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4A94E-D190-4AD8-9CFD-67CCA6A245FD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957E-BD11-4C99-9A3B-DF2F99D1429B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ЛУИН стабилизация ситуации с ВИЧ инфекцией</a:t>
          </a:r>
          <a:endParaRPr lang="en-US" sz="2200" kern="1200" dirty="0"/>
        </a:p>
      </dsp:txBody>
      <dsp:txXfrm>
        <a:off x="1429899" y="2442"/>
        <a:ext cx="5083704" cy="1238008"/>
      </dsp:txXfrm>
    </dsp:sp>
    <dsp:sp modelId="{417AD06E-7739-4EBE-AE45-FFB905FBC86F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BFE6D-5EA2-452D-93C7-6B24BB6DE4D4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0D295-9A03-423D-B60E-664A3EE68BC4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МСМ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Рост ВИЧ среди МСМ группы</a:t>
          </a:r>
          <a:endParaRPr lang="en-US" sz="2200" kern="1200" dirty="0"/>
        </a:p>
      </dsp:txBody>
      <dsp:txXfrm>
        <a:off x="1429899" y="1549953"/>
        <a:ext cx="5083704" cy="1238008"/>
      </dsp:txXfrm>
    </dsp:sp>
    <dsp:sp modelId="{187AC9E9-29E2-40C2-BAA0-69D9A1113D5B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34AF6-832A-4847-9610-AE5861A0F69F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51947-3CA7-4C2A-AA04-EF6758AAD49A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PreP </a:t>
          </a:r>
          <a:r>
            <a:rPr lang="ru-RU" sz="2200" b="1" kern="1200" dirty="0"/>
            <a:t>для МСМ </a:t>
          </a:r>
          <a:r>
            <a:rPr lang="ru-RU" sz="2200" kern="1200" dirty="0"/>
            <a:t>(изменения в программу Оптима), несколько сценариев 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4B5F4147-76CA-44ED-A23A-2FEEBE1450EB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855E3-E5EA-42EF-B3F7-918FA8E4B21E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221ED-8E35-4EFD-99BF-1F88D506EC92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Вызов – доступ и охват МСМ </a:t>
          </a:r>
          <a:endParaRPr lang="en-US" sz="2200" kern="1200" dirty="0"/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79A3A-0EF7-4C86-87E7-CB5DE943023D}">
      <dsp:nvSpPr>
        <dsp:cNvPr id="0" name=""/>
        <dsp:cNvSpPr/>
      </dsp:nvSpPr>
      <dsp:spPr>
        <a:xfrm>
          <a:off x="0" y="0"/>
          <a:ext cx="62690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D8330-37F2-4C9D-B0E3-986B9425D61B}">
      <dsp:nvSpPr>
        <dsp:cNvPr id="0" name=""/>
        <dsp:cNvSpPr/>
      </dsp:nvSpPr>
      <dsp:spPr>
        <a:xfrm>
          <a:off x="0" y="0"/>
          <a:ext cx="6269037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/>
            <a:t>Rahmet</a:t>
          </a:r>
          <a:r>
            <a:rPr lang="ru-RU" sz="6400" kern="1200"/>
            <a:t>! </a:t>
          </a:r>
          <a:endParaRPr lang="en-US" sz="6400" kern="1200"/>
        </a:p>
      </dsp:txBody>
      <dsp:txXfrm>
        <a:off x="0" y="0"/>
        <a:ext cx="6269037" cy="1393031"/>
      </dsp:txXfrm>
    </dsp:sp>
    <dsp:sp modelId="{CBE63D19-C2E4-4F25-A0F6-07703A1C2F96}">
      <dsp:nvSpPr>
        <dsp:cNvPr id="0" name=""/>
        <dsp:cNvSpPr/>
      </dsp:nvSpPr>
      <dsp:spPr>
        <a:xfrm>
          <a:off x="0" y="1393031"/>
          <a:ext cx="6269037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7F371-A368-418A-BDC5-CED89A2C1F2D}">
      <dsp:nvSpPr>
        <dsp:cNvPr id="0" name=""/>
        <dsp:cNvSpPr/>
      </dsp:nvSpPr>
      <dsp:spPr>
        <a:xfrm>
          <a:off x="0" y="1393031"/>
          <a:ext cx="6269037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Рахмет!</a:t>
          </a:r>
          <a:endParaRPr lang="en-US" sz="6400" kern="1200" dirty="0"/>
        </a:p>
      </dsp:txBody>
      <dsp:txXfrm>
        <a:off x="0" y="1393031"/>
        <a:ext cx="6269037" cy="1393031"/>
      </dsp:txXfrm>
    </dsp:sp>
    <dsp:sp modelId="{1F81A54B-53C7-43EF-B0EB-8D0BC034F80D}">
      <dsp:nvSpPr>
        <dsp:cNvPr id="0" name=""/>
        <dsp:cNvSpPr/>
      </dsp:nvSpPr>
      <dsp:spPr>
        <a:xfrm>
          <a:off x="0" y="2786062"/>
          <a:ext cx="6269037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322E3-EE63-4A5E-97DA-A1FE4D40E47B}">
      <dsp:nvSpPr>
        <dsp:cNvPr id="0" name=""/>
        <dsp:cNvSpPr/>
      </dsp:nvSpPr>
      <dsp:spPr>
        <a:xfrm>
          <a:off x="0" y="2786062"/>
          <a:ext cx="6269037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/>
            <a:t>Спасибо! </a:t>
          </a:r>
          <a:endParaRPr lang="en-US" sz="6400" kern="1200"/>
        </a:p>
      </dsp:txBody>
      <dsp:txXfrm>
        <a:off x="0" y="2786062"/>
        <a:ext cx="6269037" cy="1393031"/>
      </dsp:txXfrm>
    </dsp:sp>
    <dsp:sp modelId="{246B3392-8C92-4B1A-8B05-1B53FA1E3835}">
      <dsp:nvSpPr>
        <dsp:cNvPr id="0" name=""/>
        <dsp:cNvSpPr/>
      </dsp:nvSpPr>
      <dsp:spPr>
        <a:xfrm>
          <a:off x="0" y="4179093"/>
          <a:ext cx="6269037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FBAC5-D78C-4818-9CB2-A24C517FFF79}">
      <dsp:nvSpPr>
        <dsp:cNvPr id="0" name=""/>
        <dsp:cNvSpPr/>
      </dsp:nvSpPr>
      <dsp:spPr>
        <a:xfrm>
          <a:off x="0" y="4179093"/>
          <a:ext cx="6269037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/>
            <a:t>Thank you! </a:t>
          </a:r>
        </a:p>
      </dsp:txBody>
      <dsp:txXfrm>
        <a:off x="0" y="4179093"/>
        <a:ext cx="6269037" cy="13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E5109-B360-44FA-9164-AFEA7357A636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0C25E-3118-446F-937D-66D7C4709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2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5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2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8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2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8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3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оптимизированном сценарии (</a:t>
            </a:r>
            <a:r>
              <a:rPr lang="ru-RU" dirty="0" smtClean="0"/>
              <a:t>когда</a:t>
            </a:r>
            <a:r>
              <a:rPr lang="ru-RU" baseline="0" dirty="0" smtClean="0"/>
              <a:t> финансирование в стране не увеличивается а остается на уровне 2018 года</a:t>
            </a:r>
            <a:r>
              <a:rPr lang="ru-RU" baseline="0" dirty="0" smtClean="0"/>
              <a:t>) </a:t>
            </a:r>
            <a:r>
              <a:rPr lang="ru-RU" dirty="0" smtClean="0"/>
              <a:t> – к 2030 году в стране наблюдается рост новых случаев ВИЧ-инфекции, но это</a:t>
            </a:r>
            <a:r>
              <a:rPr lang="ru-RU" baseline="0" dirty="0" smtClean="0"/>
              <a:t> рост ниже в 1,5  раза, чем при нынешнем распределении ресурсов. И соответственно уменьшается количество смертей.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4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соблюдении стратегии 90-90-90 прогнозируется к 2030</a:t>
            </a:r>
            <a:r>
              <a:rPr lang="ru-RU" baseline="0" dirty="0" smtClean="0"/>
              <a:t> году </a:t>
            </a:r>
            <a:r>
              <a:rPr lang="ru-RU" dirty="0" smtClean="0"/>
              <a:t> снижение новых случаев ВИЧ-инфекции и</a:t>
            </a:r>
            <a:r>
              <a:rPr lang="ru-RU" baseline="0" dirty="0" smtClean="0"/>
              <a:t> соответственно смертей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8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 же мы смоделировали ситуацию -  сколько МСМ необходимо охватить ПРЕП для снижения распространенности ВИЧ-инфекции как видно на графике только охват </a:t>
            </a:r>
            <a:r>
              <a:rPr lang="ru-RU" dirty="0" smtClean="0"/>
              <a:t>ПРЕП </a:t>
            </a:r>
          </a:p>
          <a:p>
            <a:r>
              <a:rPr lang="ru-RU" dirty="0" smtClean="0"/>
              <a:t> 75% МСМ от ОЧ позволить снизить число новых случаев ВИЧ-инфекции.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1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оценка численности МСМ является одним из сложных  вопросов для оценки эпидемиологической ситуации по ВИЧ-инфекции в стране. Оценка численности в РК проводятся 4 методами согласно приказу от 20.07.2015 года №38-П «Об утверждении методических рекомендаций об организации и проведении эпидемиологического слежения за распространенностью ВИЧ-инфекции в уязвимых группах в РК».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четырех методов оценки численности МСМ доступными были только два метода, один из которых не применим для экстраполяции на всю территорию РК, было принято решение обратиться в международную организацию (EKOM), занимающейся проблемой секс меньшинств, для предоставления помощи в проведение оценки численности среди МСМ.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Рассмотрев, весь комплекс работ (в том числе, предварительный анализ существующих данных и подготовка отчёта после завершения РДС этого года) предложенный ЕКОМ, члены рабочей группы пришли к выводу: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методы, предложенные ЕКОМ,  уже были использованы для проведения ОЧ МСМ</a:t>
            </a:r>
          </a:p>
          <a:p>
            <a:pPr lvl="0"/>
            <a:r>
              <a:rPr lang="kk-K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учитывая высокую  стигму среди данно</a:t>
            </a:r>
            <a:r>
              <a:rPr lang="kk-K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</a:t>
            </a:r>
            <a:r>
              <a:rPr lang="kk-K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целевой группы, врядли внешние эксперты обеспечат требуемый  как по времени  период, так и по количесту участников  охыват   для проведения ОЧ МСМ;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k-K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Финансовые затраты на проведение ОЧ МСМ предложенные ЕКОМ в 5 раз превышают суммы каторая заплонирована страной на данное мероприятие.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ходе заседания рабочей группы было принято решение </a:t>
            </a:r>
            <a:r>
              <a:rPr lang="kk-K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kk-K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необходимости </a:t>
            </a:r>
            <a:r>
              <a:rPr lang="kk-K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привлечь внутренних активистов экспертов, которые имеют доступ и пользуются авторитетом среди МСМ;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первом этапе  создать вопросник (анкету)  для определения  ОЧ МСМ. Разместить анкету в социальных сетях, которыми пользуется сообщество ЛГБТ. На втором этапе - проанализировать полученные данные  и принять решение о  дальнейшем методе проведения ОЧ МСМ.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11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8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25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21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95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25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22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29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21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41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4984-BC91-4992-8458-C741197E7EEA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79F2-AD73-485E-9C2F-13DE3CC51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34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B59DA-CC85-4EEF-AFA8-905D136B9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587" y="2245810"/>
            <a:ext cx="9929044" cy="18689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Предварительные результаты по программе «</a:t>
            </a:r>
            <a:r>
              <a:rPr lang="ru-RU" sz="4000" b="1" dirty="0" err="1">
                <a:solidFill>
                  <a:srgbClr val="002060"/>
                </a:solidFill>
              </a:rPr>
              <a:t>Оптима</a:t>
            </a:r>
            <a:r>
              <a:rPr lang="ru-RU" sz="4000" b="1" dirty="0">
                <a:solidFill>
                  <a:srgbClr val="002060"/>
                </a:solidFill>
              </a:rPr>
              <a:t>».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Image result for ÐºÐ°ÑÑÐ¸Ð½ÐºÐ° Ð°Ð»Ð¼Ð°ÑÑ Ð³Ð¾ÑÑ">
            <a:extLst>
              <a:ext uri="{FF2B5EF4-FFF2-40B4-BE49-F238E27FC236}">
                <a16:creationId xmlns="" xmlns:a16="http://schemas.microsoft.com/office/drawing/2014/main" id="{81109B01-AE57-42E1-8277-F2BDADD69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7" r="-3" b="13315"/>
          <a:stretch/>
        </p:blipFill>
        <p:spPr bwMode="auto">
          <a:xfrm>
            <a:off x="3649321" y="3"/>
            <a:ext cx="4609359" cy="2130473"/>
          </a:xfrm>
          <a:custGeom>
            <a:avLst/>
            <a:gdLst>
              <a:gd name="connsiteX0" fmla="*/ 986689 w 4609359"/>
              <a:gd name="connsiteY0" fmla="*/ 0 h 2130473"/>
              <a:gd name="connsiteX1" fmla="*/ 4609359 w 4609359"/>
              <a:gd name="connsiteY1" fmla="*/ 0 h 2130473"/>
              <a:gd name="connsiteX2" fmla="*/ 3622670 w 4609359"/>
              <a:gd name="connsiteY2" fmla="*/ 2130473 h 2130473"/>
              <a:gd name="connsiteX3" fmla="*/ 0 w 4609359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ÐºÐ°ÑÑÐ¸Ð½ÐºÐ° Ð°Ð»Ð¼Ð°ÑÑ Ð³Ð¾ÑÑ">
            <a:extLst>
              <a:ext uri="{FF2B5EF4-FFF2-40B4-BE49-F238E27FC236}">
                <a16:creationId xmlns="" xmlns:a16="http://schemas.microsoft.com/office/drawing/2014/main" id="{233B8172-45A3-4D70-B208-88AA8A70E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 r="2" b="12218"/>
          <a:stretch/>
        </p:blipFill>
        <p:spPr bwMode="auto">
          <a:xfrm>
            <a:off x="20" y="-6954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ÐºÐ°ÑÑÐ¸Ð½ÐºÐ° Ð°Ð»Ð¼Ð°ÑÑ">
            <a:extLst>
              <a:ext uri="{FF2B5EF4-FFF2-40B4-BE49-F238E27FC236}">
                <a16:creationId xmlns="" xmlns:a16="http://schemas.microsoft.com/office/drawing/2014/main" id="{A5F9D495-F515-4523-8332-6BBA1638F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r="16100"/>
          <a:stretch/>
        </p:blipFill>
        <p:spPr bwMode="auto">
          <a:xfrm>
            <a:off x="7431341" y="1"/>
            <a:ext cx="4760659" cy="2130473"/>
          </a:xfrm>
          <a:custGeom>
            <a:avLst/>
            <a:gdLst>
              <a:gd name="connsiteX0" fmla="*/ 986689 w 4760659"/>
              <a:gd name="connsiteY0" fmla="*/ 0 h 2130473"/>
              <a:gd name="connsiteX1" fmla="*/ 4760659 w 4760659"/>
              <a:gd name="connsiteY1" fmla="*/ 0 h 2130473"/>
              <a:gd name="connsiteX2" fmla="*/ 4760659 w 4760659"/>
              <a:gd name="connsiteY2" fmla="*/ 2130473 h 2130473"/>
              <a:gd name="connsiteX3" fmla="*/ 0 w 4760659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ÐºÐ°ÑÑÐ¸Ð½ÐºÐ° Ð°ÑÑÐ°Ð½Ð°">
            <a:extLst>
              <a:ext uri="{FF2B5EF4-FFF2-40B4-BE49-F238E27FC236}">
                <a16:creationId xmlns="" xmlns:a16="http://schemas.microsoft.com/office/drawing/2014/main" id="{EE796585-7C52-4293-AAA8-DF6B20C24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9" r="1" b="1435"/>
          <a:stretch/>
        </p:blipFill>
        <p:spPr bwMode="auto">
          <a:xfrm>
            <a:off x="7716860" y="4683319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ÐºÐ°ÑÑÐ¸Ð½ÐºÐ° Ð°ÑÑÐ°Ð½Ð°">
            <a:extLst>
              <a:ext uri="{FF2B5EF4-FFF2-40B4-BE49-F238E27FC236}">
                <a16:creationId xmlns="" xmlns:a16="http://schemas.microsoft.com/office/drawing/2014/main" id="{6BB42A21-8BB2-4579-B084-4E24123E0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 r="-1" b="1899"/>
          <a:stretch/>
        </p:blipFill>
        <p:spPr bwMode="auto">
          <a:xfrm>
            <a:off x="4039737" y="4682838"/>
            <a:ext cx="4523640" cy="2175160"/>
          </a:xfrm>
          <a:custGeom>
            <a:avLst/>
            <a:gdLst>
              <a:gd name="connsiteX0" fmla="*/ 0 w 4523640"/>
              <a:gd name="connsiteY0" fmla="*/ 0 h 2175160"/>
              <a:gd name="connsiteX1" fmla="*/ 4523640 w 4523640"/>
              <a:gd name="connsiteY1" fmla="*/ 0 h 2175160"/>
              <a:gd name="connsiteX2" fmla="*/ 3516256 w 4523640"/>
              <a:gd name="connsiteY2" fmla="*/ 2175160 h 2175160"/>
              <a:gd name="connsiteX3" fmla="*/ 0 w 4523640"/>
              <a:gd name="connsiteY3" fmla="*/ 2175160 h 2175160"/>
              <a:gd name="connsiteX4" fmla="*/ 0 w 4523640"/>
              <a:gd name="connsiteY4" fmla="*/ 2174920 h 2175160"/>
              <a:gd name="connsiteX5" fmla="*/ 14159 w 4523640"/>
              <a:gd name="connsiteY5" fmla="*/ 2174920 h 2175160"/>
              <a:gd name="connsiteX6" fmla="*/ 1021100 w 4523640"/>
              <a:gd name="connsiteY6" fmla="*/ 718 h 2175160"/>
              <a:gd name="connsiteX7" fmla="*/ 0 w 4523640"/>
              <a:gd name="connsiteY7" fmla="*/ 718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3640" h="2175160">
                <a:moveTo>
                  <a:pt x="0" y="0"/>
                </a:moveTo>
                <a:lnTo>
                  <a:pt x="4523640" y="0"/>
                </a:lnTo>
                <a:lnTo>
                  <a:pt x="3516256" y="2175160"/>
                </a:lnTo>
                <a:lnTo>
                  <a:pt x="0" y="2175160"/>
                </a:lnTo>
                <a:lnTo>
                  <a:pt x="0" y="2174920"/>
                </a:lnTo>
                <a:lnTo>
                  <a:pt x="14159" y="2174920"/>
                </a:lnTo>
                <a:lnTo>
                  <a:pt x="1021100" y="718"/>
                </a:lnTo>
                <a:lnTo>
                  <a:pt x="0" y="7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ÐºÐ°ÑÑÐ¸Ð½ÐºÐ° Ð°Ð»Ð¼Ð°ÑÑ">
            <a:extLst>
              <a:ext uri="{FF2B5EF4-FFF2-40B4-BE49-F238E27FC236}">
                <a16:creationId xmlns="" xmlns:a16="http://schemas.microsoft.com/office/drawing/2014/main" id="{81580788-7E41-4B80-8D42-BF39B2A78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5692"/>
          <a:stretch/>
        </p:blipFill>
        <p:spPr bwMode="auto">
          <a:xfrm>
            <a:off x="-2" y="4689793"/>
            <a:ext cx="4908824" cy="2175160"/>
          </a:xfrm>
          <a:custGeom>
            <a:avLst/>
            <a:gdLst>
              <a:gd name="connsiteX0" fmla="*/ 0 w 4908824"/>
              <a:gd name="connsiteY0" fmla="*/ 0 h 2175160"/>
              <a:gd name="connsiteX1" fmla="*/ 4908824 w 4908824"/>
              <a:gd name="connsiteY1" fmla="*/ 0 h 2175160"/>
              <a:gd name="connsiteX2" fmla="*/ 3901440 w 4908824"/>
              <a:gd name="connsiteY2" fmla="*/ 2175160 h 2175160"/>
              <a:gd name="connsiteX3" fmla="*/ 0 w 4908824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8824" h="2175160">
                <a:moveTo>
                  <a:pt x="0" y="0"/>
                </a:moveTo>
                <a:lnTo>
                  <a:pt x="4908824" y="0"/>
                </a:lnTo>
                <a:lnTo>
                  <a:pt x="3901440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3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="" xmlns:a16="http://schemas.microsoft.com/office/drawing/2014/main" id="{08E89D5E-1885-4160-AC77-CC471DD1D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ontent Placeholder 2">
            <a:extLst>
              <a:ext uri="{FF2B5EF4-FFF2-40B4-BE49-F238E27FC236}">
                <a16:creationId xmlns="" xmlns:a16="http://schemas.microsoft.com/office/drawing/2014/main" id="{D27F665A-4E30-42A9-8A15-87CEF233D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58397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43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5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0" descr="Image result for ÐºÐ°ÑÑÐ¸Ð½ÐºÐ° Ð¿ÑÐ¾ Ð¸Ð½Ð²ÐµÑÑÐ¸ÑÐ¸Ð¸">
            <a:extLst>
              <a:ext uri="{FF2B5EF4-FFF2-40B4-BE49-F238E27FC236}">
                <a16:creationId xmlns:a16="http://schemas.microsoft.com/office/drawing/2014/main" xmlns="" id="{63F4E531-C9C4-4DF3-9CF8-075AE4BC3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4481" b="-1"/>
          <a:stretch/>
        </p:blipFill>
        <p:spPr bwMode="auto">
          <a:xfrm>
            <a:off x="7248128" y="1871514"/>
            <a:ext cx="3976552" cy="29654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2936C-DE8F-4EA6-9DBE-295CF07C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0"/>
            <a:ext cx="4944152" cy="836713"/>
          </a:xfrm>
        </p:spPr>
        <p:txBody>
          <a:bodyPr>
            <a:normAutofit/>
          </a:bodyPr>
          <a:lstStyle/>
          <a:p>
            <a:r>
              <a:rPr lang="ru-RU" sz="3200" dirty="0"/>
              <a:t>Немного об исследовании</a:t>
            </a:r>
            <a:endParaRPr lang="en-GB" sz="32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F0F126C7-FF8B-48B0-877D-81FF445E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00" y="749248"/>
            <a:ext cx="5472608" cy="590465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В 1 полугодие 2019 году  сотрудниками  КНЦДИЗ был осуществлен сбор данных </a:t>
            </a:r>
            <a:r>
              <a:rPr lang="ru-RU" sz="1600" dirty="0"/>
              <a:t>для </a:t>
            </a:r>
            <a:r>
              <a:rPr lang="ru-RU" sz="1600" dirty="0" smtClean="0"/>
              <a:t>исследования «</a:t>
            </a:r>
            <a:r>
              <a:rPr lang="ru-RU" sz="1600" dirty="0" err="1" smtClean="0"/>
              <a:t>Оптима</a:t>
            </a:r>
            <a:r>
              <a:rPr lang="ru-RU" sz="1600" dirty="0" smtClean="0"/>
              <a:t>» -аналитическое </a:t>
            </a:r>
            <a:r>
              <a:rPr lang="ru-RU" sz="1600" dirty="0"/>
              <a:t>исследование </a:t>
            </a:r>
            <a:r>
              <a:rPr lang="ru-RU" sz="1600" dirty="0" smtClean="0"/>
              <a:t>«Анализ </a:t>
            </a:r>
            <a:r>
              <a:rPr lang="ru-RU" sz="1600" dirty="0"/>
              <a:t>распределения </a:t>
            </a:r>
            <a:r>
              <a:rPr lang="ru-RU" sz="1600" dirty="0" smtClean="0"/>
              <a:t>финансирования на программы по  </a:t>
            </a:r>
            <a:r>
              <a:rPr lang="ru-RU" sz="1600" dirty="0"/>
              <a:t>ВИЧ в целях </a:t>
            </a:r>
            <a:r>
              <a:rPr lang="ru-RU" sz="1600" dirty="0" smtClean="0"/>
              <a:t>снижения распространенности ВИЧ-инфекции»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В </a:t>
            </a:r>
            <a:r>
              <a:rPr lang="ru-RU" sz="1600" dirty="0"/>
              <a:t>июле 2019 года в г. Киев прошел технический  тренинг по анализу собранных данных </a:t>
            </a:r>
            <a:r>
              <a:rPr lang="ru-RU" sz="1600" dirty="0" smtClean="0"/>
              <a:t> при участии международных экспертов </a:t>
            </a:r>
            <a:r>
              <a:rPr lang="en-US" sz="1600" dirty="0" smtClean="0"/>
              <a:t>(</a:t>
            </a:r>
            <a:r>
              <a:rPr lang="ru-RU" sz="1600" dirty="0"/>
              <a:t>Университет </a:t>
            </a:r>
            <a:r>
              <a:rPr lang="ru-RU" sz="1600" dirty="0" err="1"/>
              <a:t>Кирби</a:t>
            </a:r>
            <a:r>
              <a:rPr lang="ru-RU" sz="1600" dirty="0"/>
              <a:t>, Глобальный Фонд, ЮНЭЙДС)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Использованные данные:</a:t>
            </a:r>
            <a:endParaRPr lang="ru-RU" sz="16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/>
              <a:t>Демографические</a:t>
            </a:r>
            <a:r>
              <a:rPr lang="en-US" sz="1600" dirty="0" smtClean="0"/>
              <a:t> </a:t>
            </a:r>
            <a:r>
              <a:rPr lang="ru-RU" sz="1600" dirty="0"/>
              <a:t>данные; данные по оценке численности ключевых групп;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База электронного слежения за случаями ВИЧ – инфекции и АРТ;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ДЭН (</a:t>
            </a:r>
            <a:r>
              <a:rPr lang="ru-RU" sz="1600" dirty="0" err="1"/>
              <a:t>био</a:t>
            </a:r>
            <a:r>
              <a:rPr lang="ru-RU" sz="1600" dirty="0"/>
              <a:t>-поведенческие данные</a:t>
            </a:r>
            <a:r>
              <a:rPr lang="ru-RU" sz="1600" dirty="0" smtClean="0"/>
              <a:t>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/>
              <a:t>Расходы </a:t>
            </a:r>
            <a:r>
              <a:rPr lang="ru-RU" sz="1600" dirty="0"/>
              <a:t>на руководство, координацию, </a:t>
            </a:r>
            <a:r>
              <a:rPr lang="ru-RU" sz="1600" dirty="0" err="1"/>
              <a:t>адвокацию</a:t>
            </a:r>
            <a:r>
              <a:rPr lang="ru-RU" sz="1600" dirty="0"/>
              <a:t>, поддержку инфраструктуру, МиО, </a:t>
            </a:r>
            <a:r>
              <a:rPr lang="ru-RU" sz="1600" dirty="0" err="1"/>
              <a:t>эпиднадзор</a:t>
            </a:r>
            <a:r>
              <a:rPr lang="ru-RU" sz="1600" dirty="0"/>
              <a:t>,  кадровые </a:t>
            </a:r>
            <a:r>
              <a:rPr lang="ru-RU" sz="1600" dirty="0" smtClean="0"/>
              <a:t>ресурсы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/>
          </a:p>
          <a:p>
            <a:pPr marL="0" lv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Временные рамки сбора данных </a:t>
            </a:r>
            <a:r>
              <a:rPr lang="ru-RU" sz="1600" dirty="0" smtClean="0">
                <a:solidFill>
                  <a:srgbClr val="002060"/>
                </a:solidFill>
              </a:rPr>
              <a:t>2000-2018гг</a:t>
            </a:r>
            <a:r>
              <a:rPr lang="ru-RU" sz="1600" dirty="0">
                <a:solidFill>
                  <a:srgbClr val="002060"/>
                </a:solidFill>
              </a:rPr>
              <a:t>., при этом </a:t>
            </a:r>
            <a:r>
              <a:rPr lang="ru-RU" sz="1600" dirty="0" smtClean="0">
                <a:solidFill>
                  <a:srgbClr val="002060"/>
                </a:solidFill>
              </a:rPr>
              <a:t>2018 </a:t>
            </a:r>
            <a:r>
              <a:rPr lang="ru-RU" sz="1600" dirty="0">
                <a:solidFill>
                  <a:srgbClr val="002060"/>
                </a:solidFill>
              </a:rPr>
              <a:t>год (базовый период), сценарии по оптимизации ресурсов рассчитывались на период  с </a:t>
            </a:r>
            <a:r>
              <a:rPr lang="ru-RU" sz="1600" dirty="0" smtClean="0">
                <a:solidFill>
                  <a:srgbClr val="002060"/>
                </a:solidFill>
              </a:rPr>
              <a:t>2019 </a:t>
            </a:r>
            <a:r>
              <a:rPr lang="ru-RU" sz="1600" dirty="0">
                <a:solidFill>
                  <a:srgbClr val="002060"/>
                </a:solidFill>
              </a:rPr>
              <a:t>до </a:t>
            </a:r>
            <a:r>
              <a:rPr lang="ru-RU" sz="1600" dirty="0" smtClean="0">
                <a:solidFill>
                  <a:srgbClr val="002060"/>
                </a:solidFill>
              </a:rPr>
              <a:t>2030 </a:t>
            </a:r>
            <a:r>
              <a:rPr lang="ru-RU" sz="1600" dirty="0">
                <a:solidFill>
                  <a:srgbClr val="002060"/>
                </a:solidFill>
              </a:rPr>
              <a:t>г. </a:t>
            </a:r>
            <a:endParaRPr lang="en-US" sz="16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Финансирование </a:t>
            </a:r>
            <a:r>
              <a:rPr lang="ru-RU" sz="1600" b="1" dirty="0">
                <a:solidFill>
                  <a:srgbClr val="002060"/>
                </a:solidFill>
              </a:rPr>
              <a:t>по базовому </a:t>
            </a:r>
            <a:r>
              <a:rPr lang="ru-RU" sz="1600" b="1" dirty="0" smtClean="0">
                <a:solidFill>
                  <a:srgbClr val="002060"/>
                </a:solidFill>
              </a:rPr>
              <a:t>периоду4 -  </a:t>
            </a:r>
            <a:r>
              <a:rPr lang="ru-RU" sz="1600" b="1" dirty="0" smtClean="0">
                <a:solidFill>
                  <a:srgbClr val="C00000"/>
                </a:solidFill>
              </a:rPr>
              <a:t>38 млн. </a:t>
            </a:r>
            <a:r>
              <a:rPr lang="ru-RU" sz="1600" b="1" dirty="0">
                <a:solidFill>
                  <a:srgbClr val="C00000"/>
                </a:solidFill>
              </a:rPr>
              <a:t>долларов США (</a:t>
            </a:r>
            <a:r>
              <a:rPr lang="ru-RU" sz="1600" b="1" dirty="0" smtClean="0">
                <a:solidFill>
                  <a:srgbClr val="C00000"/>
                </a:solidFill>
              </a:rPr>
              <a:t>2018 </a:t>
            </a:r>
            <a:r>
              <a:rPr lang="ru-RU" sz="1600" b="1" dirty="0">
                <a:solidFill>
                  <a:srgbClr val="C00000"/>
                </a:solidFill>
              </a:rPr>
              <a:t>год)</a:t>
            </a:r>
            <a:endParaRPr lang="en-US" sz="16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sz="1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sz="1000" dirty="0"/>
          </a:p>
          <a:p>
            <a:pPr>
              <a:lnSpc>
                <a:spcPct val="90000"/>
              </a:lnSpc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6023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4" y="1012004"/>
            <a:ext cx="4041251" cy="47954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Предварительные данные</a:t>
            </a: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8E2A798F-57BB-459D-BF28-1AAAC84D0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56932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410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06" y="317418"/>
            <a:ext cx="10515600" cy="8116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ЛЖВ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Оптима 2019\Новая папка\Kazakhstan_20190718-numplhivsta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" y="1403181"/>
            <a:ext cx="9501810" cy="39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857" y="5507053"/>
            <a:ext cx="1051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2025 году: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Увеличение  среди ЛЖВ  - МСМ </a:t>
            </a:r>
            <a:r>
              <a:rPr lang="en-US" dirty="0" smtClean="0"/>
              <a:t>(</a:t>
            </a:r>
            <a:r>
              <a:rPr lang="ru-RU" dirty="0" smtClean="0"/>
              <a:t>в 2 раза</a:t>
            </a:r>
            <a:r>
              <a:rPr lang="en-US" dirty="0" smtClean="0"/>
              <a:t>)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Стабилизация среди ЛУИН;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50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BFAC2-524B-41BA-A008-8CEF06D0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52" y="214051"/>
            <a:ext cx="10515600" cy="99454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Оптимизация (</a:t>
            </a:r>
            <a:r>
              <a:rPr lang="en-US" b="1" dirty="0">
                <a:solidFill>
                  <a:srgbClr val="002060"/>
                </a:solidFill>
              </a:rPr>
              <a:t>Optimization)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E558AB2-35E3-4D6B-B7D0-E4F6DEE62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7" y="1115103"/>
            <a:ext cx="10304890" cy="3973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175" y="5125019"/>
            <a:ext cx="10583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Нижний столбец – базовое распределение ресурсов (максимальные расходы на АРТ - розовый,  затем на профилактику   гемотрансфузионного пути передачи – светло - зеленый, далее на  закуп презервативов – голубой,  мониторинг и оценку – бирюзовый и программы </a:t>
            </a:r>
            <a:r>
              <a:rPr lang="ru-RU" sz="1600" dirty="0"/>
              <a:t>для </a:t>
            </a:r>
            <a:r>
              <a:rPr lang="ru-RU" sz="1600" dirty="0" smtClean="0"/>
              <a:t>ЛУИН - синий и зеленый и совсем небольшие расходы составляют на профилактику  ВИЧ среди МСМ - бордовый </a:t>
            </a:r>
            <a:r>
              <a:rPr lang="ru-RU" sz="1600" dirty="0"/>
              <a:t>цвет </a:t>
            </a:r>
          </a:p>
          <a:p>
            <a:r>
              <a:rPr lang="ru-RU" sz="1600" dirty="0" smtClean="0"/>
              <a:t>Верхний столбец – оптимизированное распределение ресурсов для  снижения распространения ВИЧ-инфекции :</a:t>
            </a:r>
          </a:p>
          <a:p>
            <a:r>
              <a:rPr lang="ru-RU" sz="1600" dirty="0" smtClean="0"/>
              <a:t>Необходимо увеличить финансирование на АРТ, программы для МСМ  и ЛУИН.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709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66A832-803C-4A12-B91C-D249565A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9"/>
            <a:ext cx="11139854" cy="6104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Ситуация по ВИЧ с оптимизированным </a:t>
            </a:r>
            <a:r>
              <a:rPr lang="ru-RU" sz="3200" dirty="0" smtClean="0">
                <a:solidFill>
                  <a:srgbClr val="FF0000"/>
                </a:solidFill>
              </a:rPr>
              <a:t>сценарием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254D3E68-423D-42F5-9FA5-CBB03C398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" y="799352"/>
            <a:ext cx="5455917" cy="3014393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="" xmlns:a16="http://schemas.microsoft.com/office/drawing/2014/main" id="{C2841DE9-23C7-469E-9D8C-4D3749388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799353"/>
            <a:ext cx="5455917" cy="30143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2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4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BCB28-B576-4FD5-922A-1E328833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5400" dirty="0">
                <a:solidFill>
                  <a:srgbClr val="FFFFFF"/>
                </a:solidFill>
              </a:rPr>
              <a:t>90</a:t>
            </a:r>
            <a:r>
              <a:rPr lang="en-US" sz="5400" dirty="0">
                <a:solidFill>
                  <a:srgbClr val="FFFFFF"/>
                </a:solidFill>
              </a:rPr>
              <a:t>-</a:t>
            </a:r>
            <a:r>
              <a:rPr lang="ru-RU" sz="5400" dirty="0">
                <a:solidFill>
                  <a:srgbClr val="FFFFFF"/>
                </a:solidFill>
              </a:rPr>
              <a:t>90</a:t>
            </a:r>
            <a:r>
              <a:rPr lang="en-US" sz="5400" dirty="0">
                <a:solidFill>
                  <a:srgbClr val="FFFFFF"/>
                </a:solidFill>
              </a:rPr>
              <a:t>-</a:t>
            </a:r>
            <a:r>
              <a:rPr lang="ru-RU" sz="5400" dirty="0">
                <a:solidFill>
                  <a:srgbClr val="FFFFFF"/>
                </a:solidFill>
              </a:rPr>
              <a:t>90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="" xmlns:a16="http://schemas.microsoft.com/office/drawing/2014/main" id="{6421BE2E-642A-48E9-9D93-D97B1EC8EE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06173"/>
            <a:ext cx="5455917" cy="300075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E77079E-E8DB-49CE-A10A-3CAD34442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806173"/>
            <a:ext cx="5455917" cy="3000753"/>
          </a:xfrm>
          <a:prstGeom prst="rect">
            <a:avLst/>
          </a:prstGeom>
        </p:spPr>
      </p:pic>
      <p:cxnSp>
        <p:nvCxnSpPr>
          <p:cNvPr id="28" name="Straight Connector 16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D5488A-D0D8-4B28-B6A5-9BA6A6CE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Число новых случаев ВИЧ с </a:t>
            </a:r>
            <a:r>
              <a:rPr lang="en-US" dirty="0"/>
              <a:t>PreP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FC5B8BAA-ECA3-4258-A132-61DCEED53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7" y="1858617"/>
            <a:ext cx="8627164" cy="4492487"/>
          </a:xfrm>
        </p:spPr>
      </p:pic>
    </p:spTree>
    <p:extLst>
      <p:ext uri="{BB962C8B-B14F-4D97-AF65-F5344CB8AC3E}">
        <p14:creationId xmlns:p14="http://schemas.microsoft.com/office/powerpoint/2010/main" val="23200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Оценка численности </a:t>
            </a:r>
            <a:r>
              <a:rPr lang="ru-RU" b="1" dirty="0" smtClean="0">
                <a:solidFill>
                  <a:srgbClr val="C00000"/>
                </a:solidFill>
              </a:rPr>
              <a:t>МСМ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5273" y="1049572"/>
            <a:ext cx="11354463" cy="54068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Для проведения оценки численности среди МСМ: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Создана рабочая группа по проведению оценки;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Состоялось 4 заседания  рабочей группы;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Обращение за технической помощью в ЕКОМ </a:t>
            </a:r>
            <a:r>
              <a:rPr lang="ru-RU" sz="1400" dirty="0" smtClean="0"/>
              <a:t>(члены </a:t>
            </a:r>
            <a:r>
              <a:rPr lang="ru-RU" sz="1400" dirty="0"/>
              <a:t>рабочей группы пришли к выводу</a:t>
            </a:r>
            <a:r>
              <a:rPr lang="ru-RU" sz="1400" dirty="0" smtClean="0"/>
              <a:t>: - </a:t>
            </a:r>
            <a:r>
              <a:rPr lang="ru-RU" sz="1400" dirty="0"/>
              <a:t>методы, предложенные ЕКОМ,  уже были использованы для проведения ОЧ </a:t>
            </a:r>
            <a:r>
              <a:rPr lang="ru-RU" sz="1400" dirty="0" smtClean="0"/>
              <a:t>МСМ</a:t>
            </a:r>
            <a:r>
              <a:rPr lang="kk-KZ" sz="1400" dirty="0" smtClean="0"/>
              <a:t>- </a:t>
            </a:r>
            <a:r>
              <a:rPr lang="kk-KZ" sz="1400" dirty="0"/>
              <a:t>учитывая высокую  стигму среди данной целевой группы, врядли внешние эксперты обеспечат требуемый  как по времени  период, так и по количесту участников  охыват   для проведения ОЧ МСМ</a:t>
            </a:r>
            <a:r>
              <a:rPr lang="kk-KZ" sz="1400" dirty="0" smtClean="0"/>
              <a:t>;</a:t>
            </a:r>
            <a:r>
              <a:rPr lang="kk-KZ" sz="1400" dirty="0"/>
              <a:t> Финансовые затраты на проведение ОЧ МСМ предложенные ЕКОМ в 5 раз превышают суммы каторая заплонирована страной на данное </a:t>
            </a:r>
            <a:r>
              <a:rPr lang="kk-KZ" sz="1400" dirty="0" smtClean="0"/>
              <a:t>мероприятие)</a:t>
            </a: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kk-KZ" dirty="0" smtClean="0"/>
              <a:t>Принято решение  привлечь </a:t>
            </a:r>
            <a:r>
              <a:rPr lang="kk-KZ" dirty="0"/>
              <a:t>внутренних </a:t>
            </a:r>
            <a:r>
              <a:rPr lang="kk-KZ" dirty="0" smtClean="0"/>
              <a:t>активистов, </a:t>
            </a:r>
            <a:r>
              <a:rPr lang="kk-KZ" dirty="0"/>
              <a:t>которые имеют доступ и пользуются авторитетом среди МСМ;</a:t>
            </a:r>
            <a:endParaRPr lang="ru-RU" dirty="0"/>
          </a:p>
          <a:p>
            <a:pPr marL="0" lvl="0" indent="0">
              <a:buNone/>
            </a:pPr>
            <a:r>
              <a:rPr lang="kk-KZ" b="1" dirty="0" smtClean="0"/>
              <a:t>На первом этапе ОЧ:</a:t>
            </a:r>
          </a:p>
          <a:p>
            <a:pPr marL="0" lvl="0" indent="0">
              <a:buNone/>
            </a:pPr>
            <a:r>
              <a:rPr lang="kk-KZ" dirty="0" smtClean="0"/>
              <a:t>-создана </a:t>
            </a:r>
            <a:r>
              <a:rPr lang="en-US" dirty="0" err="1" smtClean="0"/>
              <a:t>анкеты</a:t>
            </a:r>
            <a:r>
              <a:rPr lang="en-US" dirty="0" smtClean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оценки</a:t>
            </a:r>
            <a:r>
              <a:rPr lang="en-US" dirty="0"/>
              <a:t> </a:t>
            </a:r>
            <a:r>
              <a:rPr lang="en-US" dirty="0" err="1"/>
              <a:t>численности</a:t>
            </a:r>
            <a:r>
              <a:rPr lang="en-US" dirty="0"/>
              <a:t> </a:t>
            </a:r>
            <a:r>
              <a:rPr lang="en-US" dirty="0" smtClean="0"/>
              <a:t>МСМ</a:t>
            </a:r>
            <a:r>
              <a:rPr lang="ru-RU" dirty="0" smtClean="0"/>
              <a:t>, на основе которой создан он-</a:t>
            </a:r>
            <a:r>
              <a:rPr lang="ru-RU" dirty="0" err="1" smtClean="0"/>
              <a:t>лайн</a:t>
            </a:r>
            <a:r>
              <a:rPr lang="ru-RU" dirty="0" smtClean="0"/>
              <a:t> опросник (на гос. и русском языках)</a:t>
            </a:r>
          </a:p>
          <a:p>
            <a:pPr marL="0" lvl="0" indent="0">
              <a:buNone/>
            </a:pPr>
            <a:r>
              <a:rPr lang="ru-RU" dirty="0" smtClean="0"/>
              <a:t>-опросник размещен на в соц. сетях которыми пользуются МСМ</a:t>
            </a:r>
          </a:p>
          <a:p>
            <a:pPr marL="0" indent="0">
              <a:buNone/>
            </a:pPr>
            <a:r>
              <a:rPr lang="ru-RU" b="1" dirty="0" smtClean="0"/>
              <a:t>На </a:t>
            </a:r>
            <a:r>
              <a:rPr lang="ru-RU" b="1" dirty="0"/>
              <a:t>втором </a:t>
            </a:r>
            <a:r>
              <a:rPr lang="ru-RU" b="1" dirty="0" smtClean="0"/>
              <a:t>этапе: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проанализировать полученные данные  и принять решение о  дальнейшем методе проведения ОЧ МСМ.</a:t>
            </a:r>
          </a:p>
          <a:p>
            <a:pPr marL="0" lv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1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720</Words>
  <Application>Microsoft Office PowerPoint</Application>
  <PresentationFormat>Произвольный</PresentationFormat>
  <Paragraphs>69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Предварительные результаты по программе «Оптима». </vt:lpstr>
      <vt:lpstr>Немного об исследовании</vt:lpstr>
      <vt:lpstr>Предварительные данные </vt:lpstr>
      <vt:lpstr>ЛЖВ</vt:lpstr>
      <vt:lpstr>Оптимизация (Optimization)</vt:lpstr>
      <vt:lpstr>Ситуация по ВИЧ с оптимизированным сценарием</vt:lpstr>
      <vt:lpstr>90-90-90</vt:lpstr>
      <vt:lpstr>Число новых случаев ВИЧ с PreP</vt:lpstr>
      <vt:lpstr>Оценка численности МСМ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Казахстан/ Kazakhstan (Оптима семинар, 16-18 Июля 2019 г.)</dc:title>
  <dc:creator>BOKAZHANOVA, Aliya</dc:creator>
  <cp:lastModifiedBy>User</cp:lastModifiedBy>
  <cp:revision>15</cp:revision>
  <cp:lastPrinted>2019-08-15T05:57:04Z</cp:lastPrinted>
  <dcterms:created xsi:type="dcterms:W3CDTF">2019-07-18T11:32:17Z</dcterms:created>
  <dcterms:modified xsi:type="dcterms:W3CDTF">2019-08-15T06:00:05Z</dcterms:modified>
</cp:coreProperties>
</file>