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8" r:id="rId3"/>
    <p:sldId id="259" r:id="rId4"/>
    <p:sldId id="260" r:id="rId5"/>
    <p:sldId id="262" r:id="rId6"/>
    <p:sldId id="263" r:id="rId7"/>
    <p:sldId id="261" r:id="rId8"/>
  </p:sldIdLst>
  <p:sldSz cx="9144000" cy="6858000" type="screen4x3"/>
  <p:notesSz cx="6815138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60335" y="0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C9BE4-3D13-4DC7-89E8-556424F4C4EE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60335" y="9443662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B6C90D-0625-47EA-A38C-1779E5A07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32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4F72-6075-434A-AAE6-A70932FBEBB2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701E2-A6FE-45D6-97A4-B5CA322A9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36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4F72-6075-434A-AAE6-A70932FBEBB2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701E2-A6FE-45D6-97A4-B5CA322A9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554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4F72-6075-434A-AAE6-A70932FBEBB2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701E2-A6FE-45D6-97A4-B5CA322A9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56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4F72-6075-434A-AAE6-A70932FBEBB2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701E2-A6FE-45D6-97A4-B5CA322A9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4F72-6075-434A-AAE6-A70932FBEBB2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701E2-A6FE-45D6-97A4-B5CA322A9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14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4F72-6075-434A-AAE6-A70932FBEBB2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701E2-A6FE-45D6-97A4-B5CA322A9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91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4F72-6075-434A-AAE6-A70932FBEBB2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701E2-A6FE-45D6-97A4-B5CA322A9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09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4F72-6075-434A-AAE6-A70932FBEBB2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701E2-A6FE-45D6-97A4-B5CA322A9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600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4F72-6075-434A-AAE6-A70932FBEBB2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701E2-A6FE-45D6-97A4-B5CA322A9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01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4F72-6075-434A-AAE6-A70932FBEBB2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701E2-A6FE-45D6-97A4-B5CA322A9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71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4F72-6075-434A-AAE6-A70932FBEBB2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701E2-A6FE-45D6-97A4-B5CA322A9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78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04F72-6075-434A-AAE6-A70932FBEBB2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701E2-A6FE-45D6-97A4-B5CA322A9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39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Комитет по надзору и план надзора СКК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4581128"/>
            <a:ext cx="6400800" cy="1752600"/>
          </a:xfrm>
        </p:spPr>
        <p:txBody>
          <a:bodyPr/>
          <a:lstStyle/>
          <a:p>
            <a:r>
              <a:rPr lang="ru-RU" dirty="0" smtClean="0"/>
              <a:t>Р. Демеуова, </a:t>
            </a:r>
          </a:p>
          <a:p>
            <a:r>
              <a:rPr lang="ru-RU" dirty="0" smtClean="0"/>
              <a:t>Координатор Секретариата СКК</a:t>
            </a:r>
          </a:p>
        </p:txBody>
      </p:sp>
    </p:spTree>
    <p:extLst>
      <p:ext uri="{BB962C8B-B14F-4D97-AF65-F5344CB8AC3E}">
        <p14:creationId xmlns:p14="http://schemas.microsoft.com/office/powerpoint/2010/main" val="2379236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Комитет по надзору СКК</a:t>
            </a:r>
            <a:endParaRPr lang="en-US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0940380"/>
              </p:ext>
            </p:extLst>
          </p:nvPr>
        </p:nvGraphicFramePr>
        <p:xfrm>
          <a:off x="467544" y="1124744"/>
          <a:ext cx="8363272" cy="5116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6808"/>
                <a:gridCol w="4176464"/>
              </a:tblGrid>
              <a:tr h="389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г - СКК РК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33FF33"/>
                          </a:solidFill>
                        </a:rPr>
                        <a:t>Требование 3 НМФ</a:t>
                      </a:r>
                      <a:r>
                        <a:rPr lang="ru-RU" baseline="0" dirty="0" smtClean="0">
                          <a:solidFill>
                            <a:srgbClr val="33FF33"/>
                          </a:solidFill>
                        </a:rPr>
                        <a:t> ГФ: новое </a:t>
                      </a:r>
                      <a:endParaRPr lang="en-US" dirty="0">
                        <a:solidFill>
                          <a:srgbClr val="33FF33"/>
                        </a:solidFill>
                      </a:endParaRPr>
                    </a:p>
                  </a:txBody>
                  <a:tcPr/>
                </a:tc>
              </a:tr>
              <a:tr h="2303881"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Комитет</a:t>
                      </a:r>
                      <a:r>
                        <a:rPr lang="ru-RU" sz="1700" baseline="0" dirty="0" smtClean="0"/>
                        <a:t> по надзору: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700" baseline="0" dirty="0" smtClean="0"/>
                        <a:t>1) </a:t>
                      </a:r>
                      <a:r>
                        <a:rPr lang="ru-RU" sz="1700" u="sng" baseline="0" dirty="0" smtClean="0"/>
                        <a:t>Государственный</a:t>
                      </a:r>
                      <a:r>
                        <a:rPr lang="ru-RU" sz="1700" baseline="0" dirty="0" smtClean="0"/>
                        <a:t> -МЗРК;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700" baseline="0" dirty="0" smtClean="0"/>
                        <a:t>2) </a:t>
                      </a:r>
                      <a:r>
                        <a:rPr lang="ru-RU" sz="1700" u="sng" baseline="0" dirty="0" smtClean="0"/>
                        <a:t>Ключевое лицо, </a:t>
                      </a:r>
                      <a:r>
                        <a:rPr lang="ru-RU" sz="1700" baseline="0" dirty="0" smtClean="0"/>
                        <a:t>затронутое ВИЧ -КазСоюз ЛЖВ;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700" baseline="0" dirty="0" smtClean="0"/>
                        <a:t>3) </a:t>
                      </a:r>
                      <a:r>
                        <a:rPr lang="ru-RU" sz="1700" u="sng" baseline="0" dirty="0" smtClean="0"/>
                        <a:t>Международный</a:t>
                      </a:r>
                      <a:r>
                        <a:rPr lang="ru-RU" sz="1700" baseline="0" dirty="0" smtClean="0"/>
                        <a:t> -ЮНЭЙДС;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700" baseline="0" dirty="0" smtClean="0"/>
                        <a:t>4) </a:t>
                      </a:r>
                      <a:r>
                        <a:rPr lang="ru-RU" sz="1700" i="0" u="sng" baseline="0" dirty="0" smtClean="0"/>
                        <a:t>Тех. Эксперт  по финансовым вопросам </a:t>
                      </a:r>
                      <a:r>
                        <a:rPr lang="ru-RU" sz="1700" baseline="0" dirty="0" smtClean="0"/>
                        <a:t>- не член СКК привлекается без права голосования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0050" indent="-400050">
                        <a:buAutoNum type="romanUcParenBoth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Финансовое управление, </a:t>
                      </a:r>
                    </a:p>
                    <a:p>
                      <a:pPr marL="0" indent="0">
                        <a:buNone/>
                      </a:pPr>
                      <a:endParaRPr lang="ru-RU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II) </a:t>
                      </a: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Опыт работы по профилактике заболеваний </a:t>
                      </a:r>
                    </a:p>
                    <a:p>
                      <a:pPr marL="0" indent="0">
                        <a:buNone/>
                      </a:pPr>
                      <a:endParaRPr lang="ru-RU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(III) </a:t>
                      </a: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Представитель</a:t>
                      </a:r>
                      <a:r>
                        <a:rPr lang="ru-RU" sz="17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ключевых лиц, </a:t>
                      </a: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затронутых</a:t>
                      </a:r>
                      <a:r>
                        <a:rPr lang="ru-RU" sz="17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заболеваниями</a:t>
                      </a: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</a:tr>
              <a:tr h="2303881">
                <a:tc gridSpan="2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Предложение.</a:t>
                      </a:r>
                      <a:endParaRPr lang="ru-RU" sz="1700" b="1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r>
                        <a:rPr lang="ru-RU" sz="17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Утвердить прежний состав надзорного комитета СКК, так все вышеперечисленные навыки включены: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ru-RU" sz="17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Голиусов</a:t>
                      </a:r>
                      <a:r>
                        <a:rPr lang="ru-RU" sz="17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А.Т. – Председатель надзорного комитета;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7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Аманжолов Н. Х. - </a:t>
                      </a: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Представитель</a:t>
                      </a:r>
                      <a:r>
                        <a:rPr lang="ru-RU" sz="17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ключевых лиц, </a:t>
                      </a: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затронутых</a:t>
                      </a:r>
                      <a:r>
                        <a:rPr lang="ru-RU" sz="17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заболеваниями;</a:t>
                      </a:r>
                      <a:endParaRPr lang="ru-RU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Катренова А.</a:t>
                      </a:r>
                      <a:r>
                        <a:rPr lang="ru-RU" sz="17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Н. - </a:t>
                      </a: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Опыт работы по профилактике заболеваний;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Эксперт </a:t>
                      </a:r>
                      <a:r>
                        <a:rPr lang="ru-RU" sz="17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финансовым вопросам на основе конкурса;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7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Демеуова Р. – Координатор Секретариата СКК</a:t>
                      </a:r>
                      <a:endParaRPr lang="ru-RU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AutoNum type="arabicParenR"/>
                      </a:pPr>
                      <a:endParaRPr lang="ru-RU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endParaRPr lang="ru-RU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3775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План надзора СКК (Обзор отчетов)</a:t>
            </a:r>
            <a:endParaRPr lang="en-US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1495184"/>
              </p:ext>
            </p:extLst>
          </p:nvPr>
        </p:nvGraphicFramePr>
        <p:xfrm>
          <a:off x="179512" y="764704"/>
          <a:ext cx="8733654" cy="60011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788"/>
                <a:gridCol w="3373434"/>
                <a:gridCol w="588241"/>
                <a:gridCol w="576065"/>
                <a:gridCol w="504056"/>
                <a:gridCol w="504056"/>
                <a:gridCol w="1444229"/>
                <a:gridCol w="1528785"/>
              </a:tblGrid>
              <a:tr h="32838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№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Мероприятия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 anchor="ctr"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effectLst/>
                        </a:rPr>
                        <a:t>Сроки </a:t>
                      </a:r>
                      <a:r>
                        <a:rPr lang="ru-RU" sz="1600" u="none" strike="noStrike" dirty="0" smtClean="0">
                          <a:effectLst/>
                        </a:rPr>
                        <a:t>1-й </a:t>
                      </a:r>
                      <a:r>
                        <a:rPr lang="ru-RU" sz="1600" u="none" strike="noStrike" dirty="0">
                          <a:effectLst/>
                        </a:rPr>
                        <a:t>год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Ответственные стороны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Комментарии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 anchor="ctr"/>
                </a:tc>
              </a:tr>
              <a:tr h="281468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err="1" smtClean="0">
                          <a:effectLst/>
                        </a:rPr>
                        <a:t>кв</a:t>
                      </a:r>
                      <a:r>
                        <a:rPr lang="ru-RU" sz="1600" u="none" strike="noStrike" dirty="0" smtClean="0">
                          <a:effectLst/>
                        </a:rPr>
                        <a:t> 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err="1" smtClean="0">
                          <a:effectLst/>
                        </a:rPr>
                        <a:t>кв</a:t>
                      </a:r>
                      <a:r>
                        <a:rPr lang="ru-RU" sz="1600" u="none" strike="noStrike" dirty="0" smtClean="0">
                          <a:effectLst/>
                        </a:rPr>
                        <a:t> 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err="1" smtClean="0">
                          <a:effectLst/>
                        </a:rPr>
                        <a:t>кв</a:t>
                      </a:r>
                      <a:r>
                        <a:rPr lang="ru-RU" sz="1600" u="none" strike="noStrike" dirty="0" smtClean="0">
                          <a:effectLst/>
                        </a:rPr>
                        <a:t> 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err="1" smtClean="0">
                          <a:effectLst/>
                        </a:rPr>
                        <a:t>кв</a:t>
                      </a:r>
                      <a:r>
                        <a:rPr lang="ru-RU" sz="1600" u="none" strike="noStrike" dirty="0" smtClean="0">
                          <a:effectLst/>
                        </a:rPr>
                        <a:t> 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2626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</a:rPr>
                        <a:t>Члены надзорного комитета включают </a:t>
                      </a:r>
                      <a:r>
                        <a:rPr lang="ru-RU" sz="1600" u="none" strike="noStrike" dirty="0" smtClean="0">
                          <a:effectLst/>
                        </a:rPr>
                        <a:t>лиц с навыками: </a:t>
                      </a:r>
                      <a:r>
                        <a:rPr lang="ru-RU" sz="1600" u="none" strike="noStrike" dirty="0">
                          <a:effectLst/>
                        </a:rPr>
                        <a:t>1) </a:t>
                      </a:r>
                      <a:r>
                        <a:rPr lang="ru-RU" sz="1600" u="none" strike="noStrike" dirty="0" smtClean="0">
                          <a:effectLst/>
                        </a:rPr>
                        <a:t>фин.</a:t>
                      </a:r>
                      <a:r>
                        <a:rPr lang="ru-RU" sz="1600" u="none" strike="noStrike" baseline="0" dirty="0" smtClean="0">
                          <a:effectLst/>
                        </a:rPr>
                        <a:t> управления</a:t>
                      </a:r>
                      <a:r>
                        <a:rPr lang="ru-RU" sz="1600" u="none" strike="noStrike" dirty="0" smtClean="0">
                          <a:effectLst/>
                        </a:rPr>
                        <a:t>; </a:t>
                      </a:r>
                      <a:r>
                        <a:rPr lang="ru-RU" sz="1600" u="none" strike="noStrike" dirty="0">
                          <a:effectLst/>
                        </a:rPr>
                        <a:t>2) </a:t>
                      </a:r>
                      <a:r>
                        <a:rPr lang="ru-RU" sz="1600" u="none" strike="noStrike" dirty="0" smtClean="0">
                          <a:effectLst/>
                        </a:rPr>
                        <a:t>заболеваниям; </a:t>
                      </a:r>
                      <a:r>
                        <a:rPr lang="ru-RU" sz="1600" u="none" strike="noStrike" dirty="0">
                          <a:effectLst/>
                        </a:rPr>
                        <a:t>3) </a:t>
                      </a:r>
                      <a:r>
                        <a:rPr lang="ru-RU" sz="1600" u="none" strike="noStrike" dirty="0" smtClean="0">
                          <a:effectLst/>
                        </a:rPr>
                        <a:t>лицо, затронутое заболеванием. </a:t>
                      </a:r>
                      <a:r>
                        <a:rPr lang="ru-RU" sz="1600" u="none" strike="noStrike" dirty="0">
                          <a:effectLst/>
                        </a:rPr>
                        <a:t>Председатель надзорного комитета: </a:t>
                      </a:r>
                      <a:r>
                        <a:rPr lang="ru-RU" sz="1600" u="none" strike="noStrike" dirty="0" smtClean="0">
                          <a:effectLst/>
                        </a:rPr>
                        <a:t>А. </a:t>
                      </a:r>
                      <a:r>
                        <a:rPr lang="ru-RU" sz="1600" u="none" strike="noStrike" dirty="0" err="1" smtClean="0">
                          <a:effectLst/>
                        </a:rPr>
                        <a:t>Голиусов</a:t>
                      </a:r>
                      <a:r>
                        <a:rPr lang="ru-RU" sz="1600" u="none" strike="noStrike" dirty="0" smtClean="0">
                          <a:effectLst/>
                        </a:rPr>
                        <a:t>, зам.</a:t>
                      </a:r>
                      <a:r>
                        <a:rPr lang="ru-RU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600" u="none" strike="noStrike" dirty="0" smtClean="0">
                          <a:effectLst/>
                        </a:rPr>
                        <a:t>председателя СКК,</a:t>
                      </a:r>
                      <a:r>
                        <a:rPr lang="ru-RU" sz="1600" u="none" strike="noStrike" baseline="0" dirty="0" smtClean="0">
                          <a:effectLst/>
                        </a:rPr>
                        <a:t> с навыками </a:t>
                      </a:r>
                      <a:r>
                        <a:rPr lang="ru-RU" sz="1600" u="none" strike="noStrike" baseline="0" dirty="0" err="1" smtClean="0">
                          <a:effectLst/>
                        </a:rPr>
                        <a:t>финуправления</a:t>
                      </a:r>
                      <a:r>
                        <a:rPr lang="ru-RU" sz="1600" u="none" strike="noStrike" dirty="0" smtClean="0">
                          <a:effectLst/>
                        </a:rPr>
                        <a:t>.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>
                          <a:effectLst/>
                        </a:rPr>
                        <a:t>СКК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effectLst/>
                        </a:rPr>
                        <a:t>Даты всех мероприятий должны быть согласованы с участниками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</a:tr>
              <a:tr h="263713"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</a:rPr>
                        <a:t>Секретариат СКК направит письмо группе людей, живущих с заболеваниями с целью подтверждения предыдущего кандидата  и/или номинирования нового представителя сообщества в надзорный комитет.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 smtClean="0">
                          <a:effectLst/>
                        </a:rPr>
                        <a:t>31.0</a:t>
                      </a:r>
                      <a:r>
                        <a:rPr lang="ru-RU" sz="1600" u="none" strike="noStrike" dirty="0" smtClean="0">
                          <a:effectLst/>
                        </a:rPr>
                        <a:t>5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</a:rPr>
                        <a:t>Надзорный комитет СКК, СКК, Секретариат СКК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520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</a:tr>
              <a:tr h="1959652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Обзор отчетов Основных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реципиентов гранта ГФСТМ по компонентам "Туберкулез" и "ВИЧ" по итогам реализации проекта  в 2013 году, План ОР по МиО на 2014 год, годовой рабочий план ОР на 2014 год. Встреча будет проходить с участием представителей МАФ, ОР.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Х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32" marR="8932" marT="8932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761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План надзора СКК (визиты)</a:t>
            </a:r>
            <a:endParaRPr lang="en-US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5145120"/>
              </p:ext>
            </p:extLst>
          </p:nvPr>
        </p:nvGraphicFramePr>
        <p:xfrm>
          <a:off x="179512" y="764704"/>
          <a:ext cx="8733654" cy="52606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788"/>
                <a:gridCol w="3373434"/>
                <a:gridCol w="588241"/>
                <a:gridCol w="576065"/>
                <a:gridCol w="504056"/>
                <a:gridCol w="504056"/>
                <a:gridCol w="1444229"/>
                <a:gridCol w="1528785"/>
              </a:tblGrid>
              <a:tr h="32838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№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Мероприятия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 anchor="ctr"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Сроки </a:t>
                      </a:r>
                      <a:r>
                        <a:rPr lang="ru-RU" sz="1600" u="none" strike="noStrike" dirty="0" smtClean="0">
                          <a:effectLst/>
                          <a:latin typeface="+mn-lt"/>
                        </a:rPr>
                        <a:t>1-й </a:t>
                      </a:r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год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+mn-lt"/>
                        </a:rPr>
                        <a:t>Ответственные стороны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+mn-lt"/>
                        </a:rPr>
                        <a:t>Комментарии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 anchor="ctr"/>
                </a:tc>
              </a:tr>
              <a:tr h="281468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err="1" smtClean="0">
                          <a:effectLst/>
                          <a:latin typeface="+mn-lt"/>
                        </a:rPr>
                        <a:t>кв</a:t>
                      </a:r>
                      <a:r>
                        <a:rPr lang="ru-RU" sz="1600" u="none" strike="noStrike" dirty="0" smtClean="0">
                          <a:effectLst/>
                          <a:latin typeface="+mn-lt"/>
                        </a:rPr>
                        <a:t> 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err="1" smtClean="0">
                          <a:effectLst/>
                          <a:latin typeface="+mn-lt"/>
                        </a:rPr>
                        <a:t>кв</a:t>
                      </a:r>
                      <a:r>
                        <a:rPr lang="ru-RU" sz="1600" u="none" strike="noStrike" dirty="0" smtClean="0">
                          <a:effectLst/>
                          <a:latin typeface="+mn-lt"/>
                        </a:rPr>
                        <a:t> 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err="1" smtClean="0">
                          <a:effectLst/>
                          <a:latin typeface="+mn-lt"/>
                        </a:rPr>
                        <a:t>кв</a:t>
                      </a:r>
                      <a:r>
                        <a:rPr lang="ru-RU" sz="1600" u="none" strike="noStrike" dirty="0" smtClean="0">
                          <a:effectLst/>
                          <a:latin typeface="+mn-lt"/>
                        </a:rPr>
                        <a:t> 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err="1" smtClean="0">
                          <a:effectLst/>
                          <a:latin typeface="+mn-lt"/>
                        </a:rPr>
                        <a:t>кв</a:t>
                      </a:r>
                      <a:r>
                        <a:rPr lang="ru-RU" sz="1600" u="none" strike="noStrike" dirty="0" smtClean="0">
                          <a:effectLst/>
                          <a:latin typeface="+mn-lt"/>
                        </a:rPr>
                        <a:t> 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2626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Трехдневный визит в Атыраускую область для надзора за прогрессом в выполнении грантов ГФСТМ. Надзорный визит будет проводиться 4-мя спец-ми, избранные СКК по требованиям ГФСТМ. Суб-реципиенты гранта (СР) ГФСТМ: ОЦСПИД, ОПТД. По итогам визита будет организована встреча с ОР и МАФ. </a:t>
                      </a: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600" u="none" strike="noStrike" dirty="0" smtClean="0">
                          <a:effectLst/>
                          <a:latin typeface="+mn-lt"/>
                        </a:rPr>
                        <a:t>Х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u="none" strike="noStrike" dirty="0" smtClean="0"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+mn-lt"/>
                        </a:rPr>
                        <a:t>Надзорный комитет СКК, СКК, Секретариат СКК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Даты всех мероприятий должны быть согласованы с участниками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</a:tr>
              <a:tr h="263713"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Трехдневный визит в Западно-Казахстанскую область для надзора за прогрессом в выполнении грантов ГФСТМ. Надзорный визит будет проводиться 4-мя спец-ми, избранные СКК по требованиям ГФСТМ. Суб-реципиенты гранта (СР) ГФСТМ: ОЦСПИД, ОПТД. По итогам визита будет организована встреча с ОР и МАФ. </a:t>
                      </a:r>
                    </a:p>
                  </a:txBody>
                  <a:tcPr marL="8932" marR="8932" marT="8932" marB="0"/>
                </a:tc>
                <a:tc rowSpan="2">
                  <a:txBody>
                    <a:bodyPr/>
                    <a:lstStyle/>
                    <a:p>
                      <a:pPr algn="l" fontAlgn="t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600" u="none" strike="noStrike" dirty="0" smtClean="0">
                          <a:effectLst/>
                          <a:latin typeface="+mn-lt"/>
                        </a:rPr>
                        <a:t>Х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520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8157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План надзора СКК (обзорные визиты)</a:t>
            </a:r>
            <a:endParaRPr lang="en-US" dirty="0"/>
          </a:p>
        </p:txBody>
      </p: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0951794"/>
              </p:ext>
            </p:extLst>
          </p:nvPr>
        </p:nvGraphicFramePr>
        <p:xfrm>
          <a:off x="251520" y="1412776"/>
          <a:ext cx="8733654" cy="29523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788"/>
                <a:gridCol w="3373434"/>
                <a:gridCol w="588241"/>
                <a:gridCol w="576065"/>
                <a:gridCol w="504056"/>
                <a:gridCol w="504056"/>
                <a:gridCol w="1444229"/>
                <a:gridCol w="1528785"/>
              </a:tblGrid>
              <a:tr h="32838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№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Мероприятия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 anchor="ctr"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Сроки </a:t>
                      </a:r>
                      <a:r>
                        <a:rPr lang="ru-RU" sz="1600" u="none" strike="noStrike" dirty="0" smtClean="0">
                          <a:effectLst/>
                          <a:latin typeface="+mn-lt"/>
                        </a:rPr>
                        <a:t>1-й </a:t>
                      </a:r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год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+mn-lt"/>
                        </a:rPr>
                        <a:t>Ответственные стороны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+mn-lt"/>
                        </a:rPr>
                        <a:t>Комментарии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 anchor="ctr"/>
                </a:tc>
              </a:tr>
              <a:tr h="281468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  <a:latin typeface="+mn-lt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err="1" smtClean="0">
                          <a:effectLst/>
                          <a:latin typeface="+mn-lt"/>
                        </a:rPr>
                        <a:t>кв</a:t>
                      </a:r>
                      <a:r>
                        <a:rPr lang="ru-RU" sz="1600" u="none" strike="noStrike" dirty="0" smtClean="0">
                          <a:effectLst/>
                          <a:latin typeface="+mn-lt"/>
                        </a:rPr>
                        <a:t> 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err="1" smtClean="0">
                          <a:effectLst/>
                          <a:latin typeface="+mn-lt"/>
                        </a:rPr>
                        <a:t>кв</a:t>
                      </a:r>
                      <a:r>
                        <a:rPr lang="ru-RU" sz="1600" u="none" strike="noStrike" dirty="0" smtClean="0">
                          <a:effectLst/>
                          <a:latin typeface="+mn-lt"/>
                        </a:rPr>
                        <a:t> 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err="1" smtClean="0">
                          <a:effectLst/>
                          <a:latin typeface="+mn-lt"/>
                        </a:rPr>
                        <a:t>кв</a:t>
                      </a:r>
                      <a:r>
                        <a:rPr lang="ru-RU" sz="1600" u="none" strike="noStrike" dirty="0" smtClean="0">
                          <a:effectLst/>
                          <a:latin typeface="+mn-lt"/>
                        </a:rPr>
                        <a:t> 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 err="1" smtClean="0">
                          <a:effectLst/>
                          <a:latin typeface="+mn-lt"/>
                        </a:rPr>
                        <a:t>кв</a:t>
                      </a:r>
                      <a:r>
                        <a:rPr lang="ru-RU" sz="1600" u="none" strike="noStrike" dirty="0" smtClean="0">
                          <a:effectLst/>
                          <a:latin typeface="+mn-lt"/>
                        </a:rPr>
                        <a:t> 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4248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Шестидневный обзорный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визит в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Кызылординскую,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Южно-Казахстанскую и Жамбылскую области с целью идентификации выполненных рекомендаций НК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600" u="none" strike="noStrike" dirty="0" smtClean="0">
                          <a:effectLst/>
                          <a:latin typeface="+mn-lt"/>
                        </a:rPr>
                        <a:t>Х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+mn-lt"/>
                        </a:rPr>
                        <a:t>Надзорный комитет СКК, СКК, Секретариат СКК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u="none" strike="noStrike" dirty="0">
                          <a:effectLst/>
                          <a:latin typeface="+mn-lt"/>
                        </a:rPr>
                        <a:t>Даты всех мероприятий должны быть согласованы с участниками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3085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План надзора СКК (анализ)</a:t>
            </a:r>
            <a:endParaRPr lang="en-US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5643101"/>
              </p:ext>
            </p:extLst>
          </p:nvPr>
        </p:nvGraphicFramePr>
        <p:xfrm>
          <a:off x="611560" y="1988840"/>
          <a:ext cx="8075241" cy="24482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596"/>
                <a:gridCol w="3119117"/>
                <a:gridCol w="543895"/>
                <a:gridCol w="532637"/>
                <a:gridCol w="466056"/>
                <a:gridCol w="466056"/>
                <a:gridCol w="1335351"/>
                <a:gridCol w="1413533"/>
              </a:tblGrid>
              <a:tr h="122413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Анализ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писем ОР и СР в ответ на запрос СКК по выполнению рекомендаций 2013 года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600" u="none" strike="noStrike" dirty="0" smtClean="0">
                          <a:effectLst/>
                          <a:latin typeface="+mn-lt"/>
                        </a:rPr>
                        <a:t>Х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932" marR="8932" marT="8932" marB="0"/>
                </a:tc>
              </a:tr>
              <a:tr h="1224136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Анализ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отчетов по МиО ОР грантов ГФ перед организацией поездок в регионы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Х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Х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Х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Х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932" marR="8932" marT="8932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932" marR="8932" marT="8932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0382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1039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558</Words>
  <Application>Microsoft Office PowerPoint</Application>
  <PresentationFormat>Экран (4:3)</PresentationFormat>
  <Paragraphs>117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Комитет по надзору и план надзора СКК</vt:lpstr>
      <vt:lpstr>Комитет по надзору СКК</vt:lpstr>
      <vt:lpstr>План надзора СКК (Обзор отчетов)</vt:lpstr>
      <vt:lpstr>План надзора СКК (визиты)</vt:lpstr>
      <vt:lpstr>План надзора СКК (обзорные визиты)</vt:lpstr>
      <vt:lpstr>План надзора СКК (анализ)</vt:lpstr>
      <vt:lpstr>Спасибо!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Owner</dc:creator>
  <cp:lastModifiedBy>Owner</cp:lastModifiedBy>
  <cp:revision>9</cp:revision>
  <cp:lastPrinted>2014-03-19T05:23:07Z</cp:lastPrinted>
  <dcterms:created xsi:type="dcterms:W3CDTF">2014-03-18T13:30:00Z</dcterms:created>
  <dcterms:modified xsi:type="dcterms:W3CDTF">2014-10-08T03:34:02Z</dcterms:modified>
</cp:coreProperties>
</file>