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4" r:id="rId8"/>
    <p:sldId id="265" r:id="rId9"/>
    <p:sldId id="266" r:id="rId10"/>
    <p:sldId id="268" r:id="rId11"/>
    <p:sldId id="269" r:id="rId12"/>
    <p:sldId id="267" r:id="rId13"/>
    <p:sldId id="27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7CAB7-D9E7-459E-9C47-BB2C6678E4A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A4BB88-5C62-440C-84DA-32FEBFFED95F}" type="pres">
      <dgm:prSet presAssocID="{3797CAB7-D9E7-459E-9C47-BB2C6678E4A4}" presName="linearFlow" presStyleCnt="0">
        <dgm:presLayoutVars>
          <dgm:resizeHandles val="exact"/>
        </dgm:presLayoutVars>
      </dgm:prSet>
      <dgm:spPr/>
    </dgm:pt>
  </dgm:ptLst>
  <dgm:cxnLst>
    <dgm:cxn modelId="{36C534CE-256E-4333-9F02-5E6FFF81B3CA}" type="presOf" srcId="{3797CAB7-D9E7-459E-9C47-BB2C6678E4A4}" destId="{FAA4BB88-5C62-440C-84DA-32FEBFFED95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1B469-5186-4927-94F2-6F8C07CE13F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ADDB8-E9F3-4BD8-8F47-FA7D22002C8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gm:t>
    </dgm:pt>
    <dgm:pt modelId="{83F69224-35AF-4C07-9AA7-36D24BEFDF41}" type="parTrans" cxnId="{9F5AAFA9-5B2E-41A1-9EF1-A5D533C5D726}">
      <dgm:prSet/>
      <dgm:spPr/>
      <dgm:t>
        <a:bodyPr/>
        <a:lstStyle/>
        <a:p>
          <a:endParaRPr lang="ru-RU"/>
        </a:p>
      </dgm:t>
    </dgm:pt>
    <dgm:pt modelId="{A3B17F6F-4323-489C-BDF6-8CD02577C9C7}" type="sibTrans" cxnId="{9F5AAFA9-5B2E-41A1-9EF1-A5D533C5D726}">
      <dgm:prSet/>
      <dgm:spPr/>
      <dgm:t>
        <a:bodyPr/>
        <a:lstStyle/>
        <a:p>
          <a:endParaRPr lang="ru-RU"/>
        </a:p>
      </dgm:t>
    </dgm:pt>
    <dgm:pt modelId="{7CC85620-AF1B-4573-90D9-D371B498775C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gm:t>
    </dgm:pt>
    <dgm:pt modelId="{FFE1DB99-55BE-4486-B1FA-B958A7AD7C6D}" type="parTrans" cxnId="{270ECA5F-5555-4E56-A622-C36F3FD9724C}">
      <dgm:prSet/>
      <dgm:spPr/>
      <dgm:t>
        <a:bodyPr/>
        <a:lstStyle/>
        <a:p>
          <a:endParaRPr lang="ru-RU"/>
        </a:p>
      </dgm:t>
    </dgm:pt>
    <dgm:pt modelId="{B16F75C0-BF7B-46C3-95DE-444B2E8C7675}" type="sibTrans" cxnId="{270ECA5F-5555-4E56-A622-C36F3FD9724C}">
      <dgm:prSet/>
      <dgm:spPr/>
      <dgm:t>
        <a:bodyPr/>
        <a:lstStyle/>
        <a:p>
          <a:endParaRPr lang="ru-RU"/>
        </a:p>
      </dgm:t>
    </dgm:pt>
    <dgm:pt modelId="{79686208-481F-47AD-8D3C-4D32648F047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gm:t>
    </dgm:pt>
    <dgm:pt modelId="{A868E0EA-C0CF-45A6-AA08-5864F53DF4C2}" type="parTrans" cxnId="{BAF97E69-2F74-403C-9B5E-202DBD49EC64}">
      <dgm:prSet/>
      <dgm:spPr/>
      <dgm:t>
        <a:bodyPr/>
        <a:lstStyle/>
        <a:p>
          <a:endParaRPr lang="ru-RU"/>
        </a:p>
      </dgm:t>
    </dgm:pt>
    <dgm:pt modelId="{BF410021-E28F-4017-93F0-4FEDE7AA8570}" type="sibTrans" cxnId="{BAF97E69-2F74-403C-9B5E-202DBD49EC64}">
      <dgm:prSet/>
      <dgm:spPr/>
      <dgm:t>
        <a:bodyPr/>
        <a:lstStyle/>
        <a:p>
          <a:endParaRPr lang="ru-RU"/>
        </a:p>
      </dgm:t>
    </dgm:pt>
    <dgm:pt modelId="{B5F0AF95-AFE6-4883-BE69-E6009BAA5D19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gm:t>
    </dgm:pt>
    <dgm:pt modelId="{A7628E91-32B6-4EB1-8FA1-8603CF8277C6}" type="parTrans" cxnId="{A56E9678-9D7A-4D45-BB42-E527482BB3CA}">
      <dgm:prSet/>
      <dgm:spPr/>
      <dgm:t>
        <a:bodyPr/>
        <a:lstStyle/>
        <a:p>
          <a:endParaRPr lang="ru-RU"/>
        </a:p>
      </dgm:t>
    </dgm:pt>
    <dgm:pt modelId="{04DA968F-056D-4909-A602-B660CCA769E7}" type="sibTrans" cxnId="{A56E9678-9D7A-4D45-BB42-E527482BB3CA}">
      <dgm:prSet/>
      <dgm:spPr/>
      <dgm:t>
        <a:bodyPr/>
        <a:lstStyle/>
        <a:p>
          <a:endParaRPr lang="ru-RU"/>
        </a:p>
      </dgm:t>
    </dgm:pt>
    <dgm:pt modelId="{AA5F8A6D-61DF-42B6-A095-755BD851FB97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gm:t>
    </dgm:pt>
    <dgm:pt modelId="{C9D884B9-9496-4FBE-8BC0-8B3978F6D4CC}" type="parTrans" cxnId="{4C36ABDD-FD27-458C-AF44-61B0BDF0C2BD}">
      <dgm:prSet/>
      <dgm:spPr/>
      <dgm:t>
        <a:bodyPr/>
        <a:lstStyle/>
        <a:p>
          <a:endParaRPr lang="ru-RU"/>
        </a:p>
      </dgm:t>
    </dgm:pt>
    <dgm:pt modelId="{56F32063-AF41-4BC2-A148-A47960D8B963}" type="sibTrans" cxnId="{4C36ABDD-FD27-458C-AF44-61B0BDF0C2BD}">
      <dgm:prSet/>
      <dgm:spPr/>
      <dgm:t>
        <a:bodyPr/>
        <a:lstStyle/>
        <a:p>
          <a:endParaRPr lang="ru-RU"/>
        </a:p>
      </dgm:t>
    </dgm:pt>
    <dgm:pt modelId="{2DCCB8B2-D58C-4F81-A97E-07DA79A6643B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gm:t>
    </dgm:pt>
    <dgm:pt modelId="{1AAF8960-624E-439F-91D8-A1440AA96951}" type="parTrans" cxnId="{E300CA8F-FA53-46B9-B8DD-CF71736F9360}">
      <dgm:prSet/>
      <dgm:spPr/>
      <dgm:t>
        <a:bodyPr/>
        <a:lstStyle/>
        <a:p>
          <a:endParaRPr lang="ru-RU"/>
        </a:p>
      </dgm:t>
    </dgm:pt>
    <dgm:pt modelId="{024F9EF8-3041-4FEB-9303-70B300D4AE85}" type="sibTrans" cxnId="{E300CA8F-FA53-46B9-B8DD-CF71736F9360}">
      <dgm:prSet/>
      <dgm:spPr/>
      <dgm:t>
        <a:bodyPr/>
        <a:lstStyle/>
        <a:p>
          <a:endParaRPr lang="ru-RU"/>
        </a:p>
      </dgm:t>
    </dgm:pt>
    <dgm:pt modelId="{FFE0085D-723C-41A3-B881-80459B5460B2}" type="pres">
      <dgm:prSet presAssocID="{1981B469-5186-4927-94F2-6F8C07CE13FA}" presName="Name0" presStyleCnt="0">
        <dgm:presLayoutVars>
          <dgm:dir/>
          <dgm:animLvl val="lvl"/>
          <dgm:resizeHandles val="exact"/>
        </dgm:presLayoutVars>
      </dgm:prSet>
      <dgm:spPr/>
    </dgm:pt>
    <dgm:pt modelId="{1D9E9FF1-768D-41A4-8348-F373FF95AAA5}" type="pres">
      <dgm:prSet presAssocID="{EA2ADDB8-E9F3-4BD8-8F47-FA7D22002C85}" presName="vertFlow" presStyleCnt="0"/>
      <dgm:spPr/>
    </dgm:pt>
    <dgm:pt modelId="{1846589C-B533-4B3F-9BF0-E7B2EF550731}" type="pres">
      <dgm:prSet presAssocID="{EA2ADDB8-E9F3-4BD8-8F47-FA7D22002C85}" presName="header" presStyleLbl="node1" presStyleIdx="0" presStyleCnt="2"/>
      <dgm:spPr/>
    </dgm:pt>
    <dgm:pt modelId="{1B875D25-1FE8-4BF7-B258-2F8B19BDDFF6}" type="pres">
      <dgm:prSet presAssocID="{FFE1DB99-55BE-4486-B1FA-B958A7AD7C6D}" presName="parTrans" presStyleLbl="sibTrans2D1" presStyleIdx="0" presStyleCnt="4"/>
      <dgm:spPr/>
    </dgm:pt>
    <dgm:pt modelId="{96859536-815C-4187-B04C-530D0507DF5F}" type="pres">
      <dgm:prSet presAssocID="{7CC85620-AF1B-4573-90D9-D371B498775C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9A10DEEA-170A-4031-8AAA-AD289745C57A}" type="pres">
      <dgm:prSet presAssocID="{B16F75C0-BF7B-46C3-95DE-444B2E8C7675}" presName="sibTrans" presStyleLbl="sibTrans2D1" presStyleIdx="1" presStyleCnt="4"/>
      <dgm:spPr/>
    </dgm:pt>
    <dgm:pt modelId="{B2F267DA-F1A9-4552-8582-07F78DB716E5}" type="pres">
      <dgm:prSet presAssocID="{79686208-481F-47AD-8D3C-4D32648F0475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E614447F-7411-46B4-8960-417EE6F56E04}" type="pres">
      <dgm:prSet presAssocID="{EA2ADDB8-E9F3-4BD8-8F47-FA7D22002C85}" presName="hSp" presStyleCnt="0"/>
      <dgm:spPr/>
    </dgm:pt>
    <dgm:pt modelId="{C924F7B2-4C01-487F-A9B6-3D86D20FB514}" type="pres">
      <dgm:prSet presAssocID="{B5F0AF95-AFE6-4883-BE69-E6009BAA5D19}" presName="vertFlow" presStyleCnt="0"/>
      <dgm:spPr/>
    </dgm:pt>
    <dgm:pt modelId="{3FE9D786-B1CC-4A98-B8EB-542B71AA9451}" type="pres">
      <dgm:prSet presAssocID="{B5F0AF95-AFE6-4883-BE69-E6009BAA5D19}" presName="header" presStyleLbl="node1" presStyleIdx="1" presStyleCnt="2"/>
      <dgm:spPr/>
    </dgm:pt>
    <dgm:pt modelId="{644ECFD4-139B-499C-B406-01BD46EFFA92}" type="pres">
      <dgm:prSet presAssocID="{C9D884B9-9496-4FBE-8BC0-8B3978F6D4CC}" presName="parTrans" presStyleLbl="sibTrans2D1" presStyleIdx="2" presStyleCnt="4"/>
      <dgm:spPr/>
    </dgm:pt>
    <dgm:pt modelId="{1FD3FAC7-F13D-4225-91CB-4A8C5A1997FE}" type="pres">
      <dgm:prSet presAssocID="{AA5F8A6D-61DF-42B6-A095-755BD851FB97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FE1EDAE2-AE96-4344-B676-F4E99E266C5F}" type="pres">
      <dgm:prSet presAssocID="{56F32063-AF41-4BC2-A148-A47960D8B963}" presName="sibTrans" presStyleLbl="sibTrans2D1" presStyleIdx="3" presStyleCnt="4"/>
      <dgm:spPr/>
    </dgm:pt>
    <dgm:pt modelId="{D4D7A3E1-A99E-4732-85CE-8A4F63967751}" type="pres">
      <dgm:prSet presAssocID="{2DCCB8B2-D58C-4F81-A97E-07DA79A6643B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D03D7635-EDD4-4D28-8F8D-4DA2A77B6B26}" type="presOf" srcId="{EA2ADDB8-E9F3-4BD8-8F47-FA7D22002C85}" destId="{1846589C-B533-4B3F-9BF0-E7B2EF550731}" srcOrd="0" destOrd="0" presId="urn:microsoft.com/office/officeart/2005/8/layout/lProcess1"/>
    <dgm:cxn modelId="{F067463B-CE16-4E09-881D-05DCF99B4900}" type="presOf" srcId="{B16F75C0-BF7B-46C3-95DE-444B2E8C7675}" destId="{9A10DEEA-170A-4031-8AAA-AD289745C57A}" srcOrd="0" destOrd="0" presId="urn:microsoft.com/office/officeart/2005/8/layout/lProcess1"/>
    <dgm:cxn modelId="{270ECA5F-5555-4E56-A622-C36F3FD9724C}" srcId="{EA2ADDB8-E9F3-4BD8-8F47-FA7D22002C85}" destId="{7CC85620-AF1B-4573-90D9-D371B498775C}" srcOrd="0" destOrd="0" parTransId="{FFE1DB99-55BE-4486-B1FA-B958A7AD7C6D}" sibTransId="{B16F75C0-BF7B-46C3-95DE-444B2E8C7675}"/>
    <dgm:cxn modelId="{3A01CF62-BD68-43B7-AF45-CB9DB5F03C8A}" type="presOf" srcId="{AA5F8A6D-61DF-42B6-A095-755BD851FB97}" destId="{1FD3FAC7-F13D-4225-91CB-4A8C5A1997FE}" srcOrd="0" destOrd="0" presId="urn:microsoft.com/office/officeart/2005/8/layout/lProcess1"/>
    <dgm:cxn modelId="{BAF97E69-2F74-403C-9B5E-202DBD49EC64}" srcId="{EA2ADDB8-E9F3-4BD8-8F47-FA7D22002C85}" destId="{79686208-481F-47AD-8D3C-4D32648F0475}" srcOrd="1" destOrd="0" parTransId="{A868E0EA-C0CF-45A6-AA08-5864F53DF4C2}" sibTransId="{BF410021-E28F-4017-93F0-4FEDE7AA8570}"/>
    <dgm:cxn modelId="{4E729C6F-A8DD-48E7-81F6-85930A809CE7}" type="presOf" srcId="{7CC85620-AF1B-4573-90D9-D371B498775C}" destId="{96859536-815C-4187-B04C-530D0507DF5F}" srcOrd="0" destOrd="0" presId="urn:microsoft.com/office/officeart/2005/8/layout/lProcess1"/>
    <dgm:cxn modelId="{069BE370-3AE1-4C5B-B304-74C306B8E1C5}" type="presOf" srcId="{1981B469-5186-4927-94F2-6F8C07CE13FA}" destId="{FFE0085D-723C-41A3-B881-80459B5460B2}" srcOrd="0" destOrd="0" presId="urn:microsoft.com/office/officeart/2005/8/layout/lProcess1"/>
    <dgm:cxn modelId="{2CBA7156-D00B-4AE1-800E-E9A52934A89B}" type="presOf" srcId="{56F32063-AF41-4BC2-A148-A47960D8B963}" destId="{FE1EDAE2-AE96-4344-B676-F4E99E266C5F}" srcOrd="0" destOrd="0" presId="urn:microsoft.com/office/officeart/2005/8/layout/lProcess1"/>
    <dgm:cxn modelId="{A56E9678-9D7A-4D45-BB42-E527482BB3CA}" srcId="{1981B469-5186-4927-94F2-6F8C07CE13FA}" destId="{B5F0AF95-AFE6-4883-BE69-E6009BAA5D19}" srcOrd="1" destOrd="0" parTransId="{A7628E91-32B6-4EB1-8FA1-8603CF8277C6}" sibTransId="{04DA968F-056D-4909-A602-B660CCA769E7}"/>
    <dgm:cxn modelId="{E300CA8F-FA53-46B9-B8DD-CF71736F9360}" srcId="{B5F0AF95-AFE6-4883-BE69-E6009BAA5D19}" destId="{2DCCB8B2-D58C-4F81-A97E-07DA79A6643B}" srcOrd="1" destOrd="0" parTransId="{1AAF8960-624E-439F-91D8-A1440AA96951}" sibTransId="{024F9EF8-3041-4FEB-9303-70B300D4AE85}"/>
    <dgm:cxn modelId="{9F5AAFA9-5B2E-41A1-9EF1-A5D533C5D726}" srcId="{1981B469-5186-4927-94F2-6F8C07CE13FA}" destId="{EA2ADDB8-E9F3-4BD8-8F47-FA7D22002C85}" srcOrd="0" destOrd="0" parTransId="{83F69224-35AF-4C07-9AA7-36D24BEFDF41}" sibTransId="{A3B17F6F-4323-489C-BDF6-8CD02577C9C7}"/>
    <dgm:cxn modelId="{C053A8AD-395A-4DE1-8ED0-696015DD1497}" type="presOf" srcId="{79686208-481F-47AD-8D3C-4D32648F0475}" destId="{B2F267DA-F1A9-4552-8582-07F78DB716E5}" srcOrd="0" destOrd="0" presId="urn:microsoft.com/office/officeart/2005/8/layout/lProcess1"/>
    <dgm:cxn modelId="{C173E1BC-7637-4237-9950-2E2E897A885E}" type="presOf" srcId="{FFE1DB99-55BE-4486-B1FA-B958A7AD7C6D}" destId="{1B875D25-1FE8-4BF7-B258-2F8B19BDDFF6}" srcOrd="0" destOrd="0" presId="urn:microsoft.com/office/officeart/2005/8/layout/lProcess1"/>
    <dgm:cxn modelId="{49C028D8-1704-4307-8694-665E1FF11D56}" type="presOf" srcId="{B5F0AF95-AFE6-4883-BE69-E6009BAA5D19}" destId="{3FE9D786-B1CC-4A98-B8EB-542B71AA9451}" srcOrd="0" destOrd="0" presId="urn:microsoft.com/office/officeart/2005/8/layout/lProcess1"/>
    <dgm:cxn modelId="{4C36ABDD-FD27-458C-AF44-61B0BDF0C2BD}" srcId="{B5F0AF95-AFE6-4883-BE69-E6009BAA5D19}" destId="{AA5F8A6D-61DF-42B6-A095-755BD851FB97}" srcOrd="0" destOrd="0" parTransId="{C9D884B9-9496-4FBE-8BC0-8B3978F6D4CC}" sibTransId="{56F32063-AF41-4BC2-A148-A47960D8B963}"/>
    <dgm:cxn modelId="{E40506E6-C591-44B6-B154-E107BA748037}" type="presOf" srcId="{C9D884B9-9496-4FBE-8BC0-8B3978F6D4CC}" destId="{644ECFD4-139B-499C-B406-01BD46EFFA92}" srcOrd="0" destOrd="0" presId="urn:microsoft.com/office/officeart/2005/8/layout/lProcess1"/>
    <dgm:cxn modelId="{A18E3BF7-29E7-4B63-9C3C-545A52B0A317}" type="presOf" srcId="{2DCCB8B2-D58C-4F81-A97E-07DA79A6643B}" destId="{D4D7A3E1-A99E-4732-85CE-8A4F63967751}" srcOrd="0" destOrd="0" presId="urn:microsoft.com/office/officeart/2005/8/layout/lProcess1"/>
    <dgm:cxn modelId="{0EE4C5A4-0819-4937-836A-33963B9DB17D}" type="presParOf" srcId="{FFE0085D-723C-41A3-B881-80459B5460B2}" destId="{1D9E9FF1-768D-41A4-8348-F373FF95AAA5}" srcOrd="0" destOrd="0" presId="urn:microsoft.com/office/officeart/2005/8/layout/lProcess1"/>
    <dgm:cxn modelId="{AEB107BC-94D6-4AEF-98B7-F7E6D33D5E48}" type="presParOf" srcId="{1D9E9FF1-768D-41A4-8348-F373FF95AAA5}" destId="{1846589C-B533-4B3F-9BF0-E7B2EF550731}" srcOrd="0" destOrd="0" presId="urn:microsoft.com/office/officeart/2005/8/layout/lProcess1"/>
    <dgm:cxn modelId="{7AEE7B0D-3B0E-4275-9434-BA83EC088DAC}" type="presParOf" srcId="{1D9E9FF1-768D-41A4-8348-F373FF95AAA5}" destId="{1B875D25-1FE8-4BF7-B258-2F8B19BDDFF6}" srcOrd="1" destOrd="0" presId="urn:microsoft.com/office/officeart/2005/8/layout/lProcess1"/>
    <dgm:cxn modelId="{FD4323D7-3713-4C18-929E-175CC81E88E1}" type="presParOf" srcId="{1D9E9FF1-768D-41A4-8348-F373FF95AAA5}" destId="{96859536-815C-4187-B04C-530D0507DF5F}" srcOrd="2" destOrd="0" presId="urn:microsoft.com/office/officeart/2005/8/layout/lProcess1"/>
    <dgm:cxn modelId="{C27B5028-55EB-4FEE-8A69-AD60C4A2064F}" type="presParOf" srcId="{1D9E9FF1-768D-41A4-8348-F373FF95AAA5}" destId="{9A10DEEA-170A-4031-8AAA-AD289745C57A}" srcOrd="3" destOrd="0" presId="urn:microsoft.com/office/officeart/2005/8/layout/lProcess1"/>
    <dgm:cxn modelId="{529B80A8-6F44-45CE-9D43-5FC8800EA902}" type="presParOf" srcId="{1D9E9FF1-768D-41A4-8348-F373FF95AAA5}" destId="{B2F267DA-F1A9-4552-8582-07F78DB716E5}" srcOrd="4" destOrd="0" presId="urn:microsoft.com/office/officeart/2005/8/layout/lProcess1"/>
    <dgm:cxn modelId="{8C42C632-56E7-4709-8045-5DC06A7D19C7}" type="presParOf" srcId="{FFE0085D-723C-41A3-B881-80459B5460B2}" destId="{E614447F-7411-46B4-8960-417EE6F56E04}" srcOrd="1" destOrd="0" presId="urn:microsoft.com/office/officeart/2005/8/layout/lProcess1"/>
    <dgm:cxn modelId="{D0FEB7BD-4A70-4F08-BA25-0F5778658115}" type="presParOf" srcId="{FFE0085D-723C-41A3-B881-80459B5460B2}" destId="{C924F7B2-4C01-487F-A9B6-3D86D20FB514}" srcOrd="2" destOrd="0" presId="urn:microsoft.com/office/officeart/2005/8/layout/lProcess1"/>
    <dgm:cxn modelId="{372C1396-842D-41F7-B815-829BA79296BA}" type="presParOf" srcId="{C924F7B2-4C01-487F-A9B6-3D86D20FB514}" destId="{3FE9D786-B1CC-4A98-B8EB-542B71AA9451}" srcOrd="0" destOrd="0" presId="urn:microsoft.com/office/officeart/2005/8/layout/lProcess1"/>
    <dgm:cxn modelId="{8AA8E724-4A8F-4778-A615-C31B82A6FDEC}" type="presParOf" srcId="{C924F7B2-4C01-487F-A9B6-3D86D20FB514}" destId="{644ECFD4-139B-499C-B406-01BD46EFFA92}" srcOrd="1" destOrd="0" presId="urn:microsoft.com/office/officeart/2005/8/layout/lProcess1"/>
    <dgm:cxn modelId="{7DF33A60-52F7-427F-BD73-4D21300CD865}" type="presParOf" srcId="{C924F7B2-4C01-487F-A9B6-3D86D20FB514}" destId="{1FD3FAC7-F13D-4225-91CB-4A8C5A1997FE}" srcOrd="2" destOrd="0" presId="urn:microsoft.com/office/officeart/2005/8/layout/lProcess1"/>
    <dgm:cxn modelId="{D32C3D95-200B-4B38-A40D-D7B02D90B41C}" type="presParOf" srcId="{C924F7B2-4C01-487F-A9B6-3D86D20FB514}" destId="{FE1EDAE2-AE96-4344-B676-F4E99E266C5F}" srcOrd="3" destOrd="0" presId="urn:microsoft.com/office/officeart/2005/8/layout/lProcess1"/>
    <dgm:cxn modelId="{F4D60E29-5D02-419E-98E0-C3C0567BB9A0}" type="presParOf" srcId="{C924F7B2-4C01-487F-A9B6-3D86D20FB514}" destId="{D4D7A3E1-A99E-4732-85CE-8A4F63967751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6589C-B533-4B3F-9BF0-E7B2EF550731}">
      <dsp:nvSpPr>
        <dsp:cNvPr id="0" name=""/>
        <dsp:cNvSpPr/>
      </dsp:nvSpPr>
      <dsp:spPr>
        <a:xfrm>
          <a:off x="4286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sp:txBody>
      <dsp:txXfrm>
        <a:off x="32068" y="982332"/>
        <a:ext cx="3738561" cy="892967"/>
      </dsp:txXfrm>
    </dsp:sp>
    <dsp:sp modelId="{1B875D25-1FE8-4BF7-B258-2F8B19BDDFF6}">
      <dsp:nvSpPr>
        <dsp:cNvPr id="0" name=""/>
        <dsp:cNvSpPr/>
      </dsp:nvSpPr>
      <dsp:spPr>
        <a:xfrm rot="5400000">
          <a:off x="1818352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59536-815C-4187-B04C-530D0507DF5F}">
      <dsp:nvSpPr>
        <dsp:cNvPr id="0" name=""/>
        <dsp:cNvSpPr/>
      </dsp:nvSpPr>
      <dsp:spPr>
        <a:xfrm>
          <a:off x="4286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sp:txBody>
      <dsp:txXfrm>
        <a:off x="32068" y="2262849"/>
        <a:ext cx="3738561" cy="892967"/>
      </dsp:txXfrm>
    </dsp:sp>
    <dsp:sp modelId="{9A10DEEA-170A-4031-8AAA-AD289745C57A}">
      <dsp:nvSpPr>
        <dsp:cNvPr id="0" name=""/>
        <dsp:cNvSpPr/>
      </dsp:nvSpPr>
      <dsp:spPr>
        <a:xfrm rot="5400000">
          <a:off x="1818352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267DA-F1A9-4552-8582-07F78DB716E5}">
      <dsp:nvSpPr>
        <dsp:cNvPr id="0" name=""/>
        <dsp:cNvSpPr/>
      </dsp:nvSpPr>
      <dsp:spPr>
        <a:xfrm>
          <a:off x="4286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sp:txBody>
      <dsp:txXfrm>
        <a:off x="32068" y="3543367"/>
        <a:ext cx="3738561" cy="892967"/>
      </dsp:txXfrm>
    </dsp:sp>
    <dsp:sp modelId="{3FE9D786-B1CC-4A98-B8EB-542B71AA9451}">
      <dsp:nvSpPr>
        <dsp:cNvPr id="0" name=""/>
        <dsp:cNvSpPr/>
      </dsp:nvSpPr>
      <dsp:spPr>
        <a:xfrm>
          <a:off x="4329588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sp:txBody>
      <dsp:txXfrm>
        <a:off x="4357370" y="982332"/>
        <a:ext cx="3738561" cy="892967"/>
      </dsp:txXfrm>
    </dsp:sp>
    <dsp:sp modelId="{644ECFD4-139B-499C-B406-01BD46EFFA92}">
      <dsp:nvSpPr>
        <dsp:cNvPr id="0" name=""/>
        <dsp:cNvSpPr/>
      </dsp:nvSpPr>
      <dsp:spPr>
        <a:xfrm rot="5400000">
          <a:off x="6143654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3FAC7-F13D-4225-91CB-4A8C5A1997FE}">
      <dsp:nvSpPr>
        <dsp:cNvPr id="0" name=""/>
        <dsp:cNvSpPr/>
      </dsp:nvSpPr>
      <dsp:spPr>
        <a:xfrm>
          <a:off x="4329588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sp:txBody>
      <dsp:txXfrm>
        <a:off x="4357370" y="2262849"/>
        <a:ext cx="3738561" cy="892967"/>
      </dsp:txXfrm>
    </dsp:sp>
    <dsp:sp modelId="{FE1EDAE2-AE96-4344-B676-F4E99E266C5F}">
      <dsp:nvSpPr>
        <dsp:cNvPr id="0" name=""/>
        <dsp:cNvSpPr/>
      </dsp:nvSpPr>
      <dsp:spPr>
        <a:xfrm rot="5400000">
          <a:off x="6143654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7A3E1-A99E-4732-85CE-8A4F63967751}">
      <dsp:nvSpPr>
        <dsp:cNvPr id="0" name=""/>
        <dsp:cNvSpPr/>
      </dsp:nvSpPr>
      <dsp:spPr>
        <a:xfrm>
          <a:off x="4329588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sp:txBody>
      <dsp:txXfrm>
        <a:off x="4357370" y="3543367"/>
        <a:ext cx="3738561" cy="892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5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3730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13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0894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23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73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7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8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3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6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6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9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2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9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5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798B-1A8B-48E1-BC38-248D32338F7B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C89140-62A5-4D21-83D7-8A4BED9A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6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cmkz.kz/upload/final%20Draft%20Minutes_%20January%2018%202019%20MoH.docx" TargetMode="External"/><Relationship Id="rId2" Type="http://schemas.openxmlformats.org/officeDocument/2006/relationships/hyperlink" Target="http://ccmkz.kz/upload/CCM_Oversight%20Plan_ENG_2019_updated_18%2007%202019.xlsx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BA8532-DB44-4788-A413-4E6B7B6EC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err="1"/>
              <a:t>Голиусов</a:t>
            </a:r>
            <a:r>
              <a:rPr lang="ru-RU" dirty="0"/>
              <a:t> А.Т.,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 err="1"/>
              <a:t>И.о</a:t>
            </a:r>
            <a:r>
              <a:rPr lang="ru-RU" dirty="0"/>
              <a:t>. регионального директора ЮНЭЙДС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dirty="0"/>
              <a:t>Председатель надзорного комитета СКК</a:t>
            </a:r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5874C-2167-4EBD-A292-729907DC4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97000"/>
            <a:ext cx="7766936" cy="2653836"/>
          </a:xfrm>
        </p:spPr>
        <p:txBody>
          <a:bodyPr>
            <a:norm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br>
              <a:rPr lang="ru-RU" sz="3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Надзорных визитов по компоненту «ВИЧ»:</a:t>
            </a:r>
            <a:br>
              <a:rPr lang="en-US" sz="3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Ключевыми группами населения</a:t>
            </a:r>
            <a:br>
              <a:rPr lang="en-US" sz="3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191550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BFF149-C021-4A9C-B869-561A2A11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Мероприятия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7AC7AA-E39E-45A8-A0B8-333349EF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001"/>
            <a:ext cx="8596668" cy="4644362"/>
          </a:xfrm>
        </p:spPr>
        <p:txBody>
          <a:bodyPr>
            <a:normAutofit fontScale="85000" lnSpcReduction="1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Аутрич-работа среди ключевых групп населения – ЛУН, РС, МСМ во всех регионах, только в Мангистауской области не поставлена работа с сообществом МСМ были следующие пожелания: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dirty="0"/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kk-KZ" sz="1800" dirty="0">
                <a:effectLst/>
                <a:ea typeface="Times New Roman" panose="02020603050405020304" pitchFamily="18" charset="0"/>
              </a:rPr>
              <a:t>Во время беседы координаторы работ с ключевыми группами населения в</a:t>
            </a:r>
            <a:r>
              <a:rPr lang="ru-RU" sz="1800" dirty="0" err="1">
                <a:effectLst/>
                <a:ea typeface="Times New Roman" panose="02020603050405020304" pitchFamily="18" charset="0"/>
              </a:rPr>
              <a:t>ыразили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   пожелания по улучшению профилактических работ среди КГН, а именно РС, ЛУИН, МСМ: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Направлять обучающие группы, т. е. лидеров по ключевым группам в Мангистаускую область, например, по проекту «</a:t>
            </a:r>
            <a:r>
              <a:rPr lang="ru-RU" sz="1800" dirty="0" err="1">
                <a:effectLst/>
                <a:ea typeface="Times New Roman" panose="02020603050405020304" pitchFamily="18" charset="0"/>
              </a:rPr>
              <a:t>Аманбол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» направить тренеров в лице </a:t>
            </a:r>
            <a:r>
              <a:rPr lang="ru-RU" sz="1800" dirty="0" err="1">
                <a:effectLst/>
                <a:ea typeface="Times New Roman" panose="02020603050405020304" pitchFamily="18" charset="0"/>
              </a:rPr>
              <a:t>Шайкежанова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 Амира или еще тренеров по другим ключевым группам населения для обучения аутрич-работников Мангистауской области с целью достижения широкого доступа к группе МСМ, РС, ЛУИН.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Отметили потребность аутрич-работников в приобретении качественных презервативов с разными размерами, видами исходя из потребностей клиентов (анальный, вагинальный, оральный для РС и МСМ) и шприцами разных объемов 10, 20 мл., инсулиновые иглы и т. д.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Во время проведения ДЭН среди РС поощрительные награды изменить с мобильных единиц на другие раздаточные материалы. Например: для респондентов группы РС – интим салфетки, интим гели, гигиенические прокладки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0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61AB5-FCCA-442B-9E28-8EAB3F997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423333"/>
            <a:ext cx="8596668" cy="592667"/>
          </a:xfrm>
        </p:spPr>
        <p:txBody>
          <a:bodyPr>
            <a:normAutofit fontScale="90000"/>
          </a:bodyPr>
          <a:lstStyle/>
          <a:p>
            <a:r>
              <a:rPr lang="ru-RU" dirty="0"/>
              <a:t>Мероприятия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8A5246-2C0A-4B8B-B03F-024B36753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67" y="1016000"/>
            <a:ext cx="8596668" cy="504613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Дружественные кабинеты и пункты доверия функционирующие на базе медицинских организаций, оказывали услуги для КГН и были оснащены соответствующими лекарственными препаратами и расходными материалами; Сотрудники Дружественных кабинетов высказали пожелания расширить ассортимент лекарственных препаратов для лечения ИППП (больше чем в протоколе лечения ИППП в ДК);</a:t>
            </a:r>
          </a:p>
          <a:p>
            <a:endParaRPr lang="ru-RU" dirty="0"/>
          </a:p>
          <a:p>
            <a:r>
              <a:rPr lang="ru-RU" dirty="0"/>
              <a:t>Налажен механизм распространения раздаточных материалов через аутрич-работников НПО. Были пожелания со стороны КГН и сотрудников ОГЦСПИД увеличить нормы по выдачи шприцев и презервативов с внесением изменений в приказ МЗРК №137 от 2020 года; Также были пожелания урегулировать механизм выдачи раздаточных материалов через единый документ, чтобы ежегодно не подписывать письмо –разрешение в управлении здравоохранения;</a:t>
            </a:r>
          </a:p>
          <a:p>
            <a:endParaRPr lang="ru-RU" dirty="0"/>
          </a:p>
          <a:p>
            <a:r>
              <a:rPr lang="ru-RU" sz="1800" dirty="0">
                <a:effectLst/>
                <a:ea typeface="Times New Roman" panose="02020603050405020304" pitchFamily="18" charset="0"/>
              </a:rPr>
              <a:t>Предоставляются услуги равных консультантов и работает система перенаправления клиентов за услугами к узким специалистам, что иногда требует вклада руководства или специалиста ЦСПИД так как не всегда принимают по направлениям. Были пожелания по усилению партнерства с ПМСП в рамках </a:t>
            </a:r>
            <a:r>
              <a:rPr lang="ru-RU" dirty="0">
                <a:ea typeface="Times New Roman" panose="02020603050405020304" pitchFamily="18" charset="0"/>
              </a:rPr>
              <a:t>ФОМС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;</a:t>
            </a:r>
          </a:p>
          <a:p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19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7CA42-471F-4E52-8028-F25E51B5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/>
          <a:lstStyle/>
          <a:p>
            <a:r>
              <a:rPr lang="ru-RU" dirty="0"/>
              <a:t>Мероприятия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A7BF01-3FEE-47DC-B095-4C304C63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3267"/>
            <a:ext cx="8596668" cy="4458095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лаборатории ОЦСПИД Мангистауской области имеется гематологический анализатор 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Sysmex KX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21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приобретенный в 2011 году за счет средств местного бюджета. В среднем за месяц проводится 800 исследований. На сегодняшний день имеются сбои в работе гематологического анализатора, что иногда приводит к задержке выдачи результатов исследований. </a:t>
            </a:r>
            <a:endParaRPr lang="en-US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Исследования общего анализа мочи не проводится в связи с отсутствием оборудования.</a:t>
            </a:r>
            <a:endParaRPr lang="en-US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Техническое обслуживание оборудований проводит медицинский техник (договор №2 от 05.01.2020г.), а также дистанционное обслуживание проводят ТОО НПФ «МЕДИЛЕНД». </a:t>
            </a:r>
            <a:endParaRPr lang="en-US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Сотрудники лаборатории отметили, что нуждаются в дополнительном проведении обучающих семинаров для лабораторных специалистов по контролю качества (внутренний и внешний) проводимых исследований, по расчету неопределенности результатов исследований, метрологической прослеживаемости и соответствие стандарту 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ISO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15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189-2015. </a:t>
            </a:r>
            <a:endParaRPr lang="en-US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76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9EE8D-3E95-4F6E-AA04-482271B0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133"/>
          </a:xfrm>
        </p:spPr>
        <p:txBody>
          <a:bodyPr/>
          <a:lstStyle/>
          <a:p>
            <a:r>
              <a:rPr lang="ru-RU" dirty="0"/>
              <a:t>Мероприятия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5E91DA-D7D7-49EB-8DCD-51C89A943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7733"/>
            <a:ext cx="8596668" cy="5063067"/>
          </a:xfrm>
        </p:spPr>
        <p:txBody>
          <a:bodyPr>
            <a:normAutofit fontScale="85000" lnSpcReduction="1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Существуют проблемы с формированием приверженности среди пациентов: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взятых на АРТ в тяжелом клиническом состоянии из-за тяжелой переносимости комплекса препаратов АРТ и лечения оппортунистических и неинфекционных заболеваний; данная проблема решена за счет приобретения новых препаратов, которые имеют меньше побочных эффектов, удобные количество и кратность применения.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среди пациентов с алкогольной, наркотической зависимостью и лиц, не имеющих постоянного места жительства;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среди пациентов, впервые привлекаемых к АРТ сразу при выявлении, на ранних стадиях (1-2 стадии) ВИЧ-инфекции, что связано с отрицанием самого заболевания, низкой мотивацией пациентов к лечению; Пациентов продолжают набирать с момента выявления;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появлением первичных краткосрочных побочных действий препаратов нарушающих самочувствие пациентов.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связи с требованиями приказа МЗРК и условий СК «Фармация» препараты АРВП выдаются на руки не более, чем на 3 месяца., однако в условиях карантина есть необходимость выдачи АРВП на более долгий срок до 6 </a:t>
            </a:r>
            <a:r>
              <a:rPr lang="ru-RU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мес</a:t>
            </a: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но под контролем врача инфекциониста.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Часть АРВП, закупаемых через ЮНИСЕФ, поступают в страну с задержкой 6 месяцев и более, что приводит к частой смене схемы лечения, и как следствие высокий риск развития резистентности. Таким образом, на конец года остается переходящий остаток, который должен быть возвращен в СК «Фармация», </a:t>
            </a:r>
            <a:r>
              <a:rPr lang="ru-RU" sz="18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соответственно ЦСПИД </a:t>
            </a:r>
            <a:r>
              <a:rPr lang="ru-RU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вынужден отказаться от части своего заказа.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71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3564C-AD84-450F-AA62-DCFDF0CA5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A26A45-7B7C-40AA-93D5-C686EB0AF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0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8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Глобальный фонд по борьбе со СПИД, туберкулезом и малярией (ГФСТМ)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5380893" y="1525694"/>
            <a:ext cx="4281853" cy="498061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Надзор соответствует квалификационному </a:t>
            </a:r>
            <a:r>
              <a:rPr lang="ru-RU" b="1" u="sng" dirty="0"/>
              <a:t>требованию СКК 3</a:t>
            </a:r>
            <a:r>
              <a:rPr lang="ru-RU" dirty="0"/>
              <a:t>, требующему разработки плана надзора.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 Надзор - это не мониторинг грантов, который является повседневной обязанностью основных реципиентов. Эта функция дает возможность поддержать основных реципиентов в выявлении и устранении ключевых узких мест в реализации.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 Основной принцип надзора заключается в обеспечении эффективного и действенного использования ресурсов для прекращения болезней и содействия обеспечению устойчивости и устойчивости систем здравоохранения.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D0395B8-78EA-49F3-BC61-B099704AD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25694"/>
            <a:ext cx="4123266" cy="48926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Согласно Политике по работе с СКК, все СКК должны иметь постоянный комитет по надзору с соответствующими навыками и опытом для обеспечения периодического надзора. </a:t>
            </a:r>
          </a:p>
          <a:p>
            <a:r>
              <a:rPr lang="ru-RU" dirty="0"/>
              <a:t>Надзор, одна из основных сфер ответственности СКК, сосредоточен на ключевых финансовых, программных и управленческих аспектах портфеля грантов и их вкладе в национальные ответные меры в области здравоохранения. </a:t>
            </a:r>
          </a:p>
          <a:p>
            <a:r>
              <a:rPr lang="ru-RU" dirty="0"/>
              <a:t>Эта функция, которая рассматривает жизненно важные признаки или элементы высокого уровня инвестиций Глобального фонда, направлена на проверку того, что гранты выполняются в соответствии с согласованными планами и целями.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712488"/>
            <a:ext cx="10053390" cy="9158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надзора является основной обязанностью СКК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1096963" y="2041525"/>
          <a:ext cx="10058400" cy="382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516078942"/>
              </p:ext>
            </p:extLst>
          </p:nvPr>
        </p:nvGraphicFramePr>
        <p:xfrm>
          <a:off x="1425511" y="11704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494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3F192-7310-48BE-923B-0E466665B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832" y="822550"/>
            <a:ext cx="9523679" cy="866862"/>
          </a:xfrm>
        </p:spPr>
        <p:txBody>
          <a:bodyPr>
            <a:normAutofit/>
          </a:bodyPr>
          <a:lstStyle/>
          <a:p>
            <a:r>
              <a:rPr lang="ru-RU" sz="2700" dirty="0"/>
              <a:t>Основные компоненты процесса надзора.</a:t>
            </a:r>
            <a:endParaRPr lang="en-US" sz="27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BD3A40E-E5FB-4CA0-942E-DAF5C263D717}"/>
              </a:ext>
            </a:extLst>
          </p:cNvPr>
          <p:cNvSpPr/>
          <p:nvPr/>
        </p:nvSpPr>
        <p:spPr>
          <a:xfrm>
            <a:off x="105701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Сбор информации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B20BC2F1-DB10-4B71-A46E-FA3C954CB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357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информации чтобы определить: Проблемы, Риски и лучшие практики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C6D7D54-032A-4823-B46B-BC2F426808FD}"/>
              </a:ext>
            </a:extLst>
          </p:cNvPr>
          <p:cNvSpPr/>
          <p:nvPr/>
        </p:nvSpPr>
        <p:spPr>
          <a:xfrm>
            <a:off x="568067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Рекомендации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4711EDE-0575-4A2D-867D-AEDFF8A61F65}"/>
              </a:ext>
            </a:extLst>
          </p:cNvPr>
          <p:cNvSpPr/>
          <p:nvPr/>
        </p:nvSpPr>
        <p:spPr>
          <a:xfrm>
            <a:off x="799250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Отслеживание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30AA14F-A2C1-4698-8D1E-6F11D0A11701}"/>
              </a:ext>
            </a:extLst>
          </p:cNvPr>
          <p:cNvCxnSpPr>
            <a:stCxn id="9" idx="3"/>
            <a:endCxn id="13" idx="1"/>
          </p:cNvCxnSpPr>
          <p:nvPr/>
        </p:nvCxnSpPr>
        <p:spPr>
          <a:xfrm>
            <a:off x="3051207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62BD69B-644D-461D-8866-51113595AC6F}"/>
              </a:ext>
            </a:extLst>
          </p:cNvPr>
          <p:cNvCxnSpPr/>
          <p:nvPr/>
        </p:nvCxnSpPr>
        <p:spPr>
          <a:xfrm>
            <a:off x="5345552" y="3507996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F6003576-19F7-448F-AF81-A2828C80E0BA}"/>
              </a:ext>
            </a:extLst>
          </p:cNvPr>
          <p:cNvCxnSpPr/>
          <p:nvPr/>
        </p:nvCxnSpPr>
        <p:spPr>
          <a:xfrm>
            <a:off x="7692352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E8A1DB9-E2E5-4B09-9A8D-6697A7B600F3}"/>
              </a:ext>
            </a:extLst>
          </p:cNvPr>
          <p:cNvSpPr/>
          <p:nvPr/>
        </p:nvSpPr>
        <p:spPr>
          <a:xfrm>
            <a:off x="1057012" y="4627498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Брифинги МАФ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0B865C6-EED9-4433-8DEF-8E9637EE34E8}"/>
              </a:ext>
            </a:extLst>
          </p:cNvPr>
          <p:cNvSpPr/>
          <p:nvPr/>
        </p:nvSpPr>
        <p:spPr>
          <a:xfrm>
            <a:off x="3651507" y="4627498"/>
            <a:ext cx="2239154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Ежеквартальные отчеты в СКК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Хаб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2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925" y="637332"/>
            <a:ext cx="10216228" cy="64032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 по надзору СКК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3985" y="1478071"/>
            <a:ext cx="4552608" cy="4609577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Состав надзорного комитета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: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Голиусов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 Т.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эксперт по управлению и закупкам;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Аманжолов Н. Х.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- ключевое лицо, живущее с заболеванием;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Катренова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А.Н.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с опытом работы по профилактике заболеваний (не член СКК);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Сауранбаева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М. М.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 - эксперт по заболеваниям;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Демеуова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Р.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– Координатор Секретариата СКК (без права голоса, согласно техническому заданию).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7919" y="2217107"/>
            <a:ext cx="5168239" cy="365198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800" dirty="0"/>
              <a:t>Члены надзорного комитета должны включать экспертов навыки: </a:t>
            </a:r>
          </a:p>
          <a:p>
            <a:pPr algn="just"/>
            <a:r>
              <a:rPr lang="ru-RU" sz="2800" dirty="0"/>
              <a:t>1) эксперт с навыками управления;</a:t>
            </a:r>
          </a:p>
          <a:p>
            <a:pPr algn="just"/>
            <a:r>
              <a:rPr lang="ru-RU" sz="2800" dirty="0"/>
              <a:t>2) эксперт по заболеваниям ВИЧ и туберкулез;</a:t>
            </a:r>
          </a:p>
          <a:p>
            <a:pPr algn="just"/>
            <a:r>
              <a:rPr lang="ru-RU" sz="2800" dirty="0"/>
              <a:t>3) эксперт по вопросам закупок;</a:t>
            </a:r>
          </a:p>
          <a:p>
            <a:pPr algn="just"/>
            <a:r>
              <a:rPr lang="ru-RU" sz="2800" dirty="0"/>
              <a:t>4) Лицо, живущее или затронутое заболеваниями;</a:t>
            </a:r>
          </a:p>
          <a:p>
            <a:pPr algn="just">
              <a:lnSpc>
                <a:spcPct val="120000"/>
              </a:lnSpc>
            </a:pPr>
            <a:endParaRPr lang="ru-RU" sz="2800" u="sng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algn="just">
              <a:lnSpc>
                <a:spcPct val="120000"/>
              </a:lnSpc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План работы СКК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по выполнению надзорной функции был утвержден 31 января 2020 года  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(Протокол заседания СКК от 31.01.2020 г.)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17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58722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 20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1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Мангыстауская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2. г. Нур-Султан</a:t>
            </a:r>
          </a:p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3. Карагандинская область, г. Темиртау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2A8E3EF-FCFB-4D54-925C-DE7DC2627D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395003"/>
              </p:ext>
            </p:extLst>
          </p:nvPr>
        </p:nvGraphicFramePr>
        <p:xfrm>
          <a:off x="891469" y="455687"/>
          <a:ext cx="4662929" cy="5817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84">
                  <a:extLst>
                    <a:ext uri="{9D8B030D-6E8A-4147-A177-3AD203B41FA5}">
                      <a16:colId xmlns:a16="http://schemas.microsoft.com/office/drawing/2014/main" val="3849429752"/>
                    </a:ext>
                  </a:extLst>
                </a:gridCol>
                <a:gridCol w="1305861">
                  <a:extLst>
                    <a:ext uri="{9D8B030D-6E8A-4147-A177-3AD203B41FA5}">
                      <a16:colId xmlns:a16="http://schemas.microsoft.com/office/drawing/2014/main" val="4057414121"/>
                    </a:ext>
                  </a:extLst>
                </a:gridCol>
                <a:gridCol w="917602">
                  <a:extLst>
                    <a:ext uri="{9D8B030D-6E8A-4147-A177-3AD203B41FA5}">
                      <a16:colId xmlns:a16="http://schemas.microsoft.com/office/drawing/2014/main" val="2648955739"/>
                    </a:ext>
                  </a:extLst>
                </a:gridCol>
                <a:gridCol w="853446">
                  <a:extLst>
                    <a:ext uri="{9D8B030D-6E8A-4147-A177-3AD203B41FA5}">
                      <a16:colId xmlns:a16="http://schemas.microsoft.com/office/drawing/2014/main" val="914410410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902468533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3791060744"/>
                    </a:ext>
                  </a:extLst>
                </a:gridCol>
              </a:tblGrid>
              <a:tr h="2204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№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Грантополучатели: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ВИЧ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Туберкулез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Метадон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Всего проектов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898559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КГП «Карагандинский Областной центр по профилактике и борьбе со СПИД» (ОЦСПИД)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(общая координация)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739597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ОО «Умит»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1: ЛУИН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(г. Караганды 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 Балхаш)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осужденные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5431662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ОБФ «Шапагат» 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1: ЛЖВ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г.Караганды</a:t>
                      </a: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 Темиртау)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(г. Темиртау)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972346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ОО «ГАЛА» 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1: МСМ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(гг. Караганды, Темиртау, Сарань, Шахтинск)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393230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ОФ «Сау Урпак»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1: РС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(г. Караганды,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 Темиртау, г. Шахтинск)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806544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ОО «Доверие»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1: ЛУИН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(г. Темиртау  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 Джезказган)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7946033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КГП «Областной противотуберкулезный диспансер»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г.Темиртау</a:t>
                      </a: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ru-RU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г.Караганды</a:t>
                      </a: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936351"/>
                  </a:ext>
                </a:extLst>
              </a:tr>
              <a:tr h="4022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Областной центр психического здоровья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 (</a:t>
                      </a:r>
                      <a:r>
                        <a:rPr lang="ru-RU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г.Темиртау</a:t>
                      </a: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,  </a:t>
                      </a:r>
                      <a:r>
                        <a:rPr lang="ru-RU" sz="8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г.Караганды</a:t>
                      </a: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317088"/>
                  </a:ext>
                </a:extLst>
              </a:tr>
              <a:tr h="1960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Всего: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21454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FE60DF8-5E8B-4B75-A09C-CF6FF2532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999347"/>
              </p:ext>
            </p:extLst>
          </p:nvPr>
        </p:nvGraphicFramePr>
        <p:xfrm>
          <a:off x="6031925" y="358167"/>
          <a:ext cx="4085198" cy="1839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519">
                  <a:extLst>
                    <a:ext uri="{9D8B030D-6E8A-4147-A177-3AD203B41FA5}">
                      <a16:colId xmlns:a16="http://schemas.microsoft.com/office/drawing/2014/main" val="2710379238"/>
                    </a:ext>
                  </a:extLst>
                </a:gridCol>
                <a:gridCol w="1473546">
                  <a:extLst>
                    <a:ext uri="{9D8B030D-6E8A-4147-A177-3AD203B41FA5}">
                      <a16:colId xmlns:a16="http://schemas.microsoft.com/office/drawing/2014/main" val="3778260099"/>
                    </a:ext>
                  </a:extLst>
                </a:gridCol>
                <a:gridCol w="516779">
                  <a:extLst>
                    <a:ext uri="{9D8B030D-6E8A-4147-A177-3AD203B41FA5}">
                      <a16:colId xmlns:a16="http://schemas.microsoft.com/office/drawing/2014/main" val="1719917541"/>
                    </a:ext>
                  </a:extLst>
                </a:gridCol>
                <a:gridCol w="995111">
                  <a:extLst>
                    <a:ext uri="{9D8B030D-6E8A-4147-A177-3AD203B41FA5}">
                      <a16:colId xmlns:a16="http://schemas.microsoft.com/office/drawing/2014/main" val="323211882"/>
                    </a:ext>
                  </a:extLst>
                </a:gridCol>
                <a:gridCol w="867243">
                  <a:extLst>
                    <a:ext uri="{9D8B030D-6E8A-4147-A177-3AD203B41FA5}">
                      <a16:colId xmlns:a16="http://schemas.microsoft.com/office/drawing/2014/main" val="1552815435"/>
                    </a:ext>
                  </a:extLst>
                </a:gridCol>
              </a:tblGrid>
              <a:tr h="1646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№</a:t>
                      </a:r>
                      <a:endParaRPr lang="en-US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Грантополучатели: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ВИЧ 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Туберкулез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Всего </a:t>
                      </a:r>
                      <a:endParaRPr lang="en-US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extLst>
                  <a:ext uri="{0D108BD9-81ED-4DB2-BD59-A6C34878D82A}">
                    <a16:rowId xmlns:a16="http://schemas.microsoft.com/office/drawing/2014/main" val="1317329475"/>
                  </a:ext>
                </a:extLst>
              </a:tr>
              <a:tr h="71297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КГП «</a:t>
                      </a:r>
                      <a:r>
                        <a:rPr lang="ru-RU" sz="1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Мангыстауский</a:t>
                      </a:r>
                      <a:r>
                        <a:rPr lang="ru-RU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Областной центр по профилактике и борьбе со СПИД» (ОЦСПИД)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1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extLst>
                  <a:ext uri="{0D108BD9-81ED-4DB2-BD59-A6C34878D82A}">
                    <a16:rowId xmlns:a16="http://schemas.microsoft.com/office/drawing/2014/main" val="2996306365"/>
                  </a:ext>
                </a:extLst>
              </a:tr>
              <a:tr h="3820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КГП «Областной противотуберкулезный диспансер»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extLst>
                  <a:ext uri="{0D108BD9-81ED-4DB2-BD59-A6C34878D82A}">
                    <a16:rowId xmlns:a16="http://schemas.microsoft.com/office/drawing/2014/main" val="2823929181"/>
                  </a:ext>
                </a:extLst>
              </a:tr>
              <a:tr h="2078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ОФ «Асер»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1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extLst>
                  <a:ext uri="{0D108BD9-81ED-4DB2-BD59-A6C34878D82A}">
                    <a16:rowId xmlns:a16="http://schemas.microsoft.com/office/drawing/2014/main" val="1643081735"/>
                  </a:ext>
                </a:extLst>
              </a:tr>
              <a:tr h="1793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Всего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19" marR="50219" marT="0" marB="0"/>
                </a:tc>
                <a:extLst>
                  <a:ext uri="{0D108BD9-81ED-4DB2-BD59-A6C34878D82A}">
                    <a16:rowId xmlns:a16="http://schemas.microsoft.com/office/drawing/2014/main" val="3621481425"/>
                  </a:ext>
                </a:extLst>
              </a:tr>
            </a:tbl>
          </a:graphicData>
        </a:graphic>
      </p:graphicFrame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0BA2F90E-6529-4DCF-A99C-77CABBF53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629585"/>
              </p:ext>
            </p:extLst>
          </p:nvPr>
        </p:nvGraphicFramePr>
        <p:xfrm>
          <a:off x="6031925" y="2425477"/>
          <a:ext cx="4662929" cy="3708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84">
                  <a:extLst>
                    <a:ext uri="{9D8B030D-6E8A-4147-A177-3AD203B41FA5}">
                      <a16:colId xmlns:a16="http://schemas.microsoft.com/office/drawing/2014/main" val="3849429752"/>
                    </a:ext>
                  </a:extLst>
                </a:gridCol>
                <a:gridCol w="1305861">
                  <a:extLst>
                    <a:ext uri="{9D8B030D-6E8A-4147-A177-3AD203B41FA5}">
                      <a16:colId xmlns:a16="http://schemas.microsoft.com/office/drawing/2014/main" val="4057414121"/>
                    </a:ext>
                  </a:extLst>
                </a:gridCol>
                <a:gridCol w="821110">
                  <a:extLst>
                    <a:ext uri="{9D8B030D-6E8A-4147-A177-3AD203B41FA5}">
                      <a16:colId xmlns:a16="http://schemas.microsoft.com/office/drawing/2014/main" val="2648955739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914410410"/>
                    </a:ext>
                  </a:extLst>
                </a:gridCol>
                <a:gridCol w="801585">
                  <a:extLst>
                    <a:ext uri="{9D8B030D-6E8A-4147-A177-3AD203B41FA5}">
                      <a16:colId xmlns:a16="http://schemas.microsoft.com/office/drawing/2014/main" val="902468533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3791060744"/>
                    </a:ext>
                  </a:extLst>
                </a:gridCol>
              </a:tblGrid>
              <a:tr h="2204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№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Грантополучатели г. Нурсултан: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ВИЧ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Туберкулез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Метадон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Всего проектов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898559"/>
                  </a:ext>
                </a:extLst>
              </a:tr>
              <a:tr h="608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КГП «Городской центр по профилактике и борьбе со СПИД» (ОЦСПИД)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739597"/>
                  </a:ext>
                </a:extLst>
              </a:tr>
              <a:tr h="1657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ОО «Жария»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РС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5431662"/>
                  </a:ext>
                </a:extLst>
              </a:tr>
              <a:tr h="3439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ОБФ «Жизнь вопреки» 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ЛЖВ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972346"/>
                  </a:ext>
                </a:extLst>
              </a:tr>
              <a:tr h="4134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ОО «</a:t>
                      </a:r>
                      <a:r>
                        <a:rPr lang="en-US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Human health Institute</a:t>
                      </a: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» 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МСМ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501574"/>
                  </a:ext>
                </a:extLst>
              </a:tr>
              <a:tr h="4134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Филиал ОФ «Санат </a:t>
                      </a:r>
                      <a:r>
                        <a:rPr lang="ru-RU" sz="11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Алеми</a:t>
                      </a: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en-US" sz="11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393230"/>
                  </a:ext>
                </a:extLst>
              </a:tr>
              <a:tr h="5009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КГП «Городской  противотуберкулезный диспансер»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936351"/>
                  </a:ext>
                </a:extLst>
              </a:tr>
              <a:tr h="4022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Городской центр психического здоровья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317088"/>
                  </a:ext>
                </a:extLst>
              </a:tr>
              <a:tr h="1960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Всего: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21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6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E738E-C747-4A3C-A166-4B2CF15A9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527"/>
          </a:xfrm>
        </p:spPr>
        <p:txBody>
          <a:bodyPr/>
          <a:lstStyle/>
          <a:p>
            <a:r>
              <a:rPr lang="ru-RU" dirty="0"/>
              <a:t>Обзор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41231-60D0-476C-AF29-E9668A72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8741"/>
            <a:ext cx="8596668" cy="4472621"/>
          </a:xfrm>
        </p:spPr>
        <p:txBody>
          <a:bodyPr>
            <a:normAutofit/>
          </a:bodyPr>
          <a:lstStyle/>
          <a:p>
            <a:r>
              <a:rPr lang="ru-RU" dirty="0"/>
              <a:t>Проекты реализуются в соответствии с условиями договора с Основными получателем и </a:t>
            </a:r>
            <a:r>
              <a:rPr lang="ru-RU" dirty="0" err="1"/>
              <a:t>суб</a:t>
            </a:r>
            <a:r>
              <a:rPr lang="ru-RU" dirty="0"/>
              <a:t>-получателем;</a:t>
            </a:r>
          </a:p>
          <a:p>
            <a:r>
              <a:rPr lang="ru-RU" dirty="0"/>
              <a:t>Карагандинский ОЦСПИД и ГЦСПИД г. Нур-Султан как </a:t>
            </a:r>
            <a:r>
              <a:rPr lang="ru-RU" dirty="0" err="1"/>
              <a:t>суб</a:t>
            </a:r>
            <a:r>
              <a:rPr lang="ru-RU" dirty="0"/>
              <a:t>-получатели гранта Глобального фонда ведут общую координацию проекта на территории области и на конкурсной основе выбрали 5 НПО в качестве </a:t>
            </a:r>
            <a:r>
              <a:rPr lang="ru-RU" dirty="0" err="1"/>
              <a:t>суб</a:t>
            </a:r>
            <a:r>
              <a:rPr lang="ru-RU" dirty="0"/>
              <a:t>-субполучателей гранта по ВИЧ в Карагандинской области и 3 НПО в </a:t>
            </a:r>
            <a:r>
              <a:rPr lang="ru-RU" dirty="0" err="1"/>
              <a:t>г.Нур</a:t>
            </a:r>
            <a:r>
              <a:rPr lang="ru-RU" dirty="0"/>
              <a:t>-Султан;</a:t>
            </a:r>
          </a:p>
          <a:p>
            <a:r>
              <a:rPr lang="ru-RU" dirty="0"/>
              <a:t>В Мангистауской области нет проектов ГФ по компоненту ВИЧ, есть отдельные виды поддержки в виде лабораторных реагентов или других расходных материалов; </a:t>
            </a:r>
          </a:p>
          <a:p>
            <a:r>
              <a:rPr lang="ru-RU" dirty="0"/>
              <a:t>Во всех регионах было отмечено, что мероприятия, ранее финансируемые Глобальным фондом, нашли поддержку из государственного бюджета и продолжаются в поддержку программы по ВИЧ;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5DD4B-9EAA-4904-9091-1274BFE0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893" y="685101"/>
            <a:ext cx="8596668" cy="539692"/>
          </a:xfrm>
        </p:spPr>
        <p:txBody>
          <a:bodyPr>
            <a:normAutofit fontScale="90000"/>
          </a:bodyPr>
          <a:lstStyle/>
          <a:p>
            <a:r>
              <a:rPr lang="ru-RU" dirty="0"/>
              <a:t>Координация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9B55EF-77EE-4E63-B9CF-C03C40846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059" y="1640471"/>
            <a:ext cx="8596668" cy="435765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Во всех регионах были проведены встречи с руководителями управлений здравоохранения;</a:t>
            </a:r>
          </a:p>
          <a:p>
            <a:r>
              <a:rPr lang="ru-RU" dirty="0"/>
              <a:t>Руководители управлений здравоохранения были достаточно осведомлены о проектах и статусе реализации программы по ВИЧ, однако были малознакомы с работой НПО; </a:t>
            </a:r>
          </a:p>
          <a:p>
            <a:r>
              <a:rPr lang="ru-RU" dirty="0"/>
              <a:t>На просьбы во время встречи реагировали положительно и по результатам визитов получали положительные информации о выделении запрошенной суммы для программ или устранении барьеров в программах при наличии таковых;</a:t>
            </a:r>
            <a:endParaRPr lang="en-US" dirty="0"/>
          </a:p>
          <a:p>
            <a:r>
              <a:rPr lang="ru-RU" dirty="0"/>
              <a:t>Механизм Глобального фонда усиление профилактических программ путем интеграции Меморандума/договора с НПО и дальнейшей координации сотрудничества показало эффективность программ;</a:t>
            </a:r>
          </a:p>
          <a:p>
            <a:r>
              <a:rPr lang="ru-RU" dirty="0"/>
              <a:t>Все центры и НПО на момент визита были вовлечены в программу по борьбе с </a:t>
            </a:r>
            <a:r>
              <a:rPr lang="en-US" dirty="0"/>
              <a:t>COVID19.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341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714</TotalTime>
  <Words>1639</Words>
  <Application>Microsoft Office PowerPoint</Application>
  <PresentationFormat>Широкоэкранный</PresentationFormat>
  <Paragraphs>228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Аспект</vt:lpstr>
      <vt:lpstr> Результаты Надзорных визитов по компоненту «ВИЧ»: работа с Ключевыми группами населения </vt:lpstr>
      <vt:lpstr>Глобальный фонд по борьбе со СПИД, туберкулезом и малярией (ГФСТМ)</vt:lpstr>
      <vt:lpstr>Обеспечение надзора является основной обязанностью СКК</vt:lpstr>
      <vt:lpstr>Основные компоненты процесса надзора.</vt:lpstr>
      <vt:lpstr>Комитет по надзору СКК</vt:lpstr>
      <vt:lpstr>Надзорные визиты СКК 2020 г.</vt:lpstr>
      <vt:lpstr>Презентация PowerPoint</vt:lpstr>
      <vt:lpstr>Обзор</vt:lpstr>
      <vt:lpstr>Координация</vt:lpstr>
      <vt:lpstr>Мероприятия</vt:lpstr>
      <vt:lpstr>Мероприятия</vt:lpstr>
      <vt:lpstr>Мероприятия</vt:lpstr>
      <vt:lpstr>Мероприятия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Результаты Надзорных визитов по компоненту «ВИЧ»: работа с Ключевыми группами населения </dc:title>
  <dc:creator>Ryssaldy Demeuova</dc:creator>
  <cp:lastModifiedBy>Ainur Abusseitova</cp:lastModifiedBy>
  <cp:revision>11</cp:revision>
  <dcterms:created xsi:type="dcterms:W3CDTF">2021-05-31T08:21:54Z</dcterms:created>
  <dcterms:modified xsi:type="dcterms:W3CDTF">2021-06-14T08:02:35Z</dcterms:modified>
</cp:coreProperties>
</file>