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75" r:id="rId8"/>
    <p:sldId id="276" r:id="rId9"/>
    <p:sldId id="264" r:id="rId10"/>
    <p:sldId id="265" r:id="rId11"/>
    <p:sldId id="266" r:id="rId12"/>
    <p:sldId id="268" r:id="rId13"/>
    <p:sldId id="269" r:id="rId14"/>
    <p:sldId id="27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FAA5A1-583F-4E4A-ACED-EE36212CAAEF}" v="8" dt="2021-06-02T17:46:29.2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82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97CAB7-D9E7-459E-9C47-BB2C6678E4A4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FAA4BB88-5C62-440C-84DA-32FEBFFED95F}" type="pres">
      <dgm:prSet presAssocID="{3797CAB7-D9E7-459E-9C47-BB2C6678E4A4}" presName="linearFlow" presStyleCnt="0">
        <dgm:presLayoutVars>
          <dgm:resizeHandles val="exact"/>
        </dgm:presLayoutVars>
      </dgm:prSet>
      <dgm:spPr/>
    </dgm:pt>
  </dgm:ptLst>
  <dgm:cxnLst>
    <dgm:cxn modelId="{36C534CE-256E-4333-9F02-5E6FFF81B3CA}" type="presOf" srcId="{3797CAB7-D9E7-459E-9C47-BB2C6678E4A4}" destId="{FAA4BB88-5C62-440C-84DA-32FEBFFED95F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81B469-5186-4927-94F2-6F8C07CE13FA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2ADDB8-E9F3-4BD8-8F47-FA7D22002C85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Финансы</a:t>
          </a:r>
        </a:p>
      </dgm:t>
    </dgm:pt>
    <dgm:pt modelId="{83F69224-35AF-4C07-9AA7-36D24BEFDF41}" type="parTrans" cxnId="{9F5AAFA9-5B2E-41A1-9EF1-A5D533C5D726}">
      <dgm:prSet/>
      <dgm:spPr/>
      <dgm:t>
        <a:bodyPr/>
        <a:lstStyle/>
        <a:p>
          <a:endParaRPr lang="ru-RU"/>
        </a:p>
      </dgm:t>
    </dgm:pt>
    <dgm:pt modelId="{A3B17F6F-4323-489C-BDF6-8CD02577C9C7}" type="sibTrans" cxnId="{9F5AAFA9-5B2E-41A1-9EF1-A5D533C5D726}">
      <dgm:prSet/>
      <dgm:spPr/>
      <dgm:t>
        <a:bodyPr/>
        <a:lstStyle/>
        <a:p>
          <a:endParaRPr lang="ru-RU"/>
        </a:p>
      </dgm:t>
    </dgm:pt>
    <dgm:pt modelId="{7CC85620-AF1B-4573-90D9-D371B498775C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Внедрение</a:t>
          </a:r>
        </a:p>
      </dgm:t>
    </dgm:pt>
    <dgm:pt modelId="{FFE1DB99-55BE-4486-B1FA-B958A7AD7C6D}" type="parTrans" cxnId="{270ECA5F-5555-4E56-A622-C36F3FD9724C}">
      <dgm:prSet/>
      <dgm:spPr/>
      <dgm:t>
        <a:bodyPr/>
        <a:lstStyle/>
        <a:p>
          <a:endParaRPr lang="ru-RU"/>
        </a:p>
      </dgm:t>
    </dgm:pt>
    <dgm:pt modelId="{B16F75C0-BF7B-46C3-95DE-444B2E8C7675}" type="sibTrans" cxnId="{270ECA5F-5555-4E56-A622-C36F3FD9724C}">
      <dgm:prSet/>
      <dgm:spPr/>
      <dgm:t>
        <a:bodyPr/>
        <a:lstStyle/>
        <a:p>
          <a:endParaRPr lang="ru-RU"/>
        </a:p>
      </dgm:t>
    </dgm:pt>
    <dgm:pt modelId="{79686208-481F-47AD-8D3C-4D32648F0475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Отчетность</a:t>
          </a:r>
        </a:p>
      </dgm:t>
    </dgm:pt>
    <dgm:pt modelId="{A868E0EA-C0CF-45A6-AA08-5864F53DF4C2}" type="parTrans" cxnId="{BAF97E69-2F74-403C-9B5E-202DBD49EC64}">
      <dgm:prSet/>
      <dgm:spPr/>
      <dgm:t>
        <a:bodyPr/>
        <a:lstStyle/>
        <a:p>
          <a:endParaRPr lang="ru-RU"/>
        </a:p>
      </dgm:t>
    </dgm:pt>
    <dgm:pt modelId="{BF410021-E28F-4017-93F0-4FEDE7AA8570}" type="sibTrans" cxnId="{BAF97E69-2F74-403C-9B5E-202DBD49EC64}">
      <dgm:prSet/>
      <dgm:spPr/>
      <dgm:t>
        <a:bodyPr/>
        <a:lstStyle/>
        <a:p>
          <a:endParaRPr lang="ru-RU"/>
        </a:p>
      </dgm:t>
    </dgm:pt>
    <dgm:pt modelId="{B5F0AF95-AFE6-4883-BE69-E6009BAA5D19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Закупки</a:t>
          </a:r>
        </a:p>
      </dgm:t>
    </dgm:pt>
    <dgm:pt modelId="{A7628E91-32B6-4EB1-8FA1-8603CF8277C6}" type="parTrans" cxnId="{A56E9678-9D7A-4D45-BB42-E527482BB3CA}">
      <dgm:prSet/>
      <dgm:spPr/>
      <dgm:t>
        <a:bodyPr/>
        <a:lstStyle/>
        <a:p>
          <a:endParaRPr lang="ru-RU"/>
        </a:p>
      </dgm:t>
    </dgm:pt>
    <dgm:pt modelId="{04DA968F-056D-4909-A602-B660CCA769E7}" type="sibTrans" cxnId="{A56E9678-9D7A-4D45-BB42-E527482BB3CA}">
      <dgm:prSet/>
      <dgm:spPr/>
      <dgm:t>
        <a:bodyPr/>
        <a:lstStyle/>
        <a:p>
          <a:endParaRPr lang="ru-RU"/>
        </a:p>
      </dgm:t>
    </dgm:pt>
    <dgm:pt modelId="{AA5F8A6D-61DF-42B6-A095-755BD851FB97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Результаты</a:t>
          </a:r>
        </a:p>
      </dgm:t>
    </dgm:pt>
    <dgm:pt modelId="{C9D884B9-9496-4FBE-8BC0-8B3978F6D4CC}" type="parTrans" cxnId="{4C36ABDD-FD27-458C-AF44-61B0BDF0C2BD}">
      <dgm:prSet/>
      <dgm:spPr/>
      <dgm:t>
        <a:bodyPr/>
        <a:lstStyle/>
        <a:p>
          <a:endParaRPr lang="ru-RU"/>
        </a:p>
      </dgm:t>
    </dgm:pt>
    <dgm:pt modelId="{56F32063-AF41-4BC2-A148-A47960D8B963}" type="sibTrans" cxnId="{4C36ABDD-FD27-458C-AF44-61B0BDF0C2BD}">
      <dgm:prSet/>
      <dgm:spPr/>
      <dgm:t>
        <a:bodyPr/>
        <a:lstStyle/>
        <a:p>
          <a:endParaRPr lang="ru-RU"/>
        </a:p>
      </dgm:t>
    </dgm:pt>
    <dgm:pt modelId="{2DCCB8B2-D58C-4F81-A97E-07DA79A6643B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Техническая помощь</a:t>
          </a:r>
        </a:p>
      </dgm:t>
    </dgm:pt>
    <dgm:pt modelId="{1AAF8960-624E-439F-91D8-A1440AA96951}" type="parTrans" cxnId="{E300CA8F-FA53-46B9-B8DD-CF71736F9360}">
      <dgm:prSet/>
      <dgm:spPr/>
      <dgm:t>
        <a:bodyPr/>
        <a:lstStyle/>
        <a:p>
          <a:endParaRPr lang="ru-RU"/>
        </a:p>
      </dgm:t>
    </dgm:pt>
    <dgm:pt modelId="{024F9EF8-3041-4FEB-9303-70B300D4AE85}" type="sibTrans" cxnId="{E300CA8F-FA53-46B9-B8DD-CF71736F9360}">
      <dgm:prSet/>
      <dgm:spPr/>
      <dgm:t>
        <a:bodyPr/>
        <a:lstStyle/>
        <a:p>
          <a:endParaRPr lang="ru-RU"/>
        </a:p>
      </dgm:t>
    </dgm:pt>
    <dgm:pt modelId="{FFE0085D-723C-41A3-B881-80459B5460B2}" type="pres">
      <dgm:prSet presAssocID="{1981B469-5186-4927-94F2-6F8C07CE13FA}" presName="Name0" presStyleCnt="0">
        <dgm:presLayoutVars>
          <dgm:dir/>
          <dgm:animLvl val="lvl"/>
          <dgm:resizeHandles val="exact"/>
        </dgm:presLayoutVars>
      </dgm:prSet>
      <dgm:spPr/>
    </dgm:pt>
    <dgm:pt modelId="{1D9E9FF1-768D-41A4-8348-F373FF95AAA5}" type="pres">
      <dgm:prSet presAssocID="{EA2ADDB8-E9F3-4BD8-8F47-FA7D22002C85}" presName="vertFlow" presStyleCnt="0"/>
      <dgm:spPr/>
    </dgm:pt>
    <dgm:pt modelId="{1846589C-B533-4B3F-9BF0-E7B2EF550731}" type="pres">
      <dgm:prSet presAssocID="{EA2ADDB8-E9F3-4BD8-8F47-FA7D22002C85}" presName="header" presStyleLbl="node1" presStyleIdx="0" presStyleCnt="2"/>
      <dgm:spPr/>
    </dgm:pt>
    <dgm:pt modelId="{1B875D25-1FE8-4BF7-B258-2F8B19BDDFF6}" type="pres">
      <dgm:prSet presAssocID="{FFE1DB99-55BE-4486-B1FA-B958A7AD7C6D}" presName="parTrans" presStyleLbl="sibTrans2D1" presStyleIdx="0" presStyleCnt="4"/>
      <dgm:spPr/>
    </dgm:pt>
    <dgm:pt modelId="{96859536-815C-4187-B04C-530D0507DF5F}" type="pres">
      <dgm:prSet presAssocID="{7CC85620-AF1B-4573-90D9-D371B498775C}" presName="child" presStyleLbl="alignAccFollowNode1" presStyleIdx="0" presStyleCnt="4">
        <dgm:presLayoutVars>
          <dgm:chMax val="0"/>
          <dgm:bulletEnabled val="1"/>
        </dgm:presLayoutVars>
      </dgm:prSet>
      <dgm:spPr/>
    </dgm:pt>
    <dgm:pt modelId="{9A10DEEA-170A-4031-8AAA-AD289745C57A}" type="pres">
      <dgm:prSet presAssocID="{B16F75C0-BF7B-46C3-95DE-444B2E8C7675}" presName="sibTrans" presStyleLbl="sibTrans2D1" presStyleIdx="1" presStyleCnt="4"/>
      <dgm:spPr/>
    </dgm:pt>
    <dgm:pt modelId="{B2F267DA-F1A9-4552-8582-07F78DB716E5}" type="pres">
      <dgm:prSet presAssocID="{79686208-481F-47AD-8D3C-4D32648F0475}" presName="child" presStyleLbl="alignAccFollowNode1" presStyleIdx="1" presStyleCnt="4">
        <dgm:presLayoutVars>
          <dgm:chMax val="0"/>
          <dgm:bulletEnabled val="1"/>
        </dgm:presLayoutVars>
      </dgm:prSet>
      <dgm:spPr/>
    </dgm:pt>
    <dgm:pt modelId="{E614447F-7411-46B4-8960-417EE6F56E04}" type="pres">
      <dgm:prSet presAssocID="{EA2ADDB8-E9F3-4BD8-8F47-FA7D22002C85}" presName="hSp" presStyleCnt="0"/>
      <dgm:spPr/>
    </dgm:pt>
    <dgm:pt modelId="{C924F7B2-4C01-487F-A9B6-3D86D20FB514}" type="pres">
      <dgm:prSet presAssocID="{B5F0AF95-AFE6-4883-BE69-E6009BAA5D19}" presName="vertFlow" presStyleCnt="0"/>
      <dgm:spPr/>
    </dgm:pt>
    <dgm:pt modelId="{3FE9D786-B1CC-4A98-B8EB-542B71AA9451}" type="pres">
      <dgm:prSet presAssocID="{B5F0AF95-AFE6-4883-BE69-E6009BAA5D19}" presName="header" presStyleLbl="node1" presStyleIdx="1" presStyleCnt="2"/>
      <dgm:spPr/>
    </dgm:pt>
    <dgm:pt modelId="{644ECFD4-139B-499C-B406-01BD46EFFA92}" type="pres">
      <dgm:prSet presAssocID="{C9D884B9-9496-4FBE-8BC0-8B3978F6D4CC}" presName="parTrans" presStyleLbl="sibTrans2D1" presStyleIdx="2" presStyleCnt="4"/>
      <dgm:spPr/>
    </dgm:pt>
    <dgm:pt modelId="{1FD3FAC7-F13D-4225-91CB-4A8C5A1997FE}" type="pres">
      <dgm:prSet presAssocID="{AA5F8A6D-61DF-42B6-A095-755BD851FB97}" presName="child" presStyleLbl="alignAccFollowNode1" presStyleIdx="2" presStyleCnt="4">
        <dgm:presLayoutVars>
          <dgm:chMax val="0"/>
          <dgm:bulletEnabled val="1"/>
        </dgm:presLayoutVars>
      </dgm:prSet>
      <dgm:spPr/>
    </dgm:pt>
    <dgm:pt modelId="{FE1EDAE2-AE96-4344-B676-F4E99E266C5F}" type="pres">
      <dgm:prSet presAssocID="{56F32063-AF41-4BC2-A148-A47960D8B963}" presName="sibTrans" presStyleLbl="sibTrans2D1" presStyleIdx="3" presStyleCnt="4"/>
      <dgm:spPr/>
    </dgm:pt>
    <dgm:pt modelId="{D4D7A3E1-A99E-4732-85CE-8A4F63967751}" type="pres">
      <dgm:prSet presAssocID="{2DCCB8B2-D58C-4F81-A97E-07DA79A6643B}" presName="child" presStyleLbl="alignAccFollowNode1" presStyleIdx="3" presStyleCnt="4">
        <dgm:presLayoutVars>
          <dgm:chMax val="0"/>
          <dgm:bulletEnabled val="1"/>
        </dgm:presLayoutVars>
      </dgm:prSet>
      <dgm:spPr/>
    </dgm:pt>
  </dgm:ptLst>
  <dgm:cxnLst>
    <dgm:cxn modelId="{D03D7635-EDD4-4D28-8F8D-4DA2A77B6B26}" type="presOf" srcId="{EA2ADDB8-E9F3-4BD8-8F47-FA7D22002C85}" destId="{1846589C-B533-4B3F-9BF0-E7B2EF550731}" srcOrd="0" destOrd="0" presId="urn:microsoft.com/office/officeart/2005/8/layout/lProcess1"/>
    <dgm:cxn modelId="{F067463B-CE16-4E09-881D-05DCF99B4900}" type="presOf" srcId="{B16F75C0-BF7B-46C3-95DE-444B2E8C7675}" destId="{9A10DEEA-170A-4031-8AAA-AD289745C57A}" srcOrd="0" destOrd="0" presId="urn:microsoft.com/office/officeart/2005/8/layout/lProcess1"/>
    <dgm:cxn modelId="{270ECA5F-5555-4E56-A622-C36F3FD9724C}" srcId="{EA2ADDB8-E9F3-4BD8-8F47-FA7D22002C85}" destId="{7CC85620-AF1B-4573-90D9-D371B498775C}" srcOrd="0" destOrd="0" parTransId="{FFE1DB99-55BE-4486-B1FA-B958A7AD7C6D}" sibTransId="{B16F75C0-BF7B-46C3-95DE-444B2E8C7675}"/>
    <dgm:cxn modelId="{3A01CF62-BD68-43B7-AF45-CB9DB5F03C8A}" type="presOf" srcId="{AA5F8A6D-61DF-42B6-A095-755BD851FB97}" destId="{1FD3FAC7-F13D-4225-91CB-4A8C5A1997FE}" srcOrd="0" destOrd="0" presId="urn:microsoft.com/office/officeart/2005/8/layout/lProcess1"/>
    <dgm:cxn modelId="{BAF97E69-2F74-403C-9B5E-202DBD49EC64}" srcId="{EA2ADDB8-E9F3-4BD8-8F47-FA7D22002C85}" destId="{79686208-481F-47AD-8D3C-4D32648F0475}" srcOrd="1" destOrd="0" parTransId="{A868E0EA-C0CF-45A6-AA08-5864F53DF4C2}" sibTransId="{BF410021-E28F-4017-93F0-4FEDE7AA8570}"/>
    <dgm:cxn modelId="{4E729C6F-A8DD-48E7-81F6-85930A809CE7}" type="presOf" srcId="{7CC85620-AF1B-4573-90D9-D371B498775C}" destId="{96859536-815C-4187-B04C-530D0507DF5F}" srcOrd="0" destOrd="0" presId="urn:microsoft.com/office/officeart/2005/8/layout/lProcess1"/>
    <dgm:cxn modelId="{069BE370-3AE1-4C5B-B304-74C306B8E1C5}" type="presOf" srcId="{1981B469-5186-4927-94F2-6F8C07CE13FA}" destId="{FFE0085D-723C-41A3-B881-80459B5460B2}" srcOrd="0" destOrd="0" presId="urn:microsoft.com/office/officeart/2005/8/layout/lProcess1"/>
    <dgm:cxn modelId="{2CBA7156-D00B-4AE1-800E-E9A52934A89B}" type="presOf" srcId="{56F32063-AF41-4BC2-A148-A47960D8B963}" destId="{FE1EDAE2-AE96-4344-B676-F4E99E266C5F}" srcOrd="0" destOrd="0" presId="urn:microsoft.com/office/officeart/2005/8/layout/lProcess1"/>
    <dgm:cxn modelId="{A56E9678-9D7A-4D45-BB42-E527482BB3CA}" srcId="{1981B469-5186-4927-94F2-6F8C07CE13FA}" destId="{B5F0AF95-AFE6-4883-BE69-E6009BAA5D19}" srcOrd="1" destOrd="0" parTransId="{A7628E91-32B6-4EB1-8FA1-8603CF8277C6}" sibTransId="{04DA968F-056D-4909-A602-B660CCA769E7}"/>
    <dgm:cxn modelId="{E300CA8F-FA53-46B9-B8DD-CF71736F9360}" srcId="{B5F0AF95-AFE6-4883-BE69-E6009BAA5D19}" destId="{2DCCB8B2-D58C-4F81-A97E-07DA79A6643B}" srcOrd="1" destOrd="0" parTransId="{1AAF8960-624E-439F-91D8-A1440AA96951}" sibTransId="{024F9EF8-3041-4FEB-9303-70B300D4AE85}"/>
    <dgm:cxn modelId="{9F5AAFA9-5B2E-41A1-9EF1-A5D533C5D726}" srcId="{1981B469-5186-4927-94F2-6F8C07CE13FA}" destId="{EA2ADDB8-E9F3-4BD8-8F47-FA7D22002C85}" srcOrd="0" destOrd="0" parTransId="{83F69224-35AF-4C07-9AA7-36D24BEFDF41}" sibTransId="{A3B17F6F-4323-489C-BDF6-8CD02577C9C7}"/>
    <dgm:cxn modelId="{C053A8AD-395A-4DE1-8ED0-696015DD1497}" type="presOf" srcId="{79686208-481F-47AD-8D3C-4D32648F0475}" destId="{B2F267DA-F1A9-4552-8582-07F78DB716E5}" srcOrd="0" destOrd="0" presId="urn:microsoft.com/office/officeart/2005/8/layout/lProcess1"/>
    <dgm:cxn modelId="{C173E1BC-7637-4237-9950-2E2E897A885E}" type="presOf" srcId="{FFE1DB99-55BE-4486-B1FA-B958A7AD7C6D}" destId="{1B875D25-1FE8-4BF7-B258-2F8B19BDDFF6}" srcOrd="0" destOrd="0" presId="urn:microsoft.com/office/officeart/2005/8/layout/lProcess1"/>
    <dgm:cxn modelId="{49C028D8-1704-4307-8694-665E1FF11D56}" type="presOf" srcId="{B5F0AF95-AFE6-4883-BE69-E6009BAA5D19}" destId="{3FE9D786-B1CC-4A98-B8EB-542B71AA9451}" srcOrd="0" destOrd="0" presId="urn:microsoft.com/office/officeart/2005/8/layout/lProcess1"/>
    <dgm:cxn modelId="{4C36ABDD-FD27-458C-AF44-61B0BDF0C2BD}" srcId="{B5F0AF95-AFE6-4883-BE69-E6009BAA5D19}" destId="{AA5F8A6D-61DF-42B6-A095-755BD851FB97}" srcOrd="0" destOrd="0" parTransId="{C9D884B9-9496-4FBE-8BC0-8B3978F6D4CC}" sibTransId="{56F32063-AF41-4BC2-A148-A47960D8B963}"/>
    <dgm:cxn modelId="{E40506E6-C591-44B6-B154-E107BA748037}" type="presOf" srcId="{C9D884B9-9496-4FBE-8BC0-8B3978F6D4CC}" destId="{644ECFD4-139B-499C-B406-01BD46EFFA92}" srcOrd="0" destOrd="0" presId="urn:microsoft.com/office/officeart/2005/8/layout/lProcess1"/>
    <dgm:cxn modelId="{A18E3BF7-29E7-4B63-9C3C-545A52B0A317}" type="presOf" srcId="{2DCCB8B2-D58C-4F81-A97E-07DA79A6643B}" destId="{D4D7A3E1-A99E-4732-85CE-8A4F63967751}" srcOrd="0" destOrd="0" presId="urn:microsoft.com/office/officeart/2005/8/layout/lProcess1"/>
    <dgm:cxn modelId="{0EE4C5A4-0819-4937-836A-33963B9DB17D}" type="presParOf" srcId="{FFE0085D-723C-41A3-B881-80459B5460B2}" destId="{1D9E9FF1-768D-41A4-8348-F373FF95AAA5}" srcOrd="0" destOrd="0" presId="urn:microsoft.com/office/officeart/2005/8/layout/lProcess1"/>
    <dgm:cxn modelId="{AEB107BC-94D6-4AEF-98B7-F7E6D33D5E48}" type="presParOf" srcId="{1D9E9FF1-768D-41A4-8348-F373FF95AAA5}" destId="{1846589C-B533-4B3F-9BF0-E7B2EF550731}" srcOrd="0" destOrd="0" presId="urn:microsoft.com/office/officeart/2005/8/layout/lProcess1"/>
    <dgm:cxn modelId="{7AEE7B0D-3B0E-4275-9434-BA83EC088DAC}" type="presParOf" srcId="{1D9E9FF1-768D-41A4-8348-F373FF95AAA5}" destId="{1B875D25-1FE8-4BF7-B258-2F8B19BDDFF6}" srcOrd="1" destOrd="0" presId="urn:microsoft.com/office/officeart/2005/8/layout/lProcess1"/>
    <dgm:cxn modelId="{FD4323D7-3713-4C18-929E-175CC81E88E1}" type="presParOf" srcId="{1D9E9FF1-768D-41A4-8348-F373FF95AAA5}" destId="{96859536-815C-4187-B04C-530D0507DF5F}" srcOrd="2" destOrd="0" presId="urn:microsoft.com/office/officeart/2005/8/layout/lProcess1"/>
    <dgm:cxn modelId="{C27B5028-55EB-4FEE-8A69-AD60C4A2064F}" type="presParOf" srcId="{1D9E9FF1-768D-41A4-8348-F373FF95AAA5}" destId="{9A10DEEA-170A-4031-8AAA-AD289745C57A}" srcOrd="3" destOrd="0" presId="urn:microsoft.com/office/officeart/2005/8/layout/lProcess1"/>
    <dgm:cxn modelId="{529B80A8-6F44-45CE-9D43-5FC8800EA902}" type="presParOf" srcId="{1D9E9FF1-768D-41A4-8348-F373FF95AAA5}" destId="{B2F267DA-F1A9-4552-8582-07F78DB716E5}" srcOrd="4" destOrd="0" presId="urn:microsoft.com/office/officeart/2005/8/layout/lProcess1"/>
    <dgm:cxn modelId="{8C42C632-56E7-4709-8045-5DC06A7D19C7}" type="presParOf" srcId="{FFE0085D-723C-41A3-B881-80459B5460B2}" destId="{E614447F-7411-46B4-8960-417EE6F56E04}" srcOrd="1" destOrd="0" presId="urn:microsoft.com/office/officeart/2005/8/layout/lProcess1"/>
    <dgm:cxn modelId="{D0FEB7BD-4A70-4F08-BA25-0F5778658115}" type="presParOf" srcId="{FFE0085D-723C-41A3-B881-80459B5460B2}" destId="{C924F7B2-4C01-487F-A9B6-3D86D20FB514}" srcOrd="2" destOrd="0" presId="urn:microsoft.com/office/officeart/2005/8/layout/lProcess1"/>
    <dgm:cxn modelId="{372C1396-842D-41F7-B815-829BA79296BA}" type="presParOf" srcId="{C924F7B2-4C01-487F-A9B6-3D86D20FB514}" destId="{3FE9D786-B1CC-4A98-B8EB-542B71AA9451}" srcOrd="0" destOrd="0" presId="urn:microsoft.com/office/officeart/2005/8/layout/lProcess1"/>
    <dgm:cxn modelId="{8AA8E724-4A8F-4778-A615-C31B82A6FDEC}" type="presParOf" srcId="{C924F7B2-4C01-487F-A9B6-3D86D20FB514}" destId="{644ECFD4-139B-499C-B406-01BD46EFFA92}" srcOrd="1" destOrd="0" presId="urn:microsoft.com/office/officeart/2005/8/layout/lProcess1"/>
    <dgm:cxn modelId="{7DF33A60-52F7-427F-BD73-4D21300CD865}" type="presParOf" srcId="{C924F7B2-4C01-487F-A9B6-3D86D20FB514}" destId="{1FD3FAC7-F13D-4225-91CB-4A8C5A1997FE}" srcOrd="2" destOrd="0" presId="urn:microsoft.com/office/officeart/2005/8/layout/lProcess1"/>
    <dgm:cxn modelId="{D32C3D95-200B-4B38-A40D-D7B02D90B41C}" type="presParOf" srcId="{C924F7B2-4C01-487F-A9B6-3D86D20FB514}" destId="{FE1EDAE2-AE96-4344-B676-F4E99E266C5F}" srcOrd="3" destOrd="0" presId="urn:microsoft.com/office/officeart/2005/8/layout/lProcess1"/>
    <dgm:cxn modelId="{F4D60E29-5D02-419E-98E0-C3C0567BB9A0}" type="presParOf" srcId="{C924F7B2-4C01-487F-A9B6-3D86D20FB514}" destId="{D4D7A3E1-A99E-4732-85CE-8A4F63967751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46589C-B533-4B3F-9BF0-E7B2EF550731}">
      <dsp:nvSpPr>
        <dsp:cNvPr id="0" name=""/>
        <dsp:cNvSpPr/>
      </dsp:nvSpPr>
      <dsp:spPr>
        <a:xfrm>
          <a:off x="4286" y="954550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Финансы</a:t>
          </a:r>
        </a:p>
      </dsp:txBody>
      <dsp:txXfrm>
        <a:off x="32068" y="982332"/>
        <a:ext cx="3738561" cy="892967"/>
      </dsp:txXfrm>
    </dsp:sp>
    <dsp:sp modelId="{1B875D25-1FE8-4BF7-B258-2F8B19BDDFF6}">
      <dsp:nvSpPr>
        <dsp:cNvPr id="0" name=""/>
        <dsp:cNvSpPr/>
      </dsp:nvSpPr>
      <dsp:spPr>
        <a:xfrm rot="5400000">
          <a:off x="1818352" y="1986078"/>
          <a:ext cx="165992" cy="1659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859536-815C-4187-B04C-530D0507DF5F}">
      <dsp:nvSpPr>
        <dsp:cNvPr id="0" name=""/>
        <dsp:cNvSpPr/>
      </dsp:nvSpPr>
      <dsp:spPr>
        <a:xfrm>
          <a:off x="4286" y="2235067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Внедрение</a:t>
          </a:r>
        </a:p>
      </dsp:txBody>
      <dsp:txXfrm>
        <a:off x="32068" y="2262849"/>
        <a:ext cx="3738561" cy="892967"/>
      </dsp:txXfrm>
    </dsp:sp>
    <dsp:sp modelId="{9A10DEEA-170A-4031-8AAA-AD289745C57A}">
      <dsp:nvSpPr>
        <dsp:cNvPr id="0" name=""/>
        <dsp:cNvSpPr/>
      </dsp:nvSpPr>
      <dsp:spPr>
        <a:xfrm rot="5400000">
          <a:off x="1818352" y="3266595"/>
          <a:ext cx="165992" cy="1659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F267DA-F1A9-4552-8582-07F78DB716E5}">
      <dsp:nvSpPr>
        <dsp:cNvPr id="0" name=""/>
        <dsp:cNvSpPr/>
      </dsp:nvSpPr>
      <dsp:spPr>
        <a:xfrm>
          <a:off x="4286" y="3515585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Отчетность</a:t>
          </a:r>
        </a:p>
      </dsp:txBody>
      <dsp:txXfrm>
        <a:off x="32068" y="3543367"/>
        <a:ext cx="3738561" cy="892967"/>
      </dsp:txXfrm>
    </dsp:sp>
    <dsp:sp modelId="{3FE9D786-B1CC-4A98-B8EB-542B71AA9451}">
      <dsp:nvSpPr>
        <dsp:cNvPr id="0" name=""/>
        <dsp:cNvSpPr/>
      </dsp:nvSpPr>
      <dsp:spPr>
        <a:xfrm>
          <a:off x="4329588" y="954550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Закупки</a:t>
          </a:r>
        </a:p>
      </dsp:txBody>
      <dsp:txXfrm>
        <a:off x="4357370" y="982332"/>
        <a:ext cx="3738561" cy="892967"/>
      </dsp:txXfrm>
    </dsp:sp>
    <dsp:sp modelId="{644ECFD4-139B-499C-B406-01BD46EFFA92}">
      <dsp:nvSpPr>
        <dsp:cNvPr id="0" name=""/>
        <dsp:cNvSpPr/>
      </dsp:nvSpPr>
      <dsp:spPr>
        <a:xfrm rot="5400000">
          <a:off x="6143654" y="1986078"/>
          <a:ext cx="165992" cy="1659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3FAC7-F13D-4225-91CB-4A8C5A1997FE}">
      <dsp:nvSpPr>
        <dsp:cNvPr id="0" name=""/>
        <dsp:cNvSpPr/>
      </dsp:nvSpPr>
      <dsp:spPr>
        <a:xfrm>
          <a:off x="4329588" y="2235067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Результаты</a:t>
          </a:r>
        </a:p>
      </dsp:txBody>
      <dsp:txXfrm>
        <a:off x="4357370" y="2262849"/>
        <a:ext cx="3738561" cy="892967"/>
      </dsp:txXfrm>
    </dsp:sp>
    <dsp:sp modelId="{FE1EDAE2-AE96-4344-B676-F4E99E266C5F}">
      <dsp:nvSpPr>
        <dsp:cNvPr id="0" name=""/>
        <dsp:cNvSpPr/>
      </dsp:nvSpPr>
      <dsp:spPr>
        <a:xfrm rot="5400000">
          <a:off x="6143654" y="3266595"/>
          <a:ext cx="165992" cy="1659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D7A3E1-A99E-4732-85CE-8A4F63967751}">
      <dsp:nvSpPr>
        <dsp:cNvPr id="0" name=""/>
        <dsp:cNvSpPr/>
      </dsp:nvSpPr>
      <dsp:spPr>
        <a:xfrm>
          <a:off x="4329588" y="3515585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Техническая помощь</a:t>
          </a:r>
        </a:p>
      </dsp:txBody>
      <dsp:txXfrm>
        <a:off x="4357370" y="3543367"/>
        <a:ext cx="3738561" cy="8929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411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865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8561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787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5800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515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802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173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393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392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413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982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086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670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658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015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A8ABF-952E-419E-8E56-2AA23AEA2AD5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911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cmkz.kz/upload/final%20Draft%20Minutes_%20January%2018%202019%20MoH.docx" TargetMode="External"/><Relationship Id="rId2" Type="http://schemas.openxmlformats.org/officeDocument/2006/relationships/hyperlink" Target="http://ccmkz.kz/upload/CCM_Oversight%20Plan_ENG_2019_updated_18%2007%202019.xlsx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420976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4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НАДЗОРНОГО КОМИТЕТА СКК ПО ИТОГАМ 2020 Г.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689586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Сауранбаева Мира, член надзорного комитета СКК</a:t>
            </a:r>
          </a:p>
        </p:txBody>
      </p:sp>
    </p:spTree>
    <p:extLst>
      <p:ext uri="{BB962C8B-B14F-4D97-AF65-F5344CB8AC3E}">
        <p14:creationId xmlns:p14="http://schemas.microsoft.com/office/powerpoint/2010/main" val="545132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7218" y="381000"/>
            <a:ext cx="10058400" cy="88413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Рекомендация ГРП ГФ  ННЦФ по компоненту туберкулез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6718" y="1478071"/>
            <a:ext cx="10603282" cy="4646504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области в рамках социальной помощи выделяется единовременное пособие (один раз в год) по обращению самого пациента, вопрос поддержки на ежемесячной основе остается открытым.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С</a:t>
            </a:r>
            <a:r>
              <a:rPr lang="ru-RU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ледует оказать организационно-техническую помощь ОПТД Мангистауской области и провести мониторинг предоставления противотуберкулезных услуг на базе ПМСП после внедрения ОСМС.</a:t>
            </a:r>
          </a:p>
          <a:p>
            <a:pPr algn="just">
              <a:lnSpc>
                <a:spcPct val="100000"/>
              </a:lnSpc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227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342900"/>
            <a:ext cx="10058400" cy="55245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Карагандинская область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5825" y="1000125"/>
            <a:ext cx="10581925" cy="52002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ОУЗ и ОПТД</a:t>
            </a:r>
          </a:p>
          <a:p>
            <a:pPr marL="0" indent="0" algn="just">
              <a:buNone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Обеспечить увеличение финансирования на социальную поддержку больных ТБ на амбулаторном лечении до 4% от общего бюджета финансирования на туберкулез, согласно Дорожной карте по реализации Комплексного плана по борьбе с ТБ на 2014-2020 годы. </a:t>
            </a: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 Следует пересмотреть Меморандума о взаимодействии с НПО с определением приоритетных направлений и указанием ожидаемых результатов.</a:t>
            </a: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3. Подготовить проекты технических спецификаций для государственного социального заказа по вопросам туберкулеза с целью поддержки новых НПО по ТБ в Карагандинской области.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4. Была отмечена потребность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виброакустическом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аппарате BARK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VibroLUNG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для лечения пациентов с диагнозом Фиброз легких (пациенты, которые перенесли пневмонию неизвестной этиологии и имеют высокий риск развития ТБ легких). Рекомендация ГРП ГФ ННЦФ: следует рассмотреть возможность решения данного вопроса, а также приобретения портативных флюорографов (цифровой,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малодозовый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401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1770" y="436915"/>
            <a:ext cx="10303910" cy="402330"/>
          </a:xfrm>
        </p:spPr>
        <p:txBody>
          <a:bodyPr>
            <a:normAutofit fontScale="90000"/>
          </a:bodyPr>
          <a:lstStyle/>
          <a:p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г. Нур-Султан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405" y="839245"/>
            <a:ext cx="10479275" cy="5298507"/>
          </a:xfrm>
        </p:spPr>
        <p:txBody>
          <a:bodyPr>
            <a:normAutofit/>
          </a:bodyPr>
          <a:lstStyle/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ННЦФ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 Следует оказать техническую помощь в организации профилактических мероприятий для филиала ОФ «Санат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Алем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 и других НПО, так как с внедрением ОСМС в ПМСП пациенты с ТБ (без документов) имеют проблемы с доступом к медицинским услугам.  Временно решили вопрос через Городской центр адаптации, но его расположение требует дополнительных затрат на транспортные расходы. Данная проблема также снижает показатели эффективности работы аутрич-работников и социальных работников.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 Следует оказать техническую поддержку по разработке обучающего модуля по ТОТ для подготовки специалистов НПО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251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48769" y="779615"/>
            <a:ext cx="1083501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ГУОЗ, ГЦФП, НПО</a:t>
            </a:r>
          </a:p>
          <a:p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Рекомендация ГЦФ и Филиалу ОФ «Санат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алем</a:t>
            </a:r>
            <a:r>
              <a:rPr lang="kk-KZ" sz="2800" dirty="0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»: В Меморандум по взаимодействию с ГЦФ следует включить пункты по совместному обучению сотрудников ПМСП со специально отведенной сессией по деятельности НПО и  алгоритма сотрудничества.</a:t>
            </a:r>
          </a:p>
          <a:p>
            <a:pPr marL="457200" indent="-457200" algn="just">
              <a:buAutoNum type="arabicPeriod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Оказать техническую помощь филиалу ОФ «Санат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алемі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»:  рассмотреть возможность открытия отдельного счета и бухгалтерии, во избежание недопониманий и конфликта интересов.</a:t>
            </a:r>
          </a:p>
        </p:txBody>
      </p:sp>
    </p:spTree>
    <p:extLst>
      <p:ext uri="{BB962C8B-B14F-4D97-AF65-F5344CB8AC3E}">
        <p14:creationId xmlns:p14="http://schemas.microsoft.com/office/powerpoint/2010/main" val="220381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521236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9182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Глобальный фонд по борьбе со СПИД, туберкулезом и малярией (ГФСТМ)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3D0395B8-78EA-49F3-BC61-B099704AD8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525694"/>
            <a:ext cx="4123266" cy="4892691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Согласно Политике по работе с СКК, все СКК должны иметь постоянный комитет по надзору с соответствующими навыками и опытом для обеспечения периодического надзора. </a:t>
            </a:r>
          </a:p>
          <a:p>
            <a:r>
              <a:rPr lang="ru-RU" dirty="0"/>
              <a:t>Надзор, одна из основных сфер ответственности СКК, сосредоточен на ключевых финансовых, программных и управленческих аспектах портфеля грантов и их вкладе в национальные ответные меры в области здравоохранения. </a:t>
            </a:r>
          </a:p>
          <a:p>
            <a:r>
              <a:rPr lang="ru-RU" dirty="0"/>
              <a:t>Эта функция, которая рассматривает жизненно важные признаки или элементы высокого уровня инвестиций Глобального фонда, направлена на проверку того, что гранты выполняются в соответствии с согласованными планами и целями.</a:t>
            </a:r>
            <a:endParaRPr lang="en-US" dirty="0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5380894" y="1613616"/>
            <a:ext cx="4123266" cy="489269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Надзор соответствует квалификационному </a:t>
            </a:r>
            <a:r>
              <a:rPr lang="ru-RU" b="1" u="sng" dirty="0"/>
              <a:t>требованию СКК 3</a:t>
            </a:r>
            <a:r>
              <a:rPr lang="ru-RU" dirty="0"/>
              <a:t>, требующему разработки плана надзора.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 Надзор - это не мониторинг грантов, который является повседневной обязанностью основных реципиентов. Эта функция дает возможность поддержать основных реципиентов в выявлении и устранении ключевых узких мест в реализации.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 Основной принцип надзора заключается в обеспечении эффективного и действенного использования ресурсов для прекращения болезней и содействия обеспечению устойчивости и устойчивости систем здравоохранения.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332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712488"/>
            <a:ext cx="10053390" cy="91589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надзора является основной обязанностью СКК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</p:nvPr>
        </p:nvGraphicFramePr>
        <p:xfrm>
          <a:off x="1096963" y="2041525"/>
          <a:ext cx="10058400" cy="3827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1425511" y="117043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94942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F3F192-7310-48BE-923B-0E466665B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832" y="822550"/>
            <a:ext cx="9523679" cy="866862"/>
          </a:xfrm>
        </p:spPr>
        <p:txBody>
          <a:bodyPr>
            <a:normAutofit/>
          </a:bodyPr>
          <a:lstStyle/>
          <a:p>
            <a:r>
              <a:rPr lang="ru-RU" sz="2700" dirty="0"/>
              <a:t>Основные компоненты процесса надзора.</a:t>
            </a:r>
            <a:endParaRPr lang="en-US" sz="2700" dirty="0"/>
          </a:p>
        </p:txBody>
      </p:sp>
      <p:sp>
        <p:nvSpPr>
          <p:cNvPr id="13" name="Объект 12">
            <a:extLst>
              <a:ext uri="{FF2B5EF4-FFF2-40B4-BE49-F238E27FC236}">
                <a16:creationId xmlns:a16="http://schemas.microsoft.com/office/drawing/2014/main" id="{B20BC2F1-DB10-4B71-A46E-FA3C954CB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1357" y="2810312"/>
            <a:ext cx="1994195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Анализ информации чтобы определить: Проблемы, Риски и лучшие практики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2BD3A40E-E5FB-4CA0-942E-DAF5C263D717}"/>
              </a:ext>
            </a:extLst>
          </p:cNvPr>
          <p:cNvSpPr/>
          <p:nvPr/>
        </p:nvSpPr>
        <p:spPr>
          <a:xfrm>
            <a:off x="1057012" y="2810312"/>
            <a:ext cx="1994195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Сбор информации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C6D7D54-032A-4823-B46B-BC2F426808FD}"/>
              </a:ext>
            </a:extLst>
          </p:cNvPr>
          <p:cNvSpPr/>
          <p:nvPr/>
        </p:nvSpPr>
        <p:spPr>
          <a:xfrm>
            <a:off x="5680672" y="2810312"/>
            <a:ext cx="1994195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Рекомендации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74711EDE-0575-4A2D-867D-AEDFF8A61F65}"/>
              </a:ext>
            </a:extLst>
          </p:cNvPr>
          <p:cNvSpPr/>
          <p:nvPr/>
        </p:nvSpPr>
        <p:spPr>
          <a:xfrm>
            <a:off x="7992502" y="2810312"/>
            <a:ext cx="1994195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Отслеживание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730AA14F-A2C1-4698-8D1E-6F11D0A11701}"/>
              </a:ext>
            </a:extLst>
          </p:cNvPr>
          <p:cNvCxnSpPr>
            <a:stCxn id="9" idx="3"/>
            <a:endCxn id="13" idx="1"/>
          </p:cNvCxnSpPr>
          <p:nvPr/>
        </p:nvCxnSpPr>
        <p:spPr>
          <a:xfrm>
            <a:off x="3051207" y="3506598"/>
            <a:ext cx="3001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462BD69B-644D-461D-8866-51113595AC6F}"/>
              </a:ext>
            </a:extLst>
          </p:cNvPr>
          <p:cNvCxnSpPr/>
          <p:nvPr/>
        </p:nvCxnSpPr>
        <p:spPr>
          <a:xfrm>
            <a:off x="5345552" y="3507996"/>
            <a:ext cx="3001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F6003576-19F7-448F-AF81-A2828C80E0BA}"/>
              </a:ext>
            </a:extLst>
          </p:cNvPr>
          <p:cNvCxnSpPr/>
          <p:nvPr/>
        </p:nvCxnSpPr>
        <p:spPr>
          <a:xfrm>
            <a:off x="7692352" y="3506598"/>
            <a:ext cx="3001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CE8A1DB9-E2E5-4B09-9A8D-6697A7B600F3}"/>
              </a:ext>
            </a:extLst>
          </p:cNvPr>
          <p:cNvSpPr/>
          <p:nvPr/>
        </p:nvSpPr>
        <p:spPr>
          <a:xfrm>
            <a:off x="1057012" y="4627498"/>
            <a:ext cx="1994195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Брифинги МАФ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10B865C6-EED9-4433-8DEF-8E9637EE34E8}"/>
              </a:ext>
            </a:extLst>
          </p:cNvPr>
          <p:cNvSpPr/>
          <p:nvPr/>
        </p:nvSpPr>
        <p:spPr>
          <a:xfrm>
            <a:off x="3651507" y="4627498"/>
            <a:ext cx="2239154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Ежеквартальные отчеты в СКК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Хаб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024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6925" y="637332"/>
            <a:ext cx="10216228" cy="640323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Комитет по надзору СКК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13985" y="1478071"/>
            <a:ext cx="4552608" cy="4609577"/>
          </a:xfrm>
        </p:spPr>
        <p:txBody>
          <a:bodyPr>
            <a:normAutofit fontScale="62500" lnSpcReduction="20000"/>
          </a:bodyPr>
          <a:lstStyle/>
          <a:p>
            <a:pPr algn="just" fontAlgn="base"/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Состав надзорного комитета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: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272727"/>
                </a:solidFill>
                <a:latin typeface="Arial" panose="020B0604020202020204" pitchFamily="34" charset="0"/>
              </a:rPr>
              <a:t>Голиусов</a:t>
            </a:r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 А. Т. 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- эксперт по управлению и закупкам;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Аманжолов Н. Х.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- ключевое лицо, живущее с заболеванием; 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272727"/>
                </a:solidFill>
                <a:latin typeface="Arial" panose="020B0604020202020204" pitchFamily="34" charset="0"/>
              </a:rPr>
              <a:t>Катренова</a:t>
            </a:r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 А.Н. 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- с опытом работы по профилактике заболеваний (не член СКК); 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272727"/>
                </a:solidFill>
                <a:latin typeface="Arial" panose="020B0604020202020204" pitchFamily="34" charset="0"/>
              </a:rPr>
              <a:t>Сауранбаева</a:t>
            </a:r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 М. М.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 - эксперт по заболеваниям;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272727"/>
                </a:solidFill>
                <a:latin typeface="Arial" panose="020B0604020202020204" pitchFamily="34" charset="0"/>
              </a:rPr>
              <a:t>Демеуова</a:t>
            </a:r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 Р.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– Координатор Секретариата СКК (без права голоса, согласно техническому заданию).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760720" y="1397977"/>
            <a:ext cx="4218550" cy="445353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sz="2800" dirty="0"/>
              <a:t>Члены надзорного комитета должны включать экспертов навыки: </a:t>
            </a:r>
          </a:p>
          <a:p>
            <a:pPr marL="0" indent="0" algn="just">
              <a:buNone/>
            </a:pPr>
            <a:r>
              <a:rPr lang="ru-RU" sz="2800" dirty="0"/>
              <a:t>1) эксперт с навыками управления;</a:t>
            </a:r>
          </a:p>
          <a:p>
            <a:pPr marL="0" indent="0" algn="just">
              <a:buNone/>
            </a:pPr>
            <a:r>
              <a:rPr lang="ru-RU" sz="2800" dirty="0"/>
              <a:t>2) эксперт по заболеваниям ВИЧ и туберкулез;</a:t>
            </a:r>
          </a:p>
          <a:p>
            <a:pPr marL="0" indent="0" algn="just">
              <a:buNone/>
            </a:pPr>
            <a:r>
              <a:rPr lang="ru-RU" sz="2800" dirty="0"/>
              <a:t>3) эксперт по вопросам закупок;</a:t>
            </a:r>
          </a:p>
          <a:p>
            <a:pPr marL="0" indent="0" algn="just">
              <a:buNone/>
            </a:pPr>
            <a:r>
              <a:rPr lang="ru-RU" sz="2800" dirty="0"/>
              <a:t>4) Лицо, живущее или затронутое заболеваниями;</a:t>
            </a:r>
          </a:p>
          <a:p>
            <a:pPr algn="just">
              <a:lnSpc>
                <a:spcPct val="120000"/>
              </a:lnSpc>
            </a:pPr>
            <a:endParaRPr lang="ru-RU" sz="2800" u="sng" dirty="0"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algn="just">
              <a:lnSpc>
                <a:spcPct val="120000"/>
              </a:lnSpc>
            </a:pPr>
            <a:r>
              <a:rPr lang="ru-RU" sz="28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План работы СКК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 по выполнению надзорной функции был утвержден 31 января 2020 года  </a:t>
            </a:r>
            <a:r>
              <a:rPr lang="ru-RU" sz="28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(Протокол заседания СКК от 31.01.2020 г.)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1174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587228"/>
            <a:ext cx="10058400" cy="70295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Надзорные визиты СКК 20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г.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000" dirty="0"/>
              <a:t>1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Мангыстауская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</a:p>
          <a:p>
            <a:pPr marL="0" indent="0"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2. г. Нур-Султан</a:t>
            </a:r>
          </a:p>
          <a:p>
            <a:pPr marL="0" indent="0"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3. Карагандинская область, г. Темиртау</a:t>
            </a:r>
          </a:p>
        </p:txBody>
      </p:sp>
    </p:spTree>
    <p:extLst>
      <p:ext uri="{BB962C8B-B14F-4D97-AF65-F5344CB8AC3E}">
        <p14:creationId xmlns:p14="http://schemas.microsoft.com/office/powerpoint/2010/main" val="4265684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3E738E-C747-4A3C-A166-4B2CF15A9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5527"/>
          </a:xfrm>
        </p:spPr>
        <p:txBody>
          <a:bodyPr/>
          <a:lstStyle/>
          <a:p>
            <a:r>
              <a:rPr lang="ru-RU" dirty="0"/>
              <a:t>Обзор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241231-60D0-476C-AF29-E9668A72C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8741"/>
            <a:ext cx="8915074" cy="456829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Проекты реализуются в соответствии с условиями договора с Основными получателем и </a:t>
            </a:r>
            <a:r>
              <a:rPr lang="ru-RU" dirty="0" err="1"/>
              <a:t>суб</a:t>
            </a:r>
            <a:r>
              <a:rPr lang="ru-RU" dirty="0"/>
              <a:t>-получателем;</a:t>
            </a:r>
          </a:p>
          <a:p>
            <a:endParaRPr lang="ru-RU" dirty="0"/>
          </a:p>
          <a:p>
            <a:r>
              <a:rPr lang="ru-RU" dirty="0"/>
              <a:t>Областные центры фтизиопульмонологии тесно сотрудничают с НПО (по одному НПО) на основе Меморандума; Во всех трех регионах реализовались проекты Глобального фонда силами НПО совместно с ОЦФ;</a:t>
            </a:r>
          </a:p>
          <a:p>
            <a:endParaRPr lang="ru-RU" dirty="0"/>
          </a:p>
          <a:p>
            <a:r>
              <a:rPr lang="ru-RU" dirty="0"/>
              <a:t>Во всех регионах было отмечено, что мероприятия ранее финансируемые Глобальным фондом нашли поддержку из государственного бюджета и продолжаются в поддержку противотуберкулезной программы;</a:t>
            </a:r>
          </a:p>
          <a:p>
            <a:r>
              <a:rPr lang="ru-RU" dirty="0"/>
              <a:t>ОЦФ отмечали их вклад и помощь, также признавались, что начали понимать роль  НПО в реализации противотуберкулезной программы;</a:t>
            </a:r>
          </a:p>
          <a:p>
            <a:r>
              <a:rPr lang="ru-RU" dirty="0"/>
              <a:t>Перебоев в поставках лекарственных препаратов и лабораторных реагентов не бывает, есть возможность создания буферного запаса с учетом сроков конкурсных процедур.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793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75DD4B-9EAA-4904-9091-1274BFE08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893" y="685101"/>
            <a:ext cx="8596668" cy="539692"/>
          </a:xfrm>
        </p:spPr>
        <p:txBody>
          <a:bodyPr>
            <a:normAutofit fontScale="90000"/>
          </a:bodyPr>
          <a:lstStyle/>
          <a:p>
            <a:r>
              <a:rPr lang="ru-RU" dirty="0"/>
              <a:t>Координация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9B55EF-77EE-4E63-B9CF-C03C40846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059" y="1640471"/>
            <a:ext cx="8596668" cy="4628444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Во всех регионах были проведены встречи с руководителями управлений здравоохранения;</a:t>
            </a:r>
          </a:p>
          <a:p>
            <a:r>
              <a:rPr lang="ru-RU" dirty="0"/>
              <a:t>Руководители управлений здравоохранения были достаточно осведомлены о проектах и статусе реализации программы по Туберкулезу, однако были малознакомы с работой НПО; </a:t>
            </a:r>
          </a:p>
          <a:p>
            <a:r>
              <a:rPr lang="ru-RU" dirty="0"/>
              <a:t>Финансирование в рамках ГСЗ было выделено только в Карагандинской области;</a:t>
            </a:r>
          </a:p>
          <a:p>
            <a:r>
              <a:rPr lang="ru-RU" dirty="0"/>
              <a:t>На просьбы во время встречи реагировали положительно и по результатам визитов получали положительные информации о выделении запрошенной суммы для программ или устранении барьеров в программах при наличии таковых;</a:t>
            </a:r>
            <a:endParaRPr lang="en-US" dirty="0"/>
          </a:p>
          <a:p>
            <a:r>
              <a:rPr lang="ru-RU" dirty="0"/>
              <a:t>Механизм Глобального фонда усиление профилактических программ путем интеграции Меморандума/договора с НПО и дальнейшей координации сотрудничества показало эффективность программ;</a:t>
            </a:r>
          </a:p>
          <a:p>
            <a:r>
              <a:rPr lang="ru-RU" dirty="0"/>
              <a:t>Все центры и НПО на момент визита были вовлечены в программу по борьбе с </a:t>
            </a:r>
            <a:r>
              <a:rPr lang="en-US" dirty="0"/>
              <a:t>COVID19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534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1708" y="276225"/>
            <a:ext cx="10058400" cy="52387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по итогам визита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1708" y="962025"/>
            <a:ext cx="10777393" cy="541972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Мангыстауская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</a:p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ОПТД и ОУЗ</a:t>
            </a: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ru-RU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ru-RU" sz="1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</a:t>
            </a:r>
            <a:r>
              <a:rPr lang="ru-RU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ринимая во внимание готовность и понимание со стороны руководства ОУЗ</a:t>
            </a:r>
            <a:r>
              <a:rPr lang="kk-KZ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ru-RU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следует оказать содействие в подготовке технического задания </a:t>
            </a:r>
            <a:r>
              <a:rPr lang="ru-RU" sz="1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лотов </a:t>
            </a:r>
            <a:r>
              <a:rPr lang="ru-RU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рамках государственного социального заказа или проектных заявок НПО для финансирования международными </a:t>
            </a:r>
            <a:r>
              <a:rPr lang="ru-RU" sz="1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донорами. (ОО «</a:t>
            </a:r>
            <a:r>
              <a:rPr lang="ru-RU" sz="19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Умит</a:t>
            </a:r>
            <a:r>
              <a:rPr lang="ru-RU" sz="1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 и ОО «Асер»). </a:t>
            </a:r>
            <a:endParaRPr lang="ru-RU" sz="19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ru-RU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Следует провести совместные переговоры с ФОМС, ОУЗ, ННЦФ и ОПТД для решения вопроса по использованию  экономии бюджета.  </a:t>
            </a:r>
            <a:r>
              <a:rPr lang="ru-RU" sz="19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Необходимо н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 секвестировать бюджет, а перенаправлять на другие потребности противотуберкулезной программы, при необходимости вынести на рассмотрение заседания СКК.</a:t>
            </a:r>
            <a:endParaRPr lang="en-US" sz="19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ru-RU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Рассмотреть возможность сокращения Технического Задания для консультантов НПО, либо увеличения стоимости услуг.</a:t>
            </a: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ru-RU" sz="19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С целью обеспечения прозрачности и доступности информации для партнеров, необходимо размещать отчеты о результатах сотрудничества с ОО «АСЕР» на официальном сайте ОПТД. </a:t>
            </a:r>
            <a:endParaRPr lang="en-US" sz="19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19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Следует оказать техническое помощь ОО «Асер» и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адвокатировать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выделение государственного социального заказа на уровне МИО.</a:t>
            </a:r>
            <a:endParaRPr lang="en-US" sz="19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 "/>
              <a:tabLst>
                <a:tab pos="457200" algn="l"/>
              </a:tabLst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01149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4497</TotalTime>
  <Words>1149</Words>
  <Application>Microsoft Office PowerPoint</Application>
  <PresentationFormat>Широкоэкранный</PresentationFormat>
  <Paragraphs>87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Wingdings 3</vt:lpstr>
      <vt:lpstr>Аспект</vt:lpstr>
      <vt:lpstr>РЕКОМЕНДАЦИИ НАДЗОРНОГО КОМИТЕТА СКК ПО ИТОГАМ 2020 Г.</vt:lpstr>
      <vt:lpstr>Глобальный фонд по борьбе со СПИД, туберкулезом и малярией (ГФСТМ)</vt:lpstr>
      <vt:lpstr>Обеспечение надзора является основной обязанностью СКК</vt:lpstr>
      <vt:lpstr>Основные компоненты процесса надзора.</vt:lpstr>
      <vt:lpstr>Комитет по надзору СКК</vt:lpstr>
      <vt:lpstr>Надзорные визиты СКК 2021 г.</vt:lpstr>
      <vt:lpstr>Обзор</vt:lpstr>
      <vt:lpstr>Координация</vt:lpstr>
      <vt:lpstr>Рекомендации по итогам визита</vt:lpstr>
      <vt:lpstr>Рекомендация ГРП ГФ  ННЦФ по компоненту туберкулез</vt:lpstr>
      <vt:lpstr>Карагандинская область</vt:lpstr>
      <vt:lpstr>               г. Нур-Султан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Mira Sauranbayeva</dc:creator>
  <cp:lastModifiedBy>Ainur Abusseitova</cp:lastModifiedBy>
  <cp:revision>74</cp:revision>
  <dcterms:created xsi:type="dcterms:W3CDTF">2020-02-12T05:59:38Z</dcterms:created>
  <dcterms:modified xsi:type="dcterms:W3CDTF">2021-06-14T08:18:49Z</dcterms:modified>
</cp:coreProperties>
</file>