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3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8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5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46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3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2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3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7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8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4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F278-854B-4062-B809-FF6EAA755860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0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Участники надзорных визитов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dirty="0" err="1" smtClean="0"/>
              <a:t>Катренова</a:t>
            </a:r>
            <a:r>
              <a:rPr lang="ru-RU" b="1" dirty="0" smtClean="0"/>
              <a:t> </a:t>
            </a:r>
            <a:r>
              <a:rPr lang="ru-RU" b="1" dirty="0" err="1"/>
              <a:t>Айгуль</a:t>
            </a:r>
            <a:r>
              <a:rPr lang="ru-RU" b="1" dirty="0"/>
              <a:t> </a:t>
            </a:r>
            <a:r>
              <a:rPr lang="ru-RU" b="1" dirty="0" err="1"/>
              <a:t>Нургалиевна</a:t>
            </a:r>
            <a:r>
              <a:rPr lang="ru-RU" dirty="0"/>
              <a:t>, Главный эксперт Комитета госсанэпиднадзора Министерства здравоохранения Республики </a:t>
            </a:r>
            <a:r>
              <a:rPr lang="ru-RU" dirty="0" smtClean="0"/>
              <a:t>Казахстан;</a:t>
            </a:r>
            <a:endParaRPr lang="en-GB" dirty="0" smtClean="0">
              <a:effectLst/>
            </a:endParaRPr>
          </a:p>
          <a:p>
            <a:r>
              <a:rPr lang="ru-RU" b="1" dirty="0" smtClean="0"/>
              <a:t>Аманжолов Нурали</a:t>
            </a:r>
            <a:r>
              <a:rPr lang="ru-RU" dirty="0" smtClean="0"/>
              <a:t>, Президент ОЮЛ «Казахстанский союз людей, живущих с ВИЧ»;</a:t>
            </a:r>
            <a:endParaRPr lang="en-GB" dirty="0" smtClean="0">
              <a:effectLst/>
            </a:endParaRPr>
          </a:p>
          <a:p>
            <a:pPr lvl="0"/>
            <a:r>
              <a:rPr lang="ru-RU" b="1" dirty="0" err="1" smtClean="0"/>
              <a:t>Гайлевич</a:t>
            </a:r>
            <a:r>
              <a:rPr lang="ru-RU" b="1" dirty="0" smtClean="0"/>
              <a:t> </a:t>
            </a:r>
            <a:r>
              <a:rPr lang="ru-RU" b="1" dirty="0"/>
              <a:t>Роман</a:t>
            </a:r>
            <a:r>
              <a:rPr lang="ru-RU" dirty="0"/>
              <a:t>, </a:t>
            </a:r>
            <a:r>
              <a:rPr lang="ru-RU" dirty="0" smtClean="0"/>
              <a:t>координатор ЮНЭЙДС;</a:t>
            </a:r>
            <a:endParaRPr lang="en-GB" dirty="0" smtClean="0">
              <a:effectLst/>
            </a:endParaRPr>
          </a:p>
          <a:p>
            <a:r>
              <a:rPr lang="ru-RU" b="1" dirty="0" err="1" smtClean="0"/>
              <a:t>Демеуова</a:t>
            </a:r>
            <a:r>
              <a:rPr lang="ru-RU" b="1" dirty="0" smtClean="0"/>
              <a:t> </a:t>
            </a:r>
            <a:r>
              <a:rPr lang="ru-RU" b="1" dirty="0" err="1" smtClean="0"/>
              <a:t>Рысалды</a:t>
            </a:r>
            <a:r>
              <a:rPr lang="ru-RU" dirty="0" smtClean="0"/>
              <a:t>, </a:t>
            </a:r>
            <a:r>
              <a:rPr lang="ru-RU" dirty="0"/>
              <a:t>к</a:t>
            </a:r>
            <a:r>
              <a:rPr lang="ru-RU" dirty="0" smtClean="0"/>
              <a:t>оординатор Секретариата СКК;</a:t>
            </a:r>
            <a:endParaRPr lang="en-GB" dirty="0" smtClean="0">
              <a:effectLst/>
            </a:endParaRPr>
          </a:p>
          <a:p>
            <a:pPr lvl="0"/>
            <a:r>
              <a:rPr lang="ru-RU" b="1" dirty="0" err="1" smtClean="0"/>
              <a:t>Исмаилова</a:t>
            </a:r>
            <a:r>
              <a:rPr lang="ru-RU" b="1" dirty="0" smtClean="0"/>
              <a:t> </a:t>
            </a:r>
            <a:r>
              <a:rPr lang="ru-RU" b="1" dirty="0" err="1"/>
              <a:t>Айнур</a:t>
            </a:r>
            <a:r>
              <a:rPr lang="ru-RU" dirty="0"/>
              <a:t>, </a:t>
            </a:r>
            <a:r>
              <a:rPr lang="ru-RU" dirty="0" smtClean="0"/>
              <a:t>привлеченный</a:t>
            </a:r>
            <a:r>
              <a:rPr lang="en-US" dirty="0" smtClean="0"/>
              <a:t> </a:t>
            </a:r>
            <a:r>
              <a:rPr lang="ru-RU" dirty="0" smtClean="0"/>
              <a:t>эксперт </a:t>
            </a:r>
            <a:r>
              <a:rPr lang="ru-RU" dirty="0"/>
              <a:t>по финансовым </a:t>
            </a:r>
            <a:r>
              <a:rPr lang="ru-RU" dirty="0" smtClean="0"/>
              <a:t>вопросам.</a:t>
            </a:r>
            <a:endParaRPr lang="en-GB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722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Визиты в 2012 г.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Атырау (май, 2012)</a:t>
            </a:r>
          </a:p>
          <a:p>
            <a:r>
              <a:rPr lang="ru-RU" dirty="0" smtClean="0"/>
              <a:t>Кустанай (ию</a:t>
            </a:r>
            <a:r>
              <a:rPr lang="ru-RU" dirty="0"/>
              <a:t>л</a:t>
            </a:r>
            <a:r>
              <a:rPr lang="ru-RU" dirty="0" smtClean="0"/>
              <a:t>ь, 2012)</a:t>
            </a:r>
          </a:p>
          <a:p>
            <a:r>
              <a:rPr lang="ru-RU" dirty="0" smtClean="0"/>
              <a:t>Актау (октябрь, 2012)</a:t>
            </a:r>
          </a:p>
          <a:p>
            <a:r>
              <a:rPr lang="ru-RU" dirty="0" smtClean="0"/>
              <a:t>Актюбинск (октябрь, 2012)</a:t>
            </a:r>
          </a:p>
          <a:p>
            <a:r>
              <a:rPr lang="ru-RU" dirty="0" smtClean="0"/>
              <a:t>Петропавловск (ноябрь, 2012)</a:t>
            </a:r>
          </a:p>
          <a:p>
            <a:endParaRPr lang="ru-RU" dirty="0"/>
          </a:p>
          <a:p>
            <a:r>
              <a:rPr lang="ru-RU" dirty="0" smtClean="0"/>
              <a:t>Все ли работает? Что надо улучшить? Что надо для обеспечения устойчивости?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3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ru-RU" b="1" dirty="0" smtClean="0"/>
              <a:t>Что надо улучшить </a:t>
            </a:r>
            <a:r>
              <a:rPr lang="ru-RU" dirty="0" smtClean="0"/>
              <a:t>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Расширить </a:t>
            </a:r>
            <a:r>
              <a:rPr lang="ru-RU" dirty="0"/>
              <a:t>ассортимент ПД и ДК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ru-RU" b="1" dirty="0"/>
              <a:t>Есть:</a:t>
            </a:r>
            <a:r>
              <a:rPr lang="ru-RU" dirty="0"/>
              <a:t> шприцы 1 мл, 2 мл, 5 мл, 10 мл, 20 мл., презервативы, </a:t>
            </a:r>
            <a:r>
              <a:rPr lang="ru-RU" dirty="0" err="1"/>
              <a:t>дез.средство</a:t>
            </a:r>
            <a:r>
              <a:rPr lang="ru-RU" dirty="0"/>
              <a:t>, ИОМ</a:t>
            </a:r>
            <a:endParaRPr lang="en-GB" dirty="0"/>
          </a:p>
          <a:p>
            <a:pPr lvl="0"/>
            <a:r>
              <a:rPr lang="ru-RU" b="1" dirty="0"/>
              <a:t>Просят:</a:t>
            </a:r>
            <a:r>
              <a:rPr lang="ru-RU" dirty="0"/>
              <a:t> спиртовые салфетки, инсулиновые иглы, мазь «Вишневского», бинты, вату, перчатки для </a:t>
            </a:r>
            <a:r>
              <a:rPr lang="ru-RU" dirty="0" err="1"/>
              <a:t>аутрич</a:t>
            </a:r>
            <a:r>
              <a:rPr lang="ru-RU" dirty="0"/>
              <a:t>-работников, </a:t>
            </a:r>
            <a:r>
              <a:rPr lang="ru-RU" dirty="0" err="1"/>
              <a:t>любриканты</a:t>
            </a:r>
            <a:r>
              <a:rPr lang="ru-RU" dirty="0"/>
              <a:t>, тесты для определения беременности, </a:t>
            </a:r>
            <a:r>
              <a:rPr lang="ru-RU" dirty="0" smtClean="0"/>
              <a:t>другие </a:t>
            </a:r>
            <a:r>
              <a:rPr lang="ru-RU" dirty="0"/>
              <a:t>противозачаточных </a:t>
            </a:r>
            <a:r>
              <a:rPr lang="ru-RU" dirty="0" smtClean="0"/>
              <a:t>средств (кроме презервативов).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9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надо улучшить </a:t>
            </a:r>
            <a:r>
              <a:rPr lang="ru-RU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ru-RU" dirty="0" smtClean="0"/>
              <a:t>Вовлечение </a:t>
            </a:r>
            <a:r>
              <a:rPr lang="ru-RU" dirty="0"/>
              <a:t>УГН в формирование </a:t>
            </a:r>
            <a:r>
              <a:rPr lang="ru-RU" dirty="0" err="1" smtClean="0"/>
              <a:t>ассор-тимента</a:t>
            </a:r>
            <a:r>
              <a:rPr lang="ru-RU" dirty="0" smtClean="0"/>
              <a:t>  </a:t>
            </a:r>
            <a:r>
              <a:rPr lang="ru-RU" dirty="0"/>
              <a:t>ПД и </a:t>
            </a:r>
            <a:r>
              <a:rPr lang="ru-RU" dirty="0" smtClean="0"/>
              <a:t>ДК;</a:t>
            </a:r>
            <a:endParaRPr lang="en-GB" dirty="0"/>
          </a:p>
          <a:p>
            <a:pPr marL="514350" indent="-514350">
              <a:buFont typeface="+mj-lt"/>
              <a:buAutoNum type="arabicParenR" startAt="2"/>
            </a:pPr>
            <a:r>
              <a:rPr lang="ru-RU" dirty="0" smtClean="0"/>
              <a:t>Сбор доказательств того</a:t>
            </a:r>
            <a:r>
              <a:rPr lang="ru-RU" dirty="0"/>
              <a:t>, что </a:t>
            </a:r>
            <a:r>
              <a:rPr lang="ru-RU" dirty="0" smtClean="0"/>
              <a:t>материальное стимулирование </a:t>
            </a:r>
            <a:r>
              <a:rPr lang="ru-RU" dirty="0"/>
              <a:t>повышает приверженность к </a:t>
            </a:r>
            <a:r>
              <a:rPr lang="ru-RU" dirty="0" smtClean="0"/>
              <a:t>ТБ;</a:t>
            </a:r>
            <a:endParaRPr lang="en-GB" dirty="0"/>
          </a:p>
          <a:p>
            <a:pPr marL="514350" indent="-514350">
              <a:buFont typeface="+mj-lt"/>
              <a:buAutoNum type="arabicParenR" startAt="2"/>
            </a:pPr>
            <a:r>
              <a:rPr lang="ru-RU" dirty="0" smtClean="0"/>
              <a:t>Усилить </a:t>
            </a:r>
            <a:r>
              <a:rPr lang="ru-RU" dirty="0"/>
              <a:t>профилактику передачи половым путём от ПИН, выход на постоянных половых партнеров </a:t>
            </a:r>
            <a:r>
              <a:rPr lang="ru-RU" dirty="0" smtClean="0"/>
              <a:t>ПИН;</a:t>
            </a:r>
            <a:endParaRPr lang="en-GB" dirty="0"/>
          </a:p>
          <a:p>
            <a:pPr marL="514350" indent="-514350">
              <a:buFont typeface="+mj-lt"/>
              <a:buAutoNum type="arabicParenR" startAt="2"/>
            </a:pPr>
            <a:r>
              <a:rPr lang="ru-RU" dirty="0" smtClean="0"/>
              <a:t>Выделение адекватного </a:t>
            </a:r>
            <a:r>
              <a:rPr lang="ru-RU" dirty="0" err="1" smtClean="0"/>
              <a:t>гос.финансирования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2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Устойчивость</a:t>
            </a:r>
            <a:r>
              <a:rPr lang="en-US" dirty="0" smtClean="0"/>
              <a:t>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900" b="1" dirty="0" smtClean="0"/>
              <a:t>Сохранить ПД/ДК</a:t>
            </a:r>
            <a:r>
              <a:rPr lang="en-US" sz="3900" b="1" dirty="0" smtClean="0"/>
              <a:t>:</a:t>
            </a:r>
          </a:p>
          <a:p>
            <a:r>
              <a:rPr lang="ru-RU" dirty="0" smtClean="0"/>
              <a:t>ДК</a:t>
            </a:r>
            <a:r>
              <a:rPr lang="en-US" dirty="0" smtClean="0"/>
              <a:t>/</a:t>
            </a:r>
            <a:r>
              <a:rPr lang="ru-RU" dirty="0" smtClean="0"/>
              <a:t>ПД</a:t>
            </a:r>
            <a:r>
              <a:rPr lang="ru-RU" dirty="0"/>
              <a:t>, созданные на базе НКО, могут быть </a:t>
            </a:r>
            <a:r>
              <a:rPr lang="ru-RU" dirty="0" smtClean="0"/>
              <a:t>закрыты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ru-RU" dirty="0"/>
              <a:t>финансируются и оснащены за счёт </a:t>
            </a:r>
            <a:r>
              <a:rPr lang="ru-RU" dirty="0" smtClean="0"/>
              <a:t>ГФ</a:t>
            </a:r>
            <a:r>
              <a:rPr lang="en-US" dirty="0"/>
              <a:t>;</a:t>
            </a:r>
            <a:endParaRPr lang="en-US" dirty="0" smtClean="0"/>
          </a:p>
          <a:p>
            <a:r>
              <a:rPr lang="ru-RU" dirty="0"/>
              <a:t>Местные власти не готовы полностью финансировать </a:t>
            </a:r>
            <a:r>
              <a:rPr lang="ru-RU" dirty="0" smtClean="0"/>
              <a:t>ПД/ДК;</a:t>
            </a:r>
            <a:endParaRPr lang="en-US" dirty="0" smtClean="0"/>
          </a:p>
          <a:p>
            <a:r>
              <a:rPr lang="ru-RU" dirty="0" err="1" smtClean="0"/>
              <a:t>Соцзаказ</a:t>
            </a:r>
            <a:r>
              <a:rPr lang="en-US" dirty="0" smtClean="0"/>
              <a:t> </a:t>
            </a:r>
            <a:r>
              <a:rPr lang="ru-RU" dirty="0" smtClean="0"/>
              <a:t>– ненадёжный источник </a:t>
            </a:r>
            <a:r>
              <a:rPr lang="ru-RU" dirty="0"/>
              <a:t>финансирования </a:t>
            </a:r>
            <a:endParaRPr lang="en-US" dirty="0" smtClean="0"/>
          </a:p>
          <a:p>
            <a:r>
              <a:rPr lang="ru-RU" dirty="0"/>
              <a:t>ЦТТ в рамках «</a:t>
            </a:r>
            <a:r>
              <a:rPr lang="ru-RU" dirty="0" err="1"/>
              <a:t>Саламатты</a:t>
            </a:r>
            <a:r>
              <a:rPr lang="ru-RU" dirty="0"/>
              <a:t> Казахстан» </a:t>
            </a:r>
            <a:r>
              <a:rPr lang="en-US" dirty="0" smtClean="0"/>
              <a:t>- </a:t>
            </a:r>
            <a:r>
              <a:rPr lang="ru-RU" dirty="0" smtClean="0"/>
              <a:t>длительная процедура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1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Устойчивость</a:t>
            </a:r>
            <a:r>
              <a:rPr lang="en-US" dirty="0" smtClean="0"/>
              <a:t>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900" b="1" dirty="0" smtClean="0"/>
              <a:t>Сохранить </a:t>
            </a:r>
            <a:r>
              <a:rPr lang="ru-RU" sz="3900" b="1" dirty="0" err="1" smtClean="0"/>
              <a:t>аутрич</a:t>
            </a:r>
            <a:r>
              <a:rPr lang="ru-RU" sz="3900" b="1" dirty="0" smtClean="0"/>
              <a:t>-работников:</a:t>
            </a:r>
            <a:endParaRPr lang="en-US" sz="3900" b="1" dirty="0" smtClean="0"/>
          </a:p>
          <a:p>
            <a:r>
              <a:rPr lang="ru-RU" dirty="0"/>
              <a:t>Н</a:t>
            </a:r>
            <a:r>
              <a:rPr lang="ru-RU" dirty="0" smtClean="0"/>
              <a:t>ет </a:t>
            </a:r>
            <a:r>
              <a:rPr lang="ru-RU" dirty="0"/>
              <a:t>постоянного </a:t>
            </a:r>
            <a:r>
              <a:rPr lang="ru-RU" dirty="0" smtClean="0"/>
              <a:t>источника финансирования: </a:t>
            </a:r>
            <a:r>
              <a:rPr lang="ru-RU" dirty="0"/>
              <a:t>ГФ, центры занятости населения, </a:t>
            </a:r>
            <a:r>
              <a:rPr lang="ru-RU" dirty="0" err="1"/>
              <a:t>соцзаказ</a:t>
            </a:r>
            <a:r>
              <a:rPr lang="ru-RU" dirty="0"/>
              <a:t>, другие </a:t>
            </a:r>
            <a:r>
              <a:rPr lang="ru-RU" dirty="0" smtClean="0"/>
              <a:t>фонды</a:t>
            </a:r>
            <a:r>
              <a:rPr lang="ru-RU" dirty="0"/>
              <a:t>;</a:t>
            </a:r>
            <a:endParaRPr lang="en-US" dirty="0" smtClean="0"/>
          </a:p>
          <a:p>
            <a:r>
              <a:rPr lang="ru-RU" dirty="0"/>
              <a:t>ОЦСПИД </a:t>
            </a:r>
            <a:r>
              <a:rPr lang="ru-RU" dirty="0" smtClean="0"/>
              <a:t>должен иметь возможность нанять </a:t>
            </a:r>
            <a:r>
              <a:rPr lang="ru-RU" dirty="0" err="1"/>
              <a:t>аутрич</a:t>
            </a:r>
            <a:r>
              <a:rPr lang="ru-RU" dirty="0"/>
              <a:t>-работников </a:t>
            </a:r>
            <a:r>
              <a:rPr lang="ru-RU" dirty="0" smtClean="0"/>
              <a:t>напрямую, </a:t>
            </a:r>
            <a:r>
              <a:rPr lang="ru-RU" dirty="0"/>
              <a:t>когда нет </a:t>
            </a:r>
            <a:r>
              <a:rPr lang="ru-RU" dirty="0" smtClean="0"/>
              <a:t>НПО, </a:t>
            </a:r>
            <a:r>
              <a:rPr lang="ru-RU" dirty="0"/>
              <a:t>готовых заниматься такой </a:t>
            </a:r>
            <a:r>
              <a:rPr lang="ru-RU" dirty="0" smtClean="0"/>
              <a:t>работой;</a:t>
            </a:r>
            <a:endParaRPr lang="en-US" dirty="0" smtClean="0"/>
          </a:p>
          <a:p>
            <a:r>
              <a:rPr lang="ru-RU" dirty="0"/>
              <a:t>К</a:t>
            </a:r>
            <a:r>
              <a:rPr lang="ru-RU" dirty="0" smtClean="0"/>
              <a:t>валификационные </a:t>
            </a:r>
            <a:r>
              <a:rPr lang="ru-RU" dirty="0"/>
              <a:t>требования к </a:t>
            </a:r>
            <a:r>
              <a:rPr lang="ru-RU" dirty="0" err="1"/>
              <a:t>аутрич</a:t>
            </a:r>
            <a:r>
              <a:rPr lang="ru-RU" dirty="0"/>
              <a:t>-работникам </a:t>
            </a:r>
            <a:r>
              <a:rPr lang="ru-RU" dirty="0" smtClean="0"/>
              <a:t>должны быть минимальными</a:t>
            </a:r>
            <a:r>
              <a:rPr lang="ru-RU" dirty="0"/>
              <a:t> </a:t>
            </a:r>
            <a:r>
              <a:rPr lang="ru-RU" dirty="0" smtClean="0"/>
              <a:t>и без ограничения</a:t>
            </a:r>
            <a:r>
              <a:rPr lang="ru-RU" dirty="0"/>
              <a:t>, например, по ВИЧ статусу, по наличию судимости, и т.д.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88756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Устойчивость</a:t>
            </a:r>
            <a:r>
              <a:rPr lang="ru-RU" dirty="0" smtClean="0"/>
              <a:t> </a:t>
            </a:r>
            <a:r>
              <a:rPr lang="en-US" dirty="0" smtClean="0"/>
              <a:t>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900" b="1" dirty="0" smtClean="0"/>
              <a:t>Расширить формы партнерства </a:t>
            </a:r>
            <a:r>
              <a:rPr lang="ru-RU" sz="3900" b="1" dirty="0"/>
              <a:t>государства и неправительственного </a:t>
            </a:r>
            <a:r>
              <a:rPr lang="ru-RU" sz="3900" b="1" dirty="0" smtClean="0"/>
              <a:t>сектора:</a:t>
            </a:r>
            <a:endParaRPr lang="en-US" sz="3900" b="1" dirty="0" smtClean="0"/>
          </a:p>
          <a:p>
            <a:r>
              <a:rPr lang="ru-RU" dirty="0"/>
              <a:t>предоставить центрам СПИД возможность напрямую заключать контракты с некоммерческими </a:t>
            </a:r>
            <a:r>
              <a:rPr lang="ru-RU" dirty="0" smtClean="0"/>
              <a:t>организациями</a:t>
            </a:r>
            <a:endParaRPr lang="en-US" dirty="0" smtClean="0"/>
          </a:p>
          <a:p>
            <a:r>
              <a:rPr lang="ru-RU" dirty="0" smtClean="0"/>
              <a:t>«Прямые контракты» создадут </a:t>
            </a:r>
            <a:r>
              <a:rPr lang="ru-RU" dirty="0"/>
              <a:t>устойчивый спрос на </a:t>
            </a:r>
            <a:r>
              <a:rPr lang="ru-RU" dirty="0" err="1"/>
              <a:t>медикосоциальные</a:t>
            </a:r>
            <a:r>
              <a:rPr lang="ru-RU" dirty="0"/>
              <a:t> услуги по профилактике ВИЧ-инфекции и </a:t>
            </a:r>
            <a:r>
              <a:rPr lang="ru-RU" dirty="0" smtClean="0"/>
              <a:t>будут стимулировать НПО к </a:t>
            </a:r>
            <a:r>
              <a:rPr lang="ru-RU" dirty="0"/>
              <a:t>работе в этой сфере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6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372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Участники надзорных визитов</vt:lpstr>
      <vt:lpstr>Визиты в 2012 г.</vt:lpstr>
      <vt:lpstr>Что надо улучшить (1)</vt:lpstr>
      <vt:lpstr>Что надо улучшить (2)</vt:lpstr>
      <vt:lpstr>Устойчивость (1)</vt:lpstr>
      <vt:lpstr>Устойчивость (2)</vt:lpstr>
      <vt:lpstr>Устойчивость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Owner</cp:lastModifiedBy>
  <cp:revision>13</cp:revision>
  <dcterms:created xsi:type="dcterms:W3CDTF">2013-02-25T09:43:45Z</dcterms:created>
  <dcterms:modified xsi:type="dcterms:W3CDTF">2013-03-05T06:38:10Z</dcterms:modified>
</cp:coreProperties>
</file>