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62" r:id="rId7"/>
    <p:sldId id="264" r:id="rId8"/>
    <p:sldId id="263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240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0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93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4412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2945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09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984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07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000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14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62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51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988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C81C6-D1D5-4810-BE32-15331536B79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5FA30-51F3-4172-BE64-669FC3F3C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856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40324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План </a:t>
            </a:r>
            <a:br>
              <a:rPr lang="ru-RU" dirty="0" smtClean="0"/>
            </a:br>
            <a:r>
              <a:rPr lang="ru-RU" dirty="0" smtClean="0"/>
              <a:t>обновления состава </a:t>
            </a:r>
            <a:br>
              <a:rPr lang="ru-RU" dirty="0" smtClean="0"/>
            </a:br>
            <a:r>
              <a:rPr lang="ru-RU" dirty="0" smtClean="0"/>
              <a:t>Странового координационного комитета по работе с международными требованиями в Республике Казахстан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04 </a:t>
            </a:r>
            <a:r>
              <a:rPr lang="ru-RU" dirty="0"/>
              <a:t>марта 2013 год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5661248"/>
            <a:ext cx="7128792" cy="936104"/>
          </a:xfrm>
        </p:spPr>
        <p:txBody>
          <a:bodyPr>
            <a:normAutofit fontScale="55000" lnSpcReduction="20000"/>
          </a:bodyPr>
          <a:lstStyle/>
          <a:p>
            <a:pPr algn="r"/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</a:rPr>
              <a:t>Рысалды Демеуова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				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21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96944" cy="778098"/>
          </a:xfrm>
        </p:spPr>
        <p:txBody>
          <a:bodyPr>
            <a:normAutofit/>
          </a:bodyPr>
          <a:lstStyle/>
          <a:p>
            <a:r>
              <a:rPr lang="ru-RU" dirty="0" smtClean="0"/>
              <a:t>Цель: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568952" cy="547260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smtClean="0"/>
              <a:t>реализовать рекомендации аудита офиса Генерального инспектора ГФСТМ, </a:t>
            </a:r>
            <a:r>
              <a:rPr lang="ru-RU" u="sng" dirty="0" smtClean="0"/>
              <a:t>отчет от 21 декабря 2012 года;</a:t>
            </a:r>
          </a:p>
          <a:p>
            <a:pPr marL="514350" indent="-514350">
              <a:buFont typeface="+mj-lt"/>
              <a:buAutoNum type="arabicParenR"/>
            </a:pP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Необходимо привести в соответствие к требованиям ГФСТМ;</a:t>
            </a:r>
          </a:p>
          <a:p>
            <a:pPr marL="514350" indent="-514350">
              <a:buFont typeface="+mj-lt"/>
              <a:buAutoNum type="arabicParenR"/>
            </a:pPr>
            <a:endParaRPr lang="ru-RU" dirty="0" smtClean="0"/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Выполнить условия четырехстороннего Соглашения между СКК, ГФСТМ, НПО и ПРООН</a:t>
            </a:r>
          </a:p>
          <a:p>
            <a:pPr marL="514350" indent="-514350">
              <a:buAutoNum type="arabicParenR"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683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отчета аудита ОГИ </a:t>
            </a:r>
            <a:br>
              <a:rPr lang="ru-RU" dirty="0" smtClean="0"/>
            </a:br>
            <a:r>
              <a:rPr lang="ru-RU" dirty="0" smtClean="0"/>
              <a:t>по составу СКК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Замечания: </a:t>
            </a:r>
            <a:r>
              <a:rPr lang="ru-RU" dirty="0" smtClean="0"/>
              <a:t>Представители религиозного, академического и частного секторов не представлены в СКК.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u="sng" dirty="0" smtClean="0"/>
              <a:t>Рекомендация 2 (Важная)</a:t>
            </a:r>
            <a:r>
              <a:rPr lang="ru-RU" dirty="0" smtClean="0"/>
              <a:t>: включить в состав СКК представителей из религиозного, академического и частного сектора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5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Требования 5 ГФСТМ к СКК: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r>
              <a:rPr lang="ru-RU" dirty="0" smtClean="0"/>
              <a:t>Каждый член СКК, представляющий НПО должен быть избран своим сообществом на основе прозрачного документально оформленного процесса. Настоящее требование распространяется для НПО сектора, но </a:t>
            </a:r>
            <a:r>
              <a:rPr lang="ru-RU" b="1" u="sng" dirty="0" smtClean="0"/>
              <a:t>НЕ</a:t>
            </a:r>
            <a:r>
              <a:rPr lang="ru-RU" dirty="0" smtClean="0"/>
              <a:t> для двух и многосторонних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682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Мероприятия по связям с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6853929"/>
              </p:ext>
            </p:extLst>
          </p:nvPr>
        </p:nvGraphicFramePr>
        <p:xfrm>
          <a:off x="683566" y="980729"/>
          <a:ext cx="7848873" cy="5324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3520"/>
                <a:gridCol w="1826893"/>
                <a:gridCol w="1556241"/>
                <a:gridCol w="1962219"/>
              </a:tblGrid>
              <a:tr h="367193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Мероприятия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Исполнители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Подтверждающий</a:t>
                      </a:r>
                      <a:r>
                        <a:rPr lang="ru-RU" sz="1600" baseline="0" dirty="0" smtClean="0"/>
                        <a:t> документ</a:t>
                      </a:r>
                      <a:endParaRPr lang="ru-RU" sz="1600" dirty="0"/>
                    </a:p>
                  </a:txBody>
                  <a:tcPr/>
                </a:tc>
              </a:tr>
              <a:tr h="1376708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Запросить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в Агентстве</a:t>
                      </a:r>
                      <a:r>
                        <a:rPr lang="ru-RU" sz="1600" baseline="0" dirty="0" smtClean="0"/>
                        <a:t> по делам религий, МЮ, МОН, Ассоциации частных предпринимателей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Заместители</a:t>
                      </a:r>
                      <a:r>
                        <a:rPr lang="ru-RU" sz="1600" baseline="0" dirty="0" smtClean="0"/>
                        <a:t> председателя СКК и </a:t>
                      </a:r>
                      <a:r>
                        <a:rPr lang="ru-RU" sz="1600" dirty="0" smtClean="0"/>
                        <a:t>Секретариат СКК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 марта 2013 года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Копии</a:t>
                      </a:r>
                      <a:r>
                        <a:rPr lang="ru-RU" sz="1600" baseline="0" dirty="0" smtClean="0"/>
                        <a:t> 4 –х писем</a:t>
                      </a:r>
                      <a:endParaRPr lang="ru-RU" sz="1600" dirty="0"/>
                    </a:p>
                  </a:txBody>
                  <a:tcPr/>
                </a:tc>
              </a:tr>
              <a:tr h="121314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Встреча с представителем</a:t>
                      </a:r>
                      <a:r>
                        <a:rPr lang="ru-RU" sz="1600" baseline="0" dirty="0" smtClean="0"/>
                        <a:t> Богоявленского храма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Р. Гайлевич, Зам.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председателя</a:t>
                      </a:r>
                      <a:r>
                        <a:rPr lang="ru-RU" sz="1600" baseline="0" dirty="0" smtClean="0"/>
                        <a:t> СКК и 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</a:t>
                      </a:r>
                      <a:r>
                        <a:rPr lang="ru-RU" sz="1600" baseline="0" dirty="0" smtClean="0"/>
                        <a:t> встречи</a:t>
                      </a:r>
                      <a:endParaRPr lang="ru-RU" sz="1600" dirty="0"/>
                    </a:p>
                  </a:txBody>
                  <a:tcPr/>
                </a:tc>
              </a:tr>
              <a:tr h="128897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Встреча с Представителем центральной мечети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Н. Аманжолов, Зам.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председателя</a:t>
                      </a:r>
                      <a:r>
                        <a:rPr lang="ru-RU" sz="1600" baseline="0" dirty="0" smtClean="0"/>
                        <a:t> СКК и Секретариат СКК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 встречи</a:t>
                      </a:r>
                      <a:endParaRPr lang="ru-RU" sz="1600" dirty="0"/>
                    </a:p>
                  </a:txBody>
                  <a:tcPr/>
                </a:tc>
              </a:tr>
              <a:tr h="866547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Встреча с НПО и представителями трех секторов (РС,ЧС,АС)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 апреля 2013</a:t>
                      </a:r>
                      <a:r>
                        <a:rPr lang="ru-RU" sz="1600" baseline="0" dirty="0" smtClean="0"/>
                        <a:t> года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Резолюция с рекомендациями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27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План встречи с НПО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763642"/>
              </p:ext>
            </p:extLst>
          </p:nvPr>
        </p:nvGraphicFramePr>
        <p:xfrm>
          <a:off x="251519" y="836712"/>
          <a:ext cx="8640962" cy="54726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579"/>
                <a:gridCol w="1520950"/>
                <a:gridCol w="1872208"/>
                <a:gridCol w="2016225"/>
              </a:tblGrid>
              <a:tr h="8443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Мероприятия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Исполнитель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Подтверждающий</a:t>
                      </a:r>
                      <a:r>
                        <a:rPr lang="ru-RU" sz="1600" baseline="0" dirty="0" smtClean="0"/>
                        <a:t> документ</a:t>
                      </a:r>
                      <a:endParaRPr lang="ru-RU" sz="1600" dirty="0" smtClean="0"/>
                    </a:p>
                  </a:txBody>
                  <a:tcPr/>
                </a:tc>
              </a:tr>
              <a:tr h="15553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Создать</a:t>
                      </a:r>
                      <a:r>
                        <a:rPr lang="ru-RU" sz="1600" baseline="0" dirty="0" smtClean="0"/>
                        <a:t> рабочую группу для организации процесса разработки текста объявления и критериев участия и проведения выборов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Участники встречи</a:t>
                      </a:r>
                      <a:r>
                        <a:rPr lang="ru-RU" sz="1600" baseline="0" dirty="0" smtClean="0"/>
                        <a:t> и 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19 апреля 2013г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</a:t>
                      </a:r>
                      <a:r>
                        <a:rPr lang="ru-RU" sz="1600" baseline="0" dirty="0" smtClean="0"/>
                        <a:t> СКК и НПО</a:t>
                      </a:r>
                      <a:endParaRPr lang="ru-RU" sz="1600" dirty="0"/>
                    </a:p>
                  </a:txBody>
                  <a:tcPr/>
                </a:tc>
              </a:tr>
              <a:tr h="14453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Разработать текст объявления и критерии участия НПО, РС, ЧС, АС</a:t>
                      </a:r>
                      <a:r>
                        <a:rPr lang="ru-RU" sz="1600" baseline="0" dirty="0" smtClean="0"/>
                        <a:t> в выборах их представителей в состав СКК, с указанием сроков завершения выборов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Рабочая группа и 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22 апреля 2013г встреча РГ;  </a:t>
                      </a:r>
                    </a:p>
                    <a:p>
                      <a:endParaRPr lang="ru-RU" sz="1600" dirty="0" smtClean="0"/>
                    </a:p>
                    <a:p>
                      <a:r>
                        <a:rPr lang="ru-RU" sz="1600" dirty="0" smtClean="0"/>
                        <a:t>15 мая 2013г утверждение</a:t>
                      </a:r>
                      <a:endParaRPr lang="ru-RU" sz="16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Протокол РГ;</a:t>
                      </a:r>
                      <a:r>
                        <a:rPr lang="ru-RU" sz="1600" baseline="0" dirty="0" smtClean="0"/>
                        <a:t>         </a:t>
                      </a:r>
                    </a:p>
                    <a:p>
                      <a:endParaRPr lang="ru-RU" sz="1600" baseline="0" dirty="0" smtClean="0"/>
                    </a:p>
                    <a:p>
                      <a:r>
                        <a:rPr lang="ru-RU" sz="1600" baseline="0" dirty="0" smtClean="0"/>
                        <a:t>Копия протокола по утверждению текста;</a:t>
                      </a:r>
                      <a:endParaRPr lang="ru-RU" sz="1600" dirty="0"/>
                    </a:p>
                  </a:txBody>
                  <a:tcPr/>
                </a:tc>
              </a:tr>
              <a:tr h="48882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Создать Мандатную комиссию</a:t>
                      </a:r>
                      <a:endParaRPr lang="ru-RU" sz="16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Участники встречи</a:t>
                      </a:r>
                      <a:r>
                        <a:rPr lang="ru-RU" sz="1600" baseline="0" dirty="0" smtClean="0"/>
                        <a:t> и Секретариат СКК</a:t>
                      </a:r>
                      <a:endParaRPr lang="ru-RU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sz="1600" smtClean="0"/>
                    </a:p>
                    <a:p>
                      <a:r>
                        <a:rPr lang="ru-RU" sz="1600" smtClean="0"/>
                        <a:t>19 </a:t>
                      </a:r>
                      <a:r>
                        <a:rPr lang="ru-RU" sz="1600" dirty="0" smtClean="0"/>
                        <a:t>апреля 2013г</a:t>
                      </a:r>
                      <a:endParaRPr lang="ru-RU" sz="16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dirty="0" smtClean="0"/>
                        <a:t>Протокол МК</a:t>
                      </a:r>
                      <a:endParaRPr lang="ru-RU" sz="1600" dirty="0"/>
                    </a:p>
                  </a:txBody>
                  <a:tcPr/>
                </a:tc>
              </a:tr>
              <a:tr h="103690">
                <a:tc rowSpan="2">
                  <a:txBody>
                    <a:bodyPr/>
                    <a:lstStyle/>
                    <a:p>
                      <a:r>
                        <a:rPr lang="ru-RU" sz="1600" dirty="0" smtClean="0"/>
                        <a:t>Создать Счетную комиссию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8821"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Протокол СК</a:t>
                      </a:r>
                    </a:p>
                  </a:txBody>
                  <a:tcPr/>
                </a:tc>
              </a:tr>
              <a:tr h="5462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Создать Наблюдательную группу</a:t>
                      </a:r>
                      <a:endParaRPr lang="ru-RU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Обзорный отчет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7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816758"/>
              </p:ext>
            </p:extLst>
          </p:nvPr>
        </p:nvGraphicFramePr>
        <p:xfrm>
          <a:off x="323528" y="1052736"/>
          <a:ext cx="8352928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1664183"/>
                <a:gridCol w="2020223"/>
                <a:gridCol w="2292258"/>
              </a:tblGrid>
              <a:tr h="64720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Мероприятия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Исполнитель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Дата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Подтверждающий</a:t>
                      </a:r>
                      <a:r>
                        <a:rPr lang="ru-RU" sz="1600" baseline="0" dirty="0" smtClean="0"/>
                        <a:t> документ</a:t>
                      </a:r>
                      <a:endParaRPr lang="ru-RU" sz="1600" dirty="0" smtClean="0"/>
                    </a:p>
                  </a:txBody>
                  <a:tcPr/>
                </a:tc>
              </a:tr>
              <a:tr h="17372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Объявить</a:t>
                      </a:r>
                      <a:r>
                        <a:rPr lang="ru-RU" sz="1600" baseline="0" dirty="0" smtClean="0"/>
                        <a:t> конкурс по выбору членов СКК от НПО, </a:t>
                      </a:r>
                      <a:r>
                        <a:rPr lang="ru-RU" sz="1600" dirty="0" smtClean="0"/>
                        <a:t>РС, ЧС, АС</a:t>
                      </a:r>
                      <a:r>
                        <a:rPr lang="ru-RU" sz="1600" baseline="0" dirty="0" smtClean="0"/>
                        <a:t>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20 мая 2013г  Публикация в Республиканской газете, на веб-сайте и электронная рассылка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Копия опубликованного</a:t>
                      </a:r>
                      <a:r>
                        <a:rPr lang="ru-RU" sz="1600" baseline="0" dirty="0" smtClean="0"/>
                        <a:t> объявления</a:t>
                      </a:r>
                      <a:endParaRPr lang="ru-RU" sz="1600" dirty="0"/>
                    </a:p>
                  </a:txBody>
                  <a:tcPr/>
                </a:tc>
              </a:tr>
              <a:tr h="112534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</a:t>
                      </a:r>
                      <a:r>
                        <a:rPr lang="ru-RU" sz="1600" baseline="0" dirty="0" smtClean="0"/>
                        <a:t> группы сдают документы в Секретариат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Все</a:t>
                      </a:r>
                      <a:r>
                        <a:rPr lang="ru-RU" sz="1600" baseline="0" dirty="0" smtClean="0"/>
                        <a:t> группы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Не позднее</a:t>
                      </a:r>
                      <a:r>
                        <a:rPr lang="ru-RU" sz="1600" baseline="0" dirty="0" smtClean="0"/>
                        <a:t>                     1 июля 2013г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  <a:tr h="145878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Представить итоги на заседании</a:t>
                      </a:r>
                      <a:r>
                        <a:rPr lang="ru-RU" sz="1600" baseline="0" dirty="0" smtClean="0"/>
                        <a:t> СКК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/>
                        <a:t>Секретариат СКК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05</a:t>
                      </a:r>
                      <a:r>
                        <a:rPr lang="ru-RU" sz="1600" baseline="0" dirty="0" smtClean="0"/>
                        <a:t> сентября 2013г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Копии тех Зад на каждого</a:t>
                      </a:r>
                      <a:r>
                        <a:rPr lang="ru-RU" sz="1600" baseline="0" dirty="0" smtClean="0"/>
                        <a:t> члена СКК; </a:t>
                      </a:r>
                      <a:r>
                        <a:rPr lang="ru-RU" sz="1600" dirty="0" smtClean="0"/>
                        <a:t>Протокол</a:t>
                      </a:r>
                      <a:r>
                        <a:rPr lang="ru-RU" sz="1600" baseline="0" dirty="0" smtClean="0"/>
                        <a:t> заседания СКК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40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Заключение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44616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Согласны ли с предложенным планом?</a:t>
            </a:r>
          </a:p>
          <a:p>
            <a:pPr marL="514350" indent="-514350">
              <a:buAutoNum type="arabicPeriod"/>
            </a:pPr>
            <a:r>
              <a:rPr lang="ru-RU" dirty="0" smtClean="0"/>
              <a:t>Согласны ли, что представители Религиозного, Академического и Частного секторов будут участвовать в выборах вместе со всеми НПО, как утверждено в правилах СКК? </a:t>
            </a:r>
          </a:p>
          <a:p>
            <a:pPr marL="514350" indent="-514350">
              <a:buAutoNum type="arabicPeriod"/>
            </a:pPr>
            <a:r>
              <a:rPr lang="ru-RU" dirty="0" smtClean="0"/>
              <a:t>ЛЖВ и ТБ представители будут проводить выборы каждый в своем сообществе – </a:t>
            </a:r>
            <a:r>
              <a:rPr lang="ru-RU" b="1" u="sng" dirty="0" smtClean="0"/>
              <a:t>требование ГФСТМ</a:t>
            </a:r>
            <a:r>
              <a:rPr lang="ru-RU" b="1" dirty="0" smtClean="0"/>
              <a:t> и представить все подтверждающие документы в Секретариат СКК согласно сроку настоящего плана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0819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45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315</TotalTime>
  <Words>448</Words>
  <Application>Microsoft Office PowerPoint</Application>
  <PresentationFormat>Экран (4:3)</PresentationFormat>
  <Paragraphs>82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План  обновления состава  Странового координационного комитета по работе с международными требованиями в Республике Казахстан  04 марта 2013 год </vt:lpstr>
      <vt:lpstr>Цель:</vt:lpstr>
      <vt:lpstr>Итоги отчета аудита ОГИ  по составу СКК</vt:lpstr>
      <vt:lpstr>Требования 5 ГФСТМ к СКК:</vt:lpstr>
      <vt:lpstr>Мероприятия по связям с </vt:lpstr>
      <vt:lpstr>План встречи с НПО</vt:lpstr>
      <vt:lpstr>Презентация PowerPoint</vt:lpstr>
      <vt:lpstr>Заключение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 обновления состава  Странового координационного комитета по работе с международными требованиями в Республике Казахстан</dc:title>
  <dc:creator>Owner</dc:creator>
  <cp:lastModifiedBy>Owner</cp:lastModifiedBy>
  <cp:revision>18</cp:revision>
  <dcterms:created xsi:type="dcterms:W3CDTF">2013-02-12T09:55:16Z</dcterms:created>
  <dcterms:modified xsi:type="dcterms:W3CDTF">2013-03-01T08:17:33Z</dcterms:modified>
</cp:coreProperties>
</file>