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9" r:id="rId4"/>
    <p:sldId id="270" r:id="rId5"/>
    <p:sldId id="257" r:id="rId6"/>
    <p:sldId id="258" r:id="rId7"/>
    <p:sldId id="260" r:id="rId8"/>
    <p:sldId id="262" r:id="rId9"/>
    <p:sldId id="263" r:id="rId10"/>
    <p:sldId id="264" r:id="rId11"/>
    <p:sldId id="273" r:id="rId12"/>
    <p:sldId id="266" r:id="rId13"/>
    <p:sldId id="271" r:id="rId14"/>
    <p:sldId id="274" r:id="rId15"/>
    <p:sldId id="275" r:id="rId16"/>
    <p:sldId id="276" r:id="rId17"/>
    <p:sldId id="265" r:id="rId18"/>
    <p:sldId id="261" r:id="rId19"/>
    <p:sldId id="278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6AF3-BBA9-4D90-B653-E68CF8E8C268}" type="datetimeFigureOut">
              <a:rPr lang="ru-KZ" smtClean="0"/>
              <a:t>03/15/2021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77217-DB3D-46C9-A48A-C1C3AD7D65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631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Оценочное число лиц, употребляющих инъекционные наркотики в</a:t>
            </a:r>
          </a:p>
          <a:p>
            <a:r>
              <a:rPr lang="ru-RU" dirty="0"/>
              <a:t>2019 г. составило 94 600 человек. Прямой охват ЛУИН 3-мя услугами</a:t>
            </a:r>
          </a:p>
          <a:p>
            <a:r>
              <a:rPr lang="ru-RU" dirty="0"/>
              <a:t>(шприц, презерватив, ИОК) составил 52% или 49 078 ЛУИН.</a:t>
            </a:r>
          </a:p>
          <a:p>
            <a:r>
              <a:rPr lang="ru-RU" dirty="0"/>
              <a:t>Систематический охват ЛУИН (не реже одного раза в месяц в течение</a:t>
            </a:r>
          </a:p>
          <a:p>
            <a:r>
              <a:rPr lang="ru-RU" dirty="0"/>
              <a:t>отчетного периода) составил – 27%, 25 574 ЛУИН. Было роздано 11 274</a:t>
            </a:r>
          </a:p>
          <a:p>
            <a:r>
              <a:rPr lang="ru-RU" dirty="0"/>
              <a:t>877 шприцев, презервативов – 4 518 315. Всего на ВИЧ-инфекцию было</a:t>
            </a:r>
          </a:p>
          <a:p>
            <a:r>
              <a:rPr lang="ru-RU" dirty="0"/>
              <a:t>обследовано – 37 414 ЛУИН. К работе с ЛУИН было привлечено 296</a:t>
            </a:r>
          </a:p>
          <a:p>
            <a:r>
              <a:rPr lang="ru-RU" dirty="0"/>
              <a:t>аутрич-</a:t>
            </a:r>
            <a:r>
              <a:rPr lang="ru-RU" dirty="0" err="1"/>
              <a:t>работниковОднако</a:t>
            </a:r>
            <a:r>
              <a:rPr lang="ru-RU" dirty="0"/>
              <a:t>, если мы посмотрим на распространение гепатита С среди людей, использующих психоактивные вещества инъекционно, мы увидим в 8 раз выше распространение - 52,9%.  </a:t>
            </a:r>
          </a:p>
          <a:p>
            <a:r>
              <a:rPr lang="ru-RU" dirty="0"/>
              <a:t>Это значит, что в сообществе сохраняются практики совместно использования шприцев и приспособлений для приготовления и распределения веществ.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7217-DB3D-46C9-A48A-C1C3AD7D65E4}" type="slidenum">
              <a:rPr lang="ru-KZ" smtClean="0"/>
              <a:t>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558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Программы снижения рисков необходимо пересмотреть в целом, с учетом потребностей сообщества и изменившейся наркосцены. </a:t>
            </a:r>
          </a:p>
          <a:p>
            <a:r>
              <a:rPr lang="ru-RU" dirty="0"/>
              <a:t>С целью повышения уровня обращений потребителей НПВ в пункты обмены шприцев стоит создавать привлекательный пакет услуг для этой целевой группы.  </a:t>
            </a:r>
          </a:p>
          <a:p>
            <a:r>
              <a:rPr lang="ru-RU" dirty="0"/>
              <a:t>В дополнение к основному раздаточному материалу в пунктах обмена шприцев необходимо ввести новые: трубки и фольга для нагрева и курения веществ, одноразовые емкости для приготовления вещества, спиртовые салфетки, инсулиновые иглы и т.д. </a:t>
            </a:r>
          </a:p>
          <a:p>
            <a:r>
              <a:rPr lang="ru-RU" dirty="0"/>
              <a:t>При планировании закупок инструментарии необходимо ориентироваться на потребности людей, употребляющих НПВ в настоящее время в стране. </a:t>
            </a:r>
          </a:p>
          <a:p>
            <a:endParaRPr lang="ru-RU" dirty="0"/>
          </a:p>
          <a:p>
            <a:r>
              <a:rPr lang="ru-RU" dirty="0"/>
              <a:t>Потребителям НПВ в программах СВ необходимо выдавать не менее 30-40 шприцев в одни руки (это количество один человек использует за 2 дня), учитывая кратность обращения человека в программу в неделю/месяц. 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7217-DB3D-46C9-A48A-C1C3AD7D65E4}" type="slidenum">
              <a:rPr lang="ru-KZ" smtClean="0"/>
              <a:t>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44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Существует необходимость проведения интенсивной аутрич-работы в отношении потребителей НПВ. Доступ новых людей в программы профилактики станет более эффективен, если информация об услугах будет распространятся через интернет- ресурсы, аптеки, мобильные пункты, ночные клубы.</a:t>
            </a:r>
          </a:p>
          <a:p>
            <a:r>
              <a:rPr lang="ru-RU" dirty="0"/>
              <a:t>Государственным и международным администраторам профилактических программ снижения рисков рекомендуется: учитывать виды употребляемых веществ клиентами программы профилактики. </a:t>
            </a:r>
          </a:p>
          <a:p>
            <a:r>
              <a:rPr lang="ru-RU" dirty="0"/>
              <a:t>Планирование профилактических программ обязательно должно подкрепляться оценкой потребностей людей, употребляющих ПАВ, проводимой на ежегодной основе силами сообществ.  </a:t>
            </a:r>
          </a:p>
          <a:p>
            <a:r>
              <a:rPr lang="ru-RU" dirty="0"/>
              <a:t>50% опрошенных практикуют смешанное потребление опиоидов и НПВ, что говорит о необходимости расширения программы заместительной терапии в регионах. </a:t>
            </a:r>
          </a:p>
          <a:p>
            <a:r>
              <a:rPr lang="ru-RU" dirty="0"/>
              <a:t>Чтобы быть эффективной программа заместительной терапии должны охватывать не менее 30% оценочного числа людей, использующих психоактивные вещества. 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7217-DB3D-46C9-A48A-C1C3AD7D65E4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017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процессе исследования мы также учли мнения пользователей </a:t>
            </a:r>
            <a:r>
              <a:rPr lang="ru-RU" dirty="0" err="1"/>
              <a:t>telegram</a:t>
            </a:r>
            <a:r>
              <a:rPr lang="ru-RU" dirty="0"/>
              <a:t>-каналов, объединяющих потребителей НПВ, но отказавшихся принять участие в заполнении </a:t>
            </a:r>
            <a:r>
              <a:rPr lang="ru-RU" dirty="0" err="1"/>
              <a:t>гугл</a:t>
            </a:r>
            <a:r>
              <a:rPr lang="ru-RU" dirty="0"/>
              <a:t>- формы. </a:t>
            </a:r>
          </a:p>
          <a:p>
            <a:r>
              <a:rPr lang="ru-RU" dirty="0"/>
              <a:t>Ответы показывают, что эти люди сочетают употребление ПАВ и сексуальные связи. Достоверное неизвестно, какое количество людей входят в группы, в которых сексуальные контакты сопряжены с употреблением НПВ. </a:t>
            </a:r>
          </a:p>
          <a:p>
            <a:r>
              <a:rPr lang="ru-RU" dirty="0"/>
              <a:t>Стоит отметить, что в каналах </a:t>
            </a:r>
            <a:r>
              <a:rPr lang="ru-RU" dirty="0" err="1"/>
              <a:t>telegram</a:t>
            </a:r>
            <a:r>
              <a:rPr lang="ru-RU" dirty="0"/>
              <a:t> распространены предложения употребления веществ в обмен на сексуальные услуги для девушек. Данный вид досуга пользуется популярностью. Группа респондентов в возрасте от 16 до 35лет практикует групповое употребление веществ и многочисленные сексуальные контакты, не учитывая при этом риски и последствия.  </a:t>
            </a:r>
          </a:p>
          <a:p>
            <a:r>
              <a:rPr lang="ru-RU" dirty="0"/>
              <a:t>Группа респондентов от 35лет и выше чаще практикуют употребление НПВ индивидуально или совместное употребление в группах не более 3х человек. Как правило, участники данной возрастной группы имеют семьи, их уровень знаний о важности использования презервативов выше и они чаще защищают себя от рисков. </a:t>
            </a:r>
          </a:p>
          <a:p>
            <a:r>
              <a:rPr lang="ru-RU" dirty="0"/>
              <a:t>Сексуальные практики после употребления синтетических веществ могут быть </a:t>
            </a:r>
            <a:r>
              <a:rPr lang="ru-RU" dirty="0" err="1"/>
              <a:t>травмоопасны</a:t>
            </a:r>
            <a:r>
              <a:rPr lang="ru-RU" dirty="0"/>
              <a:t>, так как частота половых актов возрастает, а естественного уровня смазки становится недостаточно.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7217-DB3D-46C9-A48A-C1C3AD7D65E4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804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Риски инфицирования ВИЧ и другими ИППП значительно возрастают, поэтому необходимо развивать сервисы, направленные на сексуальное и репродуктивное здоровье женщин, употребляющих синтетические вещества.</a:t>
            </a:r>
          </a:p>
          <a:p>
            <a:r>
              <a:rPr lang="ru-RU" dirty="0"/>
              <a:t>Привлекая доверенных медицинских специалистов (гинеколог, дерматовенеролог), обучать консультанток проектов СВ специфическим темам консультирования, выдавать расходные материалы в большем количестве (</a:t>
            </a:r>
            <a:r>
              <a:rPr lang="ru-RU" dirty="0" err="1"/>
              <a:t>лубриканты</a:t>
            </a:r>
            <a:r>
              <a:rPr lang="ru-RU" dirty="0"/>
              <a:t>, женские презервативы и т.п). 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7217-DB3D-46C9-A48A-C1C3AD7D65E4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29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Доступ к стерильному инструментарию 24/7 и увеличение охвата людей употребляющих ПАВ, за счет использования – </a:t>
            </a:r>
            <a:r>
              <a:rPr lang="ru-RU" dirty="0" err="1"/>
              <a:t>шприцематов</a:t>
            </a:r>
            <a:r>
              <a:rPr lang="ru-RU" dirty="0"/>
              <a:t>. </a:t>
            </a:r>
          </a:p>
          <a:p>
            <a:r>
              <a:rPr lang="ru-RU" dirty="0"/>
              <a:t>Мобильные пункты с расширенным пакетом услуг – первой медицинской помощи, социальные и юридические консультации, совместные выезды с аутрич - работниками. Возможно предоставление питания. </a:t>
            </a:r>
          </a:p>
          <a:p>
            <a:r>
              <a:rPr lang="ru-RU" dirty="0"/>
              <a:t>Обучение аутрич – работников инструменту IDUIT. </a:t>
            </a:r>
          </a:p>
          <a:p>
            <a:r>
              <a:rPr lang="ru-RU" dirty="0"/>
              <a:t>Фиксация случаев стигмы/дискриминации (работа </a:t>
            </a:r>
            <a:r>
              <a:rPr lang="ru-RU" dirty="0" err="1"/>
              <a:t>параюристов</a:t>
            </a:r>
            <a:r>
              <a:rPr lang="ru-RU" dirty="0"/>
              <a:t>)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7217-DB3D-46C9-A48A-C1C3AD7D65E4}" type="slidenum">
              <a:rPr lang="ru-KZ" smtClean="0"/>
              <a:t>10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752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Программа действует с 2008 года. </a:t>
            </a:r>
          </a:p>
          <a:p>
            <a:r>
              <a:rPr lang="ru-RU" dirty="0"/>
              <a:t>Не решен вопрос с непрерывным доступом к препарату метадон при госпитализации и самостоятельного приема. </a:t>
            </a:r>
          </a:p>
          <a:p>
            <a:r>
              <a:rPr lang="ru-RU" dirty="0"/>
              <a:t>Что не позволяет программе работать в полную силу и создает дополнительные неудобства для самих участников программы заместительной терапии. </a:t>
            </a:r>
          </a:p>
          <a:p>
            <a:r>
              <a:rPr lang="ru-RU" dirty="0"/>
              <a:t>Отсутствие доступа к получению медицинских услуг на базе стационара другого медицинского учреждения является прямым нарушением прав пациентов и граждан РК на доступ к лечению и получению медицинской помощи. 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7217-DB3D-46C9-A48A-C1C3AD7D65E4}" type="slidenum">
              <a:rPr lang="ru-KZ" smtClean="0"/>
              <a:t>12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376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Администратору программы ПЗТ Республиканскому научно – практическому центру психического здоровья и городских и областных отделов наркологической помощи необходимо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7217-DB3D-46C9-A48A-C1C3AD7D65E4}" type="slidenum">
              <a:rPr lang="ru-KZ" smtClean="0"/>
              <a:t>18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844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3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9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4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4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7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6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3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8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9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5174-FC6B-48E2-9C73-241341CF44C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624D-8DFE-4C80-B6B7-542CAB5D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2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nodc.org/documents/hiv-aids/publications/People_who_use_drugs/19-04568_HIV_Prevention_Guide_ebook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cmkz.kz/projects/index/id/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ncdiz.kz/files/00007836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armreductioneurasia.org/wp-content/uploads/2020/09/Annex-No.-3_Kazakhstan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1287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Усовершенствование действующих профилактических программ для людей, употребляющих наркотики.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35236"/>
            <a:ext cx="10058400" cy="1427018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Рудоквас Наталья</a:t>
            </a:r>
          </a:p>
          <a:p>
            <a:pPr algn="r"/>
            <a:r>
              <a:rPr lang="ru-RU" dirty="0"/>
              <a:t>Платформа КГН при СКК</a:t>
            </a:r>
          </a:p>
          <a:p>
            <a:pPr algn="r"/>
            <a:r>
              <a:rPr lang="ru-RU" dirty="0"/>
              <a:t>17.03.2021г.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218" y="0"/>
            <a:ext cx="1925782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Как еще можно усовершенствовать программы СВ?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Доступ к стерильному инструментарию 24/7 </a:t>
            </a:r>
          </a:p>
          <a:p>
            <a:r>
              <a:rPr lang="ru-RU" dirty="0"/>
              <a:t>Использование – </a:t>
            </a:r>
            <a:r>
              <a:rPr lang="ru-RU" dirty="0" err="1"/>
              <a:t>шприцематов</a:t>
            </a:r>
            <a:endParaRPr lang="ru-RU" dirty="0"/>
          </a:p>
          <a:p>
            <a:r>
              <a:rPr lang="ru-RU" dirty="0"/>
              <a:t>Мобильные пункты с расширенным пакетом услуг – первой медицинской помощи, социальные и юридические консультации, совместные выезды с аутрич - работниками. Предоставление питания. </a:t>
            </a:r>
          </a:p>
          <a:p>
            <a:r>
              <a:rPr lang="ru-RU" dirty="0"/>
              <a:t>Обучение </a:t>
            </a:r>
            <a:r>
              <a:rPr lang="ru-RU" dirty="0" err="1"/>
              <a:t>аутрич</a:t>
            </a:r>
            <a:r>
              <a:rPr lang="ru-RU" dirty="0"/>
              <a:t> – работников инструменту </a:t>
            </a:r>
            <a:r>
              <a:rPr lang="en-US" dirty="0"/>
              <a:t>IDUIT</a:t>
            </a:r>
            <a:r>
              <a:rPr lang="ru-RU" dirty="0"/>
              <a:t>. </a:t>
            </a:r>
          </a:p>
          <a:p>
            <a:r>
              <a:rPr lang="ru-RU" dirty="0"/>
              <a:t>Фиксация случаев стигмы/дискриминации (работа </a:t>
            </a:r>
            <a:r>
              <a:rPr lang="ru-RU" dirty="0" err="1"/>
              <a:t>параюристов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Передача услуг СВ в НПО под управлением сообществ.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45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529"/>
          </a:xfrm>
        </p:spPr>
        <p:txBody>
          <a:bodyPr>
            <a:normAutofit/>
          </a:bodyPr>
          <a:lstStyle/>
          <a:p>
            <a:r>
              <a:rPr lang="en-CA" sz="2000" dirty="0">
                <a:hlinkClick r:id="rId2"/>
              </a:rPr>
              <a:t>https://</a:t>
            </a:r>
            <a:r>
              <a:rPr lang="en-CA" sz="2000" dirty="0" smtClean="0">
                <a:hlinkClick r:id="rId2"/>
              </a:rPr>
              <a:t>www.unodc.org/documents/hiv-aids/publications/People_who_use_drugs/19-04568_HIV_Prevention_Guide_ebook.pdf</a:t>
            </a:r>
            <a:r>
              <a:rPr lang="ru-RU" sz="2000" dirty="0" smtClean="0"/>
              <a:t> </a:t>
            </a:r>
            <a:r>
              <a:rPr lang="en-CA" dirty="0"/>
              <a:t/>
            </a:r>
            <a:br>
              <a:rPr lang="en-CA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69" y="1233055"/>
            <a:ext cx="9199661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Программа поддерживающей заместительной терапии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02872"/>
            <a:ext cx="10370128" cy="4156363"/>
          </a:xfrm>
        </p:spPr>
        <p:txBody>
          <a:bodyPr>
            <a:normAutofit/>
          </a:bodyPr>
          <a:lstStyle/>
          <a:p>
            <a:r>
              <a:rPr lang="ru-RU" dirty="0"/>
              <a:t>Программа действует с 2008 года. </a:t>
            </a:r>
            <a:endParaRPr lang="ru-RU" dirty="0" smtClean="0"/>
          </a:p>
          <a:p>
            <a:r>
              <a:rPr lang="ru-RU" dirty="0"/>
              <a:t>По состоянию на </a:t>
            </a:r>
            <a:r>
              <a:rPr lang="ru-RU" dirty="0" smtClean="0"/>
              <a:t>30.10.2020 г. количество </a:t>
            </a:r>
            <a:r>
              <a:rPr lang="ru-RU" dirty="0"/>
              <a:t>участников программы составляет 302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Функционирует </a:t>
            </a:r>
            <a:r>
              <a:rPr lang="ru-RU" dirty="0"/>
              <a:t>15 сайтов в 10 регионах. Последние 2 сайта были открыты летом </a:t>
            </a:r>
            <a:r>
              <a:rPr lang="ru-RU" dirty="0" smtClean="0"/>
              <a:t>2020 </a:t>
            </a:r>
            <a:r>
              <a:rPr lang="ru-RU" dirty="0"/>
              <a:t>года: в г. </a:t>
            </a:r>
            <a:r>
              <a:rPr lang="ru-RU" dirty="0" err="1"/>
              <a:t>Лисаковск</a:t>
            </a:r>
            <a:r>
              <a:rPr lang="ru-RU" dirty="0"/>
              <a:t> и г. Рудный. </a:t>
            </a:r>
            <a:endParaRPr lang="ru-RU" dirty="0" smtClean="0"/>
          </a:p>
          <a:p>
            <a:r>
              <a:rPr lang="ru-RU" dirty="0" smtClean="0"/>
              <a:t>Ждем открытия </a:t>
            </a:r>
            <a:r>
              <a:rPr lang="ru-RU" dirty="0"/>
              <a:t>новых кабинетов в гг. Актау, </a:t>
            </a:r>
            <a:r>
              <a:rPr lang="ru-RU" dirty="0" err="1"/>
              <a:t>Нур</a:t>
            </a:r>
            <a:r>
              <a:rPr lang="ru-RU" dirty="0"/>
              <a:t>-Султан, Шымкент, Туркестан, Петропавловск и в </a:t>
            </a:r>
            <a:r>
              <a:rPr lang="ru-RU" dirty="0" err="1"/>
              <a:t>Алматинской</a:t>
            </a:r>
            <a:r>
              <a:rPr lang="ru-RU" dirty="0"/>
              <a:t> области.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7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Планы республиканского центра психического здоровья в </a:t>
            </a:r>
            <a:r>
              <a:rPr lang="ru-RU" sz="2400" dirty="0"/>
              <a:t>рамках нового гранта Глобального фонда и Дорожной карты на 2019-2020 гг</a:t>
            </a:r>
            <a:r>
              <a:rPr lang="ru-RU" sz="2400" dirty="0" smtClean="0"/>
              <a:t>.: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28105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 января 2021 года с ГФСТМ заключено </a:t>
            </a:r>
            <a:r>
              <a:rPr lang="ru-RU" dirty="0" err="1"/>
              <a:t>грантовое</a:t>
            </a:r>
            <a:r>
              <a:rPr lang="ru-RU" dirty="0"/>
              <a:t> соглашение, где  РНПЦ ПЗ является </a:t>
            </a:r>
            <a:r>
              <a:rPr lang="ru-RU" dirty="0" err="1"/>
              <a:t>суб</a:t>
            </a:r>
            <a:r>
              <a:rPr lang="ru-RU" dirty="0"/>
              <a:t> получателем в выполнении задачи </a:t>
            </a:r>
            <a:r>
              <a:rPr lang="ru-RU" dirty="0" smtClean="0"/>
              <a:t>«Усиление  </a:t>
            </a:r>
            <a:r>
              <a:rPr lang="ru-RU" dirty="0"/>
              <a:t>профилактических программ  и расширение комплекса  услуг среди </a:t>
            </a:r>
            <a:r>
              <a:rPr lang="ru-RU" dirty="0" smtClean="0"/>
              <a:t>КГН», </a:t>
            </a:r>
            <a:r>
              <a:rPr lang="ru-RU" dirty="0"/>
              <a:t>направление Профилактика ВИЧ – инфекции среди ключевых групп населения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ccmkz.kz/projects/index/id/2</a:t>
            </a:r>
            <a:r>
              <a:rPr lang="ru-RU" dirty="0" smtClean="0"/>
              <a:t>  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Задачи </a:t>
            </a:r>
            <a:r>
              <a:rPr lang="ru-RU" dirty="0"/>
              <a:t>в рамках соглашения:</a:t>
            </a:r>
          </a:p>
          <a:p>
            <a:pPr marL="0" indent="0">
              <a:buNone/>
            </a:pPr>
            <a:r>
              <a:rPr lang="ru-RU" dirty="0"/>
              <a:t>1. Предоставление ПЗТ лицам, зависимым от </a:t>
            </a:r>
            <a:r>
              <a:rPr lang="ru-RU" dirty="0" err="1"/>
              <a:t>опиоидов</a:t>
            </a:r>
            <a:r>
              <a:rPr lang="ru-RU" dirty="0"/>
              <a:t>: Закуп метадона</a:t>
            </a:r>
          </a:p>
          <a:p>
            <a:pPr marL="0" indent="0">
              <a:buNone/>
            </a:pPr>
            <a:r>
              <a:rPr lang="ru-RU" dirty="0"/>
              <a:t>2. Другие мероприятия по ПЗТ (адвокация, повышение потенциала, НПА)</a:t>
            </a:r>
          </a:p>
          <a:p>
            <a:pPr marL="0" indent="0">
              <a:buNone/>
            </a:pPr>
            <a:r>
              <a:rPr lang="ru-RU" dirty="0"/>
              <a:t>3. Профилактика передозировок</a:t>
            </a:r>
          </a:p>
          <a:p>
            <a:pPr marL="0" indent="0">
              <a:buNone/>
            </a:pPr>
            <a:r>
              <a:rPr lang="ru-RU" dirty="0"/>
              <a:t>4. Разработка программ для людей, использующих новые психоактивные вещества. </a:t>
            </a:r>
          </a:p>
          <a:p>
            <a:r>
              <a:rPr lang="ru-RU" dirty="0"/>
              <a:t>На данный момент набрана команда специалистов из 4 </a:t>
            </a:r>
            <a:r>
              <a:rPr lang="ru-RU" dirty="0" smtClean="0"/>
              <a:t>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19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Запланировано: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055"/>
            <a:ext cx="10515600" cy="547254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</a:t>
            </a:r>
            <a:r>
              <a:rPr lang="ru-RU" dirty="0" smtClean="0"/>
              <a:t>бучение </a:t>
            </a:r>
            <a:r>
              <a:rPr lang="ru-RU" dirty="0"/>
              <a:t>мульти -дисциплинарных команд сайтов – </a:t>
            </a:r>
            <a:r>
              <a:rPr lang="ru-RU" dirty="0" smtClean="0"/>
              <a:t>обсуждался вопрос возможности </a:t>
            </a:r>
            <a:r>
              <a:rPr lang="ru-RU" dirty="0"/>
              <a:t>участия сообщества в тренингах. Ждем уточнения этого вопроса от Надежды Черченко;</a:t>
            </a:r>
          </a:p>
          <a:p>
            <a:r>
              <a:rPr lang="ru-RU" dirty="0"/>
              <a:t>М</a:t>
            </a:r>
            <a:r>
              <a:rPr lang="ru-RU" dirty="0" smtClean="0"/>
              <a:t>ониторинговые </a:t>
            </a:r>
            <a:r>
              <a:rPr lang="ru-RU" dirty="0"/>
              <a:t>визиты в действующие сайты </a:t>
            </a:r>
            <a:r>
              <a:rPr lang="ru-RU" dirty="0" smtClean="0"/>
              <a:t>– обсуждалась </a:t>
            </a:r>
            <a:r>
              <a:rPr lang="ru-RU" dirty="0"/>
              <a:t>возможность дополнений от сообщества в чек лист для проведения мониторинга; Ждем согласования с ментором;</a:t>
            </a:r>
          </a:p>
          <a:p>
            <a:r>
              <a:rPr lang="ru-RU" dirty="0"/>
              <a:t>З</a:t>
            </a:r>
            <a:r>
              <a:rPr lang="ru-RU" dirty="0" smtClean="0"/>
              <a:t>акуп </a:t>
            </a:r>
            <a:r>
              <a:rPr lang="ru-RU" dirty="0"/>
              <a:t>препарата «Метадон гидрохлорид» производство </a:t>
            </a:r>
            <a:r>
              <a:rPr lang="ru-RU" dirty="0" err="1"/>
              <a:t>Молтени</a:t>
            </a:r>
            <a:r>
              <a:rPr lang="ru-RU" dirty="0"/>
              <a:t> – на сегодняшний день </a:t>
            </a:r>
            <a:r>
              <a:rPr lang="ru-RU" dirty="0" err="1"/>
              <a:t>Молтени</a:t>
            </a:r>
            <a:r>
              <a:rPr lang="ru-RU" dirty="0"/>
              <a:t> проходят регистрационную процедуру.  Прошел процесс экспертной оценки, ждут регистрационного удостоверения на препарат. </a:t>
            </a:r>
            <a:endParaRPr lang="ru-RU" dirty="0" smtClean="0"/>
          </a:p>
          <a:p>
            <a:r>
              <a:rPr lang="ru-RU" dirty="0" smtClean="0"/>
              <a:t>Закуп </a:t>
            </a:r>
            <a:r>
              <a:rPr lang="ru-RU" dirty="0"/>
              <a:t>новой партии запланирован на вторую половину 2021 года. Закупленного препарата в рамках прошлого гранта, достаточно до нового закупа, перебоев не ожидается. Срок годности имеющегося препарата на складах, </a:t>
            </a:r>
            <a:r>
              <a:rPr lang="ru-RU" i="1" dirty="0"/>
              <a:t>до октября 2021 года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err="1"/>
              <a:t>Химфарм</a:t>
            </a:r>
            <a:r>
              <a:rPr lang="ru-RU" dirty="0"/>
              <a:t> ведутся переговоры по дальнейшему сотрудничеству, дополнительно рассматривается возможность введения других </a:t>
            </a:r>
            <a:r>
              <a:rPr lang="ru-RU" dirty="0" err="1"/>
              <a:t>фарм</a:t>
            </a:r>
            <a:r>
              <a:rPr lang="ru-RU" dirty="0"/>
              <a:t> компании на рынок Казахстана. </a:t>
            </a:r>
          </a:p>
          <a:p>
            <a:r>
              <a:rPr lang="ru-RU" dirty="0" smtClean="0"/>
              <a:t>встречи </a:t>
            </a:r>
            <a:r>
              <a:rPr lang="ru-RU" dirty="0"/>
              <a:t>с главными врачами в городах, где запланировано открытие сайтов в рамках реализации «Дорожной карты по ПТАО». </a:t>
            </a:r>
            <a:endParaRPr lang="ru-RU" dirty="0" smtClean="0"/>
          </a:p>
          <a:p>
            <a:r>
              <a:rPr lang="ru-RU" dirty="0" smtClean="0"/>
              <a:t>Программа </a:t>
            </a:r>
            <a:r>
              <a:rPr lang="ru-RU" dirty="0"/>
              <a:t>Дорожная карта (ДК) по реализации поддерживающей заместительной терапии агонистами опиатов для лиц с опиоидной зависимостью 2019 – 2020гг завершилась.  </a:t>
            </a:r>
            <a:r>
              <a:rPr lang="ru-RU" dirty="0" smtClean="0"/>
              <a:t>По Частично выполненным/не выполненным задачам работа будет </a:t>
            </a:r>
            <a:r>
              <a:rPr lang="ru-RU" dirty="0"/>
              <a:t>продолжаться. Также планируется разработка и утверждение новой программы ДК на 2021- 2023гг.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25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новых сайтов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Подготовительная работа по открытию сайтов проведена, обучен персонал, оборудованы помещения. Открытие сайтов планировалось в прошлом году, но из – за пандемии COVID -19, процесс остановился. Наркологические отделения держат как провизорные стационары на случай ухудшения ситуации с COVID – 19.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этом в прошлом году открылись два незапланированных сайта в </a:t>
            </a:r>
            <a:r>
              <a:rPr lang="ru-RU" dirty="0" err="1"/>
              <a:t>Костанайской</a:t>
            </a:r>
            <a:r>
              <a:rPr lang="ru-RU" dirty="0"/>
              <a:t> области, городах </a:t>
            </a:r>
            <a:r>
              <a:rPr lang="ru-RU" dirty="0" err="1"/>
              <a:t>Лисаковск</a:t>
            </a:r>
            <a:r>
              <a:rPr lang="ru-RU" dirty="0"/>
              <a:t> и Рудный. </a:t>
            </a:r>
            <a:endParaRPr lang="ru-RU" dirty="0" smtClean="0"/>
          </a:p>
          <a:p>
            <a:r>
              <a:rPr lang="ru-RU" dirty="0" smtClean="0"/>
              <a:t>Открытие </a:t>
            </a:r>
            <a:r>
              <a:rPr lang="ru-RU" dirty="0"/>
              <a:t>сайтов произошло по запросу главных врачей наркологических отделений.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стабилизации ситуации с COVID – 19 в стране - работа по открытию сайтов продолжиться. </a:t>
            </a:r>
          </a:p>
        </p:txBody>
      </p:sp>
    </p:spTree>
    <p:extLst>
      <p:ext uri="{BB962C8B-B14F-4D97-AF65-F5344CB8AC3E}">
        <p14:creationId xmlns:p14="http://schemas.microsoft.com/office/powerpoint/2010/main" val="324708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182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Действия «Республиканского научно- практический центра Психического здоровья» МЗ РК для обеспечения доставки лекарства метадон в стационар лечебных учреждений и домашний стационар.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5891"/>
            <a:ext cx="10515600" cy="4071072"/>
          </a:xfrm>
        </p:spPr>
        <p:txBody>
          <a:bodyPr>
            <a:normAutofit/>
          </a:bodyPr>
          <a:lstStyle/>
          <a:p>
            <a:r>
              <a:rPr lang="ru-RU" dirty="0" smtClean="0"/>
              <a:t>РНПЦ </a:t>
            </a:r>
            <a:r>
              <a:rPr lang="ru-RU" dirty="0"/>
              <a:t>ПЗ выражает заинтересованность в решении данного вопроса и урегулировании законодательной базы в стране. </a:t>
            </a:r>
            <a:r>
              <a:rPr lang="ru-RU" dirty="0" smtClean="0"/>
              <a:t>Отдельный специалист </a:t>
            </a:r>
            <a:r>
              <a:rPr lang="ru-RU" dirty="0"/>
              <a:t>команды </a:t>
            </a:r>
            <a:r>
              <a:rPr lang="ru-RU" dirty="0" smtClean="0"/>
              <a:t>будет </a:t>
            </a:r>
            <a:r>
              <a:rPr lang="ru-RU" dirty="0"/>
              <a:t>заниматься изучением законодательной базы, регулирующей доступ к препарату при госпитализации/домашнем стационаре с дальнейшей инициацией внесения дополнений и изменений в НПА. </a:t>
            </a:r>
            <a:endParaRPr lang="ru-RU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Нет </a:t>
            </a:r>
            <a:r>
              <a:rPr lang="ru-RU" i="1" dirty="0">
                <a:solidFill>
                  <a:srgbClr val="FF0000"/>
                </a:solidFill>
              </a:rPr>
              <a:t>уверенности в отношении реакции МВД по данному направлению.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55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Результаты опроса: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0146"/>
            <a:ext cx="10515600" cy="508461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34,8% </a:t>
            </a:r>
            <a:r>
              <a:rPr lang="ru-RU" dirty="0"/>
              <a:t>- сообщили, что за время нахождения в программе была было необходимо стационарное лечение. </a:t>
            </a:r>
          </a:p>
          <a:p>
            <a:r>
              <a:rPr lang="ru-RU" dirty="0"/>
              <a:t>За последний год от госпитализации отказались </a:t>
            </a:r>
            <a:r>
              <a:rPr lang="ru-RU" i="1" dirty="0">
                <a:solidFill>
                  <a:srgbClr val="FF0000"/>
                </a:solidFill>
              </a:rPr>
              <a:t>35,5% </a:t>
            </a:r>
            <a:r>
              <a:rPr lang="ru-RU" dirty="0"/>
              <a:t>пациентов. </a:t>
            </a:r>
          </a:p>
          <a:p>
            <a:r>
              <a:rPr lang="ru-RU" i="1" dirty="0">
                <a:solidFill>
                  <a:srgbClr val="FF0000"/>
                </a:solidFill>
              </a:rPr>
              <a:t>9,7% </a:t>
            </a:r>
            <a:r>
              <a:rPr lang="ru-RU" dirty="0"/>
              <a:t>решили вопрос с врачами, нарушая режим ездили на сайт ежедневно на такси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Выдержки из ответов:</a:t>
            </a:r>
            <a:endParaRPr lang="ru-RU" dirty="0"/>
          </a:p>
          <a:p>
            <a:r>
              <a:rPr lang="ru-RU" i="1" dirty="0"/>
              <a:t>«Нет, не отказывался лежал на операции, </a:t>
            </a:r>
            <a:r>
              <a:rPr lang="ru-RU" i="1" dirty="0" smtClean="0"/>
              <a:t>ездил на сайт на такси, было </a:t>
            </a:r>
            <a:r>
              <a:rPr lang="ru-RU" i="1" dirty="0"/>
              <a:t>очень трудно подниматься на пятый этаж на костылях»</a:t>
            </a:r>
          </a:p>
          <a:p>
            <a:r>
              <a:rPr lang="ru-RU" i="1" dirty="0"/>
              <a:t>«Да, отказался от двух плановых операций, и госпитализации при вызове скорой, отказался по причине невозможности получать метадон в больнице»</a:t>
            </a:r>
          </a:p>
          <a:p>
            <a:r>
              <a:rPr lang="ru-RU" i="1" dirty="0"/>
              <a:t>«Каждый год лежу в больнице и езжу на такси, проблемы с врачами так как я нарушаю режим лечения.»</a:t>
            </a:r>
          </a:p>
          <a:p>
            <a:r>
              <a:rPr lang="ru-RU" i="1" dirty="0"/>
              <a:t>«Да, отказался от операции на позвоночной грыже»</a:t>
            </a:r>
          </a:p>
          <a:p>
            <a:r>
              <a:rPr lang="ru-RU" i="1" dirty="0"/>
              <a:t>«Нет, если лежал, то ездил пил»</a:t>
            </a:r>
          </a:p>
          <a:p>
            <a:r>
              <a:rPr lang="ru-RU" i="1" dirty="0"/>
              <a:t>«Да, мне надо ложиться в челюстнолицевую поликлинику, и я не могу, не дадут метадон»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62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Рекомендации </a:t>
            </a:r>
            <a:r>
              <a:rPr lang="ru-RU" sz="2800" dirty="0" smtClean="0">
                <a:latin typeface="Arial Black" panose="020B0A04020102020204" pitchFamily="34" charset="0"/>
              </a:rPr>
              <a:t>для программы ПТАО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1385455"/>
            <a:ext cx="6636327" cy="43503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обеспечить техническую поддержку открытия новых сайтов ПЗТ; </a:t>
            </a:r>
          </a:p>
          <a:p>
            <a:r>
              <a:rPr lang="ru-RU" dirty="0"/>
              <a:t>вести прием пациентов имеющих опиоидную зависимость и опыт употребления НПВ;</a:t>
            </a:r>
          </a:p>
          <a:p>
            <a:r>
              <a:rPr lang="ru-RU" dirty="0"/>
              <a:t>расширить линейку препаратов, применяемых в программах заместительной терапии, (</a:t>
            </a:r>
            <a:r>
              <a:rPr lang="ru-RU" dirty="0" err="1" smtClean="0"/>
              <a:t>бупренорфин</a:t>
            </a:r>
            <a:r>
              <a:rPr lang="ru-RU" dirty="0" smtClean="0"/>
              <a:t> и др.)  </a:t>
            </a:r>
            <a:endParaRPr lang="ru-RU" dirty="0"/>
          </a:p>
          <a:p>
            <a:r>
              <a:rPr lang="ru-RU" dirty="0"/>
              <a:t>увеличить график работы </a:t>
            </a:r>
            <a:r>
              <a:rPr lang="ru-RU" dirty="0" smtClean="0"/>
              <a:t>сайтов; </a:t>
            </a:r>
            <a:endParaRPr lang="ru-RU" dirty="0"/>
          </a:p>
          <a:p>
            <a:r>
              <a:rPr lang="ru-RU" dirty="0"/>
              <a:t>информировать людей, использующих психоактивные вещества о программе заместительной терапии, через врачей наркологов амбулаторного и стационарного лечения наркологической </a:t>
            </a:r>
            <a:r>
              <a:rPr lang="ru-RU" dirty="0" smtClean="0"/>
              <a:t>службы</a:t>
            </a:r>
            <a:r>
              <a:rPr lang="ru-RU" dirty="0"/>
              <a:t>;</a:t>
            </a:r>
          </a:p>
          <a:p>
            <a:r>
              <a:rPr lang="ru-RU" dirty="0"/>
              <a:t>Включить в работу МДК – </a:t>
            </a:r>
            <a:r>
              <a:rPr lang="ru-RU" dirty="0" smtClean="0"/>
              <a:t>психотерапевта и равного консультанта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Взаимодействие с НПО; </a:t>
            </a:r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Обеспечить непрерывный доступ к препарату при госпитализации и домашнем стационаре.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1690688"/>
            <a:ext cx="2722418" cy="4123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3809999"/>
            <a:ext cx="3435927" cy="23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5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3455"/>
            <a:ext cx="10515600" cy="106723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Основные НПА </a:t>
            </a:r>
            <a:r>
              <a:rPr lang="ru-RU" sz="4000" dirty="0" smtClean="0"/>
              <a:t>требующие изменений/дополнений</a:t>
            </a:r>
            <a:r>
              <a:rPr lang="ru-RU" sz="4000" dirty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5455"/>
            <a:ext cx="10515600" cy="47915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Внесение </a:t>
            </a:r>
            <a:r>
              <a:rPr lang="ru-RU" dirty="0"/>
              <a:t>изменений/дополнений в Правила использования в медицинских целях наркотических средств, психотропных веществ и их прекурсоров, подлежащих контролю в Республике Казахстан, (приказ МЗСР РК от 26 января 2015 года №32). В части запрета отпуска рецептов на лекарственные средства, содержащие наркотические вещества лицам с наркотической зависимостью. </a:t>
            </a:r>
          </a:p>
          <a:p>
            <a:r>
              <a:rPr lang="ru-RU" dirty="0" smtClean="0"/>
              <a:t>Внесение </a:t>
            </a:r>
            <a:r>
              <a:rPr lang="ru-RU" dirty="0"/>
              <a:t>дополнений в клинический протокол диагностики и лечения психических и поведенческих расстройств, вызванные употреблением </a:t>
            </a:r>
            <a:r>
              <a:rPr lang="ru-RU" dirty="0" err="1"/>
              <a:t>опиоидов</a:t>
            </a:r>
            <a:r>
              <a:rPr lang="ru-RU" dirty="0"/>
              <a:t>, поддерживающая заместительная терапия агонистами опиатов, внесение алгоритма действий при госпитализации и домашнем стационаре. </a:t>
            </a:r>
          </a:p>
          <a:p>
            <a:r>
              <a:rPr lang="ru-RU" dirty="0" smtClean="0"/>
              <a:t>Внесение </a:t>
            </a:r>
            <a:r>
              <a:rPr lang="ru-RU" dirty="0"/>
              <a:t>изменений/дополнений в пункты 2 и 3 статьи 13 Закона «О наркотических средствах, психотропных веществах, их аналогах и прекурсорах и мерах противодействия их незаконному обороту и злоупотреблению ими»).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6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Программы профилактики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В настоящее время ВИЧ-инфекции в Казахстане находится на концентрированной стадии, т.е. распространяется среди ключевых групп </a:t>
            </a:r>
            <a:r>
              <a:rPr lang="ru-RU" dirty="0" smtClean="0"/>
              <a:t>населения.</a:t>
            </a:r>
            <a:endParaRPr lang="ru-RU" dirty="0"/>
          </a:p>
          <a:p>
            <a:r>
              <a:rPr lang="ru-RU" dirty="0"/>
              <a:t>Оценочная численность ЛУИН в 2020 году  снизилась с 94600 до 85300</a:t>
            </a:r>
            <a:r>
              <a:rPr lang="ru-RU" dirty="0" smtClean="0"/>
              <a:t>; </a:t>
            </a:r>
            <a:endParaRPr lang="ru-RU" dirty="0"/>
          </a:p>
          <a:p>
            <a:r>
              <a:rPr lang="ru-RU" dirty="0"/>
              <a:t> Прямой охват ЛУИН 3-мя услугами (шприц, презерватив, ИОК) составил 52% или 49 078 ЛУИН.</a:t>
            </a:r>
          </a:p>
          <a:p>
            <a:r>
              <a:rPr lang="ru-RU" dirty="0"/>
              <a:t>Было роздано 11 274 877 шприцев, презервативов – 4 518 315. Всего на ВИЧ-инфекцию было обследовано – 37 414 ЛУИН.</a:t>
            </a:r>
          </a:p>
          <a:p>
            <a:r>
              <a:rPr lang="ru-RU" dirty="0"/>
              <a:t> К работе с ЛУИН было привлечено 296 аутрич-работников.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://kncdiz.kz/files/00007836.pdf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7125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54475"/>
          </a:xfrm>
        </p:spPr>
        <p:txBody>
          <a:bodyPr/>
          <a:lstStyle/>
          <a:p>
            <a:pPr algn="ctr"/>
            <a:r>
              <a:rPr lang="ru-RU" dirty="0"/>
              <a:t>Благодарю за внимание!</a:t>
            </a:r>
            <a:br>
              <a:rPr lang="ru-RU" dirty="0"/>
            </a:br>
            <a:r>
              <a:rPr lang="ru-RU" dirty="0"/>
              <a:t>Вопросы…</a:t>
            </a:r>
          </a:p>
        </p:txBody>
      </p:sp>
    </p:spTree>
    <p:extLst>
      <p:ext uri="{BB962C8B-B14F-4D97-AF65-F5344CB8AC3E}">
        <p14:creationId xmlns:p14="http://schemas.microsoft.com/office/powerpoint/2010/main" val="331845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540327"/>
            <a:ext cx="9642763" cy="60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9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429491"/>
            <a:ext cx="9545782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3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 Black" panose="020B0A04020102020204" pitchFamily="34" charset="0"/>
              </a:rPr>
              <a:t>Результаты исследования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en-CA" sz="1300" dirty="0">
                <a:hlinkClick r:id="rId2"/>
              </a:rPr>
              <a:t>https://harmreductioneurasia.org/wp-content/uploads/2020/09/Annex-No.-3_Kazakhstan.pdf</a:t>
            </a:r>
            <a:r>
              <a:rPr lang="ru-RU" sz="13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383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Опрошенные отметили, что употребляют ПАВ в большинстве случаев </a:t>
            </a:r>
            <a:r>
              <a:rPr lang="ru-RU" dirty="0">
                <a:solidFill>
                  <a:srgbClr val="FF0000"/>
                </a:solidFill>
              </a:rPr>
              <a:t>инъекционно – 83,5%, </a:t>
            </a:r>
            <a:r>
              <a:rPr lang="ru-RU" dirty="0"/>
              <a:t>но количество инъекций в день значительно увеличилось по сравнению с предыдущими годами, наряду с инъекциями стал более распространенным такой способ употребления веществ как </a:t>
            </a:r>
            <a:r>
              <a:rPr lang="ru-RU" dirty="0">
                <a:solidFill>
                  <a:srgbClr val="FF0000"/>
                </a:solidFill>
              </a:rPr>
              <a:t>курение – 59,3%. </a:t>
            </a:r>
          </a:p>
          <a:p>
            <a:r>
              <a:rPr lang="ru-RU" dirty="0"/>
              <a:t>Интересно, что назально употребляют вещества только </a:t>
            </a:r>
            <a:r>
              <a:rPr lang="ru-RU" dirty="0">
                <a:solidFill>
                  <a:srgbClr val="FF0000"/>
                </a:solidFill>
              </a:rPr>
              <a:t>4,4% </a:t>
            </a:r>
            <a:r>
              <a:rPr lang="ru-RU" dirty="0"/>
              <a:t>опрошенных, но у </a:t>
            </a:r>
            <a:r>
              <a:rPr lang="ru-RU" dirty="0">
                <a:solidFill>
                  <a:srgbClr val="FF0000"/>
                </a:solidFill>
              </a:rPr>
              <a:t>15,9% </a:t>
            </a:r>
            <a:r>
              <a:rPr lang="ru-RU" dirty="0"/>
              <a:t>существует потребность получать трубочки для вдыхания веществ.  </a:t>
            </a:r>
          </a:p>
          <a:p>
            <a:r>
              <a:rPr lang="ru-RU" dirty="0"/>
              <a:t>Несмотря на высокий уровень знаний о существовании проектов СВ в стране, частота использования нестерильных шприцев остается высокой. </a:t>
            </a:r>
            <a:r>
              <a:rPr lang="ru-RU" dirty="0">
                <a:solidFill>
                  <a:srgbClr val="FF0000"/>
                </a:solidFill>
              </a:rPr>
              <a:t>6,6% </a:t>
            </a:r>
            <a:r>
              <a:rPr lang="ru-RU" dirty="0"/>
              <a:t>клиентов программы СВ указали на использование чужого нестерильного шприца в прошлом, при этом среди людей не посещающих СВ уровень использования чужого нестерильного шприца достигает </a:t>
            </a:r>
            <a:r>
              <a:rPr lang="ru-RU" dirty="0">
                <a:solidFill>
                  <a:srgbClr val="FF0000"/>
                </a:solidFill>
              </a:rPr>
              <a:t>80%. </a:t>
            </a:r>
          </a:p>
          <a:p>
            <a:r>
              <a:rPr lang="ru-RU" dirty="0">
                <a:solidFill>
                  <a:srgbClr val="FF0000"/>
                </a:solidFill>
              </a:rPr>
              <a:t>14,5% </a:t>
            </a:r>
            <a:r>
              <a:rPr lang="ru-RU" dirty="0"/>
              <a:t>клиентов программ СВ указали на использование своего шприца несколько раз. </a:t>
            </a:r>
          </a:p>
          <a:p>
            <a:r>
              <a:rPr lang="ru-RU" dirty="0"/>
              <a:t>В отношении частоты употребления, опрошенные отметили, что данный фактор зависит от вида используемого вещества, а также финансового состояния. Стимуляторы употребляются в основном до </a:t>
            </a:r>
            <a:r>
              <a:rPr lang="ru-RU" dirty="0">
                <a:solidFill>
                  <a:srgbClr val="FF0000"/>
                </a:solidFill>
              </a:rPr>
              <a:t>12-15</a:t>
            </a:r>
            <a:r>
              <a:rPr lang="ru-RU" dirty="0"/>
              <a:t> раз в сутки.</a:t>
            </a:r>
          </a:p>
        </p:txBody>
      </p:sp>
    </p:spTree>
    <p:extLst>
      <p:ext uri="{BB962C8B-B14F-4D97-AF65-F5344CB8AC3E}">
        <p14:creationId xmlns:p14="http://schemas.microsoft.com/office/powerpoint/2010/main" val="276700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Какие подходы для ЛУН нам нужны 1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0180"/>
            <a:ext cx="10515600" cy="473678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Программы снижения вреда необходимо пересмотреть в целом.</a:t>
            </a:r>
          </a:p>
          <a:p>
            <a:r>
              <a:rPr lang="ru-RU" dirty="0"/>
              <a:t>Создать привлекательный пакет услуг </a:t>
            </a:r>
            <a:r>
              <a:rPr lang="ru-RU" dirty="0" smtClean="0"/>
              <a:t>для людей употребляющих ПАВ: трубки, </a:t>
            </a:r>
            <a:r>
              <a:rPr lang="ru-RU" dirty="0"/>
              <a:t>фольга для нагрева и курения веществ, одноразовые емкости для приготовления вещества, спиртовые салфетки, инсулиновые иглы и т.д. </a:t>
            </a:r>
          </a:p>
          <a:p>
            <a:r>
              <a:rPr lang="ru-RU" dirty="0"/>
              <a:t>При планировании закупок инструментария необходимо ориентироваться на потребности людей, употребляющих НПВ</a:t>
            </a:r>
          </a:p>
          <a:p>
            <a:r>
              <a:rPr lang="ru-RU" dirty="0"/>
              <a:t>Выдавать не менее 30-40 шприцев в одни руки</a:t>
            </a:r>
          </a:p>
        </p:txBody>
      </p:sp>
    </p:spTree>
    <p:extLst>
      <p:ext uri="{BB962C8B-B14F-4D97-AF65-F5344CB8AC3E}">
        <p14:creationId xmlns:p14="http://schemas.microsoft.com/office/powerpoint/2010/main" val="398710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Какие подходы для ЛУН нам нужны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Распространять информацию о СВ  через</a:t>
            </a:r>
            <a:r>
              <a:rPr lang="ru-RU" i="1" dirty="0">
                <a:solidFill>
                  <a:srgbClr val="FF0000"/>
                </a:solidFill>
              </a:rPr>
              <a:t> интернет- ресурсы, аптеки, мобильные пункты, ночные клубы</a:t>
            </a:r>
            <a:r>
              <a:rPr lang="ru-RU" dirty="0"/>
              <a:t>.</a:t>
            </a:r>
          </a:p>
          <a:p>
            <a:r>
              <a:rPr lang="ru-RU" dirty="0"/>
              <a:t>Учитывать виды употребляемых веществ клиентами программы профилактики. </a:t>
            </a:r>
          </a:p>
          <a:p>
            <a:r>
              <a:rPr lang="ru-RU" dirty="0"/>
              <a:t>При планировании профилактических программ  учитывать </a:t>
            </a:r>
            <a:r>
              <a:rPr lang="ru-RU" i="1" dirty="0">
                <a:solidFill>
                  <a:srgbClr val="FF0000"/>
                </a:solidFill>
              </a:rPr>
              <a:t>оценку потребностей </a:t>
            </a:r>
            <a:r>
              <a:rPr lang="ru-RU" i="1" dirty="0"/>
              <a:t>людей, употребляющих ПАВ</a:t>
            </a:r>
            <a:r>
              <a:rPr lang="ru-RU" dirty="0"/>
              <a:t>, проводимой на ежегодной основе </a:t>
            </a:r>
            <a:r>
              <a:rPr lang="ru-RU" i="1" dirty="0">
                <a:solidFill>
                  <a:srgbClr val="FF0000"/>
                </a:solidFill>
              </a:rPr>
              <a:t>силами сообществ</a:t>
            </a:r>
            <a:r>
              <a:rPr lang="ru-RU" dirty="0"/>
              <a:t>.  </a:t>
            </a:r>
          </a:p>
          <a:p>
            <a:r>
              <a:rPr lang="ru-RU" dirty="0"/>
              <a:t>Расширение программы заместительной терапии в регионах.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00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 Black" panose="020B0A04020102020204" pitchFamily="34" charset="0"/>
              </a:rPr>
              <a:t>Употребление НПВ и сексуальные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720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Люди сочетают употребление ПАВ и сексуальные связи.</a:t>
            </a:r>
          </a:p>
          <a:p>
            <a:r>
              <a:rPr lang="ru-RU" dirty="0"/>
              <a:t> Отсутствуют точные данные.</a:t>
            </a:r>
          </a:p>
          <a:p>
            <a:r>
              <a:rPr lang="ru-RU" dirty="0"/>
              <a:t>В каналах </a:t>
            </a:r>
            <a:r>
              <a:rPr lang="ru-RU" dirty="0" err="1"/>
              <a:t>telegram</a:t>
            </a:r>
            <a:r>
              <a:rPr lang="ru-RU" dirty="0"/>
              <a:t> распространены </a:t>
            </a:r>
            <a:r>
              <a:rPr lang="ru-RU" i="1" dirty="0">
                <a:solidFill>
                  <a:srgbClr val="FF0000"/>
                </a:solidFill>
              </a:rPr>
              <a:t>предложения употребления веществ в обмен на сексуальные услуги </a:t>
            </a:r>
            <a:r>
              <a:rPr lang="ru-RU" dirty="0"/>
              <a:t>для девушек.</a:t>
            </a:r>
          </a:p>
          <a:p>
            <a:r>
              <a:rPr lang="ru-RU" dirty="0"/>
              <a:t> Данный вид досуга пользуется популярностью. Группа респондентов в возрасте </a:t>
            </a:r>
            <a:r>
              <a:rPr lang="ru-RU" i="1" dirty="0">
                <a:solidFill>
                  <a:srgbClr val="FF0000"/>
                </a:solidFill>
              </a:rPr>
              <a:t>от 16 до 35лет </a:t>
            </a:r>
            <a:r>
              <a:rPr lang="ru-RU" dirty="0"/>
              <a:t>практикует групповое употребление веществ и многочисленные сексуальные контакты, не учитывая при этом риски и последствия.  </a:t>
            </a:r>
          </a:p>
          <a:p>
            <a:r>
              <a:rPr lang="ru-RU" dirty="0"/>
              <a:t>Группа респондентов от 35лет и выше чаще практикуют употребление НПВ индивидуально или совместное употребление </a:t>
            </a:r>
            <a:r>
              <a:rPr lang="ru-RU" i="1" dirty="0">
                <a:solidFill>
                  <a:srgbClr val="FF0000"/>
                </a:solidFill>
              </a:rPr>
              <a:t>в группах не более 3х человек</a:t>
            </a:r>
            <a:r>
              <a:rPr lang="ru-RU" dirty="0"/>
              <a:t>. Как правило, участники данной возрастной группы имеют семьи, их уровень знаний о важности использования презервативов выше и они чаще защищают себя от рисков. </a:t>
            </a:r>
          </a:p>
        </p:txBody>
      </p:sp>
    </p:spTree>
    <p:extLst>
      <p:ext uri="{BB962C8B-B14F-4D97-AF65-F5344CB8AC3E}">
        <p14:creationId xmlns:p14="http://schemas.microsoft.com/office/powerpoint/2010/main" val="88080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 Black" panose="020B0A04020102020204" pitchFamily="34" charset="0"/>
              </a:rPr>
              <a:t>Какие подходы  среди потребителей ПАВ нам нужны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7381"/>
            <a:ext cx="10515600" cy="3074669"/>
          </a:xfrm>
        </p:spPr>
        <p:txBody>
          <a:bodyPr/>
          <a:lstStyle/>
          <a:p>
            <a:pPr algn="just"/>
            <a:r>
              <a:rPr lang="ru-RU" dirty="0"/>
              <a:t>Необходимо развивать сервисы, направленные на сексуальное и репродуктивное здоровье женщин, употребляющих синтетические вещества.</a:t>
            </a:r>
          </a:p>
          <a:p>
            <a:pPr algn="just"/>
            <a:r>
              <a:rPr lang="ru-RU" dirty="0"/>
              <a:t>Обучать  специфическим темам консультирования.</a:t>
            </a:r>
          </a:p>
          <a:p>
            <a:pPr algn="just"/>
            <a:r>
              <a:rPr lang="ru-RU" dirty="0"/>
              <a:t>Выдавать расходные материалы в большем количестве (</a:t>
            </a:r>
            <a:r>
              <a:rPr lang="ru-RU" dirty="0" err="1"/>
              <a:t>лубриканты</a:t>
            </a:r>
            <a:r>
              <a:rPr lang="ru-RU" dirty="0"/>
              <a:t>, женские презервативы и т.п). </a:t>
            </a:r>
          </a:p>
        </p:txBody>
      </p:sp>
    </p:spTree>
    <p:extLst>
      <p:ext uri="{BB962C8B-B14F-4D97-AF65-F5344CB8AC3E}">
        <p14:creationId xmlns:p14="http://schemas.microsoft.com/office/powerpoint/2010/main" val="421124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2302</Words>
  <Application>Microsoft Office PowerPoint</Application>
  <PresentationFormat>Широкоэкранный</PresentationFormat>
  <Paragraphs>147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Тема Office</vt:lpstr>
      <vt:lpstr>Усовершенствование действующих профилактических программ для людей, употребляющих наркотики. </vt:lpstr>
      <vt:lpstr>Программы профилактики </vt:lpstr>
      <vt:lpstr>Презентация PowerPoint</vt:lpstr>
      <vt:lpstr>Презентация PowerPoint</vt:lpstr>
      <vt:lpstr>Результаты исследования  https://harmreductioneurasia.org/wp-content/uploads/2020/09/Annex-No.-3_Kazakhstan.pdf </vt:lpstr>
      <vt:lpstr>Какие подходы для ЛУН нам нужны 1 </vt:lpstr>
      <vt:lpstr>Какие подходы для ЛУН нам нужны 2</vt:lpstr>
      <vt:lpstr>Употребление НПВ и сексуальные практики</vt:lpstr>
      <vt:lpstr>Какие подходы  среди потребителей ПАВ нам нужны </vt:lpstr>
      <vt:lpstr>Как еще можно усовершенствовать программы СВ?</vt:lpstr>
      <vt:lpstr>https://www.unodc.org/documents/hiv-aids/publications/People_who_use_drugs/19-04568_HIV_Prevention_Guide_ebook.pdf  </vt:lpstr>
      <vt:lpstr>Программа поддерживающей заместительной терапии </vt:lpstr>
      <vt:lpstr>Планы республиканского центра психического здоровья в рамках нового гранта Глобального фонда и Дорожной карты на 2019-2020 гг.: </vt:lpstr>
      <vt:lpstr>Запланировано: </vt:lpstr>
      <vt:lpstr>Открытие новых сайтов</vt:lpstr>
      <vt:lpstr>Действия «Республиканского научно- практический центра Психического здоровья» МЗ РК для обеспечения доставки лекарства метадон в стационар лечебных учреждений и домашний стационар. </vt:lpstr>
      <vt:lpstr>Результаты опроса:</vt:lpstr>
      <vt:lpstr>Рекомендации для программы ПТАО</vt:lpstr>
      <vt:lpstr>Основные НПА требующие изменений/дополнений:  </vt:lpstr>
      <vt:lpstr>Благодарю за внимание! Вопросы…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услуг в профилактических программах для людей, употребляющих наркотики</dc:title>
  <dc:creator>User01</dc:creator>
  <cp:lastModifiedBy>User01</cp:lastModifiedBy>
  <cp:revision>45</cp:revision>
  <dcterms:created xsi:type="dcterms:W3CDTF">2021-03-14T17:12:26Z</dcterms:created>
  <dcterms:modified xsi:type="dcterms:W3CDTF">2021-03-15T05:18:26Z</dcterms:modified>
</cp:coreProperties>
</file>