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40" r:id="rId2"/>
    <p:sldId id="2942" r:id="rId3"/>
    <p:sldId id="2943" r:id="rId4"/>
    <p:sldId id="2952" r:id="rId5"/>
    <p:sldId id="2945" r:id="rId6"/>
    <p:sldId id="2946" r:id="rId7"/>
    <p:sldId id="2947" r:id="rId8"/>
    <p:sldId id="2949" r:id="rId9"/>
    <p:sldId id="494" r:id="rId10"/>
    <p:sldId id="2953" r:id="rId11"/>
    <p:sldId id="2954" r:id="rId12"/>
  </p:sldIdLst>
  <p:sldSz cx="24384000" cy="13716000"/>
  <p:notesSz cx="6858000" cy="9144000"/>
  <p:defaultTextStyle>
    <a:defPPr>
      <a:defRPr lang="en-US"/>
    </a:defPPr>
    <a:lvl1pPr marL="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37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16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193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33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009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449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8260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2025" algn="l" defTabSz="182816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14474">
          <p15:clr>
            <a:srgbClr val="A4A3A4"/>
          </p15:clr>
        </p15:guide>
        <p15:guide id="3" pos="910">
          <p15:clr>
            <a:srgbClr val="A4A3A4"/>
          </p15:clr>
        </p15:guide>
        <p15:guide id="4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90037"/>
    <a:srgbClr val="CFCFCF"/>
    <a:srgbClr val="FF6BFF"/>
    <a:srgbClr val="626162"/>
    <a:srgbClr val="445469"/>
    <a:srgbClr val="5A5A66"/>
    <a:srgbClr val="888789"/>
    <a:srgbClr val="C4D4E2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4" autoAdjust="0"/>
    <p:restoredTop sz="88415" autoAdjust="0"/>
  </p:normalViewPr>
  <p:slideViewPr>
    <p:cSldViewPr snapToGrid="0" snapToObjects="1">
      <p:cViewPr varScale="1">
        <p:scale>
          <a:sx n="27" d="100"/>
          <a:sy n="27" d="100"/>
        </p:scale>
        <p:origin x="936" y="72"/>
      </p:cViewPr>
      <p:guideLst>
        <p:guide orient="horz" pos="4320"/>
        <p:guide pos="14474"/>
        <p:guide pos="91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95" d="100"/>
        <a:sy n="19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saldy Demeuova" userId="1b36aab8-03ea-4a7c-9005-27f2602792bf" providerId="ADAL" clId="{B6A8FC02-B2F4-49AA-9F48-31E858E2878E}"/>
    <pc:docChg chg="modSld">
      <pc:chgData name="Ryssaldy Demeuova" userId="1b36aab8-03ea-4a7c-9005-27f2602792bf" providerId="ADAL" clId="{B6A8FC02-B2F4-49AA-9F48-31E858E2878E}" dt="2024-03-20T09:19:46.495" v="0" actId="1076"/>
      <pc:docMkLst>
        <pc:docMk/>
      </pc:docMkLst>
      <pc:sldChg chg="modSp mod">
        <pc:chgData name="Ryssaldy Demeuova" userId="1b36aab8-03ea-4a7c-9005-27f2602792bf" providerId="ADAL" clId="{B6A8FC02-B2F4-49AA-9F48-31E858E2878E}" dt="2024-03-20T09:19:46.495" v="0" actId="1076"/>
        <pc:sldMkLst>
          <pc:docMk/>
          <pc:sldMk cId="2632808109" sldId="2952"/>
        </pc:sldMkLst>
        <pc:spChg chg="mod">
          <ac:chgData name="Ryssaldy Demeuova" userId="1b36aab8-03ea-4a7c-9005-27f2602792bf" providerId="ADAL" clId="{B6A8FC02-B2F4-49AA-9F48-31E858E2878E}" dt="2024-03-20T09:19:46.495" v="0" actId="1076"/>
          <ac:spMkLst>
            <pc:docMk/>
            <pc:sldMk cId="2632808109" sldId="2952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 charset="0"/>
              </a:defRPr>
            </a:lvl1pPr>
          </a:lstStyle>
          <a:p>
            <a:fld id="{EFC10EE1-B198-C942-8235-326C972CBB3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 charset="0"/>
              </a:defRPr>
            </a:lvl1pPr>
          </a:lstStyle>
          <a:p>
            <a:fld id="{006BE02D-20C0-F840-AFAC-BEA99C74FDC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2400" b="0" i="0" kern="1200">
        <a:solidFill>
          <a:schemeClr val="tx1"/>
        </a:solidFill>
        <a:latin typeface="Calibri Regular" charset="0"/>
        <a:ea typeface="+mn-ea"/>
        <a:cs typeface="+mn-cs"/>
      </a:defRPr>
    </a:lvl1pPr>
    <a:lvl2pPr marL="913765" algn="l" defTabSz="913765" rtl="0" eaLnBrk="1" latinLnBrk="0" hangingPunct="1">
      <a:defRPr sz="2400" b="0" i="0" kern="1200">
        <a:solidFill>
          <a:schemeClr val="tx1"/>
        </a:solidFill>
        <a:latin typeface="Calibri Regular" charset="0"/>
        <a:ea typeface="+mn-ea"/>
        <a:cs typeface="+mn-cs"/>
      </a:defRPr>
    </a:lvl2pPr>
    <a:lvl3pPr marL="1828165" algn="l" defTabSz="913765" rtl="0" eaLnBrk="1" latinLnBrk="0" hangingPunct="1">
      <a:defRPr sz="2400" b="0" i="0" kern="1200">
        <a:solidFill>
          <a:schemeClr val="tx1"/>
        </a:solidFill>
        <a:latin typeface="Calibri Regular" charset="0"/>
        <a:ea typeface="+mn-ea"/>
        <a:cs typeface="+mn-cs"/>
      </a:defRPr>
    </a:lvl3pPr>
    <a:lvl4pPr marL="2741930" algn="l" defTabSz="913765" rtl="0" eaLnBrk="1" latinLnBrk="0" hangingPunct="1">
      <a:defRPr sz="2400" b="0" i="0" kern="1200">
        <a:solidFill>
          <a:schemeClr val="tx1"/>
        </a:solidFill>
        <a:latin typeface="Calibri Regular" charset="0"/>
        <a:ea typeface="+mn-ea"/>
        <a:cs typeface="+mn-cs"/>
      </a:defRPr>
    </a:lvl4pPr>
    <a:lvl5pPr marL="3656330" algn="l" defTabSz="913765" rtl="0" eaLnBrk="1" latinLnBrk="0" hangingPunct="1">
      <a:defRPr sz="2400" b="0" i="0" kern="1200">
        <a:solidFill>
          <a:schemeClr val="tx1"/>
        </a:solidFill>
        <a:latin typeface="Calibri Regular" charset="0"/>
        <a:ea typeface="+mn-ea"/>
        <a:cs typeface="+mn-cs"/>
      </a:defRPr>
    </a:lvl5pPr>
    <a:lvl6pPr marL="4570095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495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60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025" algn="l" defTabSz="9137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Logo +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Logo +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Logo +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Logo +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0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Logo +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Logo +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Logo +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Logo +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CDF9C-710A-7E4F-8BF7-BED45A7F3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676400" y="1306721"/>
            <a:ext cx="21031200" cy="923768"/>
          </a:xfrm>
        </p:spPr>
        <p:txBody>
          <a:bodyPr>
            <a:normAutofit/>
          </a:bodyPr>
          <a:lstStyle>
            <a:lvl1pPr>
              <a:defRPr sz="76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701800" y="2509184"/>
            <a:ext cx="212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394146" y="1306028"/>
            <a:ext cx="19595719" cy="862040"/>
          </a:xfrm>
          <a:prstGeom prst="rect">
            <a:avLst/>
          </a:prstGeom>
        </p:spPr>
        <p:txBody>
          <a:bodyPr/>
          <a:lstStyle>
            <a:lvl1pPr algn="l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94146" y="2227043"/>
            <a:ext cx="19595716" cy="6762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619578" y="3182953"/>
            <a:ext cx="212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A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619578" y="2987011"/>
            <a:ext cx="212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76399" y="942319"/>
            <a:ext cx="14339455" cy="1122359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US" dirty="0"/>
              <a:t>Header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76399" y="2064889"/>
            <a:ext cx="14339455" cy="484348"/>
          </a:xfrm>
        </p:spPr>
        <p:txBody>
          <a:bodyPr>
            <a:noAutofit/>
          </a:bodyPr>
          <a:lstStyle>
            <a:lvl1pPr>
              <a:defRPr sz="3200" b="1" spc="300">
                <a:solidFill>
                  <a:schemeClr val="tx2"/>
                </a:solidFill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A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619578" y="2987011"/>
            <a:ext cx="212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76399" y="1413374"/>
            <a:ext cx="14339455" cy="1122359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US" dirty="0"/>
              <a:t>Header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76399" y="790271"/>
            <a:ext cx="14339455" cy="484348"/>
          </a:xfrm>
        </p:spPr>
        <p:txBody>
          <a:bodyPr>
            <a:noAutofit/>
          </a:bodyPr>
          <a:lstStyle>
            <a:lvl1pPr>
              <a:defRPr sz="3200" b="1" spc="300">
                <a:solidFill>
                  <a:schemeClr val="tx2"/>
                </a:solidFill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 Title+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1" y="3091543"/>
            <a:ext cx="21259802" cy="1253223"/>
          </a:xfrm>
        </p:spPr>
        <p:txBody>
          <a:bodyPr>
            <a:normAutofit/>
          </a:bodyPr>
          <a:lstStyle>
            <a:lvl1pPr algn="ctr">
              <a:defRPr sz="8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OUR MISSION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625600" y="4446366"/>
            <a:ext cx="212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4525974"/>
            <a:ext cx="21259800" cy="7850187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5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“Our mission is to provide a preferential option for the poor in health care. By establishing long-term relationships with sister organizations based in settings of poverty, Partners In Health strives to achieve two overarching goals: to bring the benefits of modern medical science to those most in need of them and to serve as an antidote to despair”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A Title+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701800" y="7177437"/>
            <a:ext cx="652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01800" y="6621690"/>
            <a:ext cx="21234399" cy="1253223"/>
          </a:xfrm>
        </p:spPr>
        <p:txBody>
          <a:bodyPr>
            <a:normAutofit/>
          </a:bodyPr>
          <a:lstStyle>
            <a:lvl1pPr algn="ctr">
              <a:defRPr sz="8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403782" y="7149727"/>
            <a:ext cx="6532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 Title+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701800" y="7177437"/>
            <a:ext cx="212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1" y="5911951"/>
            <a:ext cx="21259802" cy="1253223"/>
          </a:xfrm>
        </p:spPr>
        <p:txBody>
          <a:bodyPr>
            <a:normAutofit/>
          </a:bodyPr>
          <a:lstStyle>
            <a:lvl1pPr algn="ctr">
              <a:defRPr sz="8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7186948"/>
            <a:ext cx="21259800" cy="1412763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5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 Title+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625600" y="5526437"/>
            <a:ext cx="212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1" y="4273214"/>
            <a:ext cx="21259802" cy="1253223"/>
          </a:xfrm>
        </p:spPr>
        <p:txBody>
          <a:bodyPr>
            <a:normAutofit/>
          </a:bodyPr>
          <a:lstStyle>
            <a:lvl1pPr algn="ctr">
              <a:defRPr sz="8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5526437"/>
            <a:ext cx="21259800" cy="4410038"/>
          </a:xfrm>
        </p:spPr>
        <p:txBody>
          <a:bodyPr>
            <a:normAutofit/>
          </a:bodyPr>
          <a:lstStyle>
            <a:lvl1pPr marL="0" marR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 Title+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5526437"/>
            <a:ext cx="21259800" cy="4410038"/>
          </a:xfrm>
        </p:spPr>
        <p:txBody>
          <a:bodyPr>
            <a:normAutofit/>
          </a:bodyPr>
          <a:lstStyle>
            <a:lvl1pPr marL="0" marR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625600" y="5526437"/>
            <a:ext cx="2123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1" y="4273214"/>
            <a:ext cx="21259802" cy="1253223"/>
          </a:xfrm>
        </p:spPr>
        <p:txBody>
          <a:bodyPr>
            <a:normAutofit/>
          </a:bodyPr>
          <a:lstStyle>
            <a:lvl1pPr algn="ctr">
              <a:defRPr sz="8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 Title+Sub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625600" y="5526437"/>
            <a:ext cx="2123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5526437"/>
            <a:ext cx="21259800" cy="4410038"/>
          </a:xfrm>
        </p:spPr>
        <p:txBody>
          <a:bodyPr>
            <a:normAutofit/>
          </a:bodyPr>
          <a:lstStyle>
            <a:lvl1pPr marL="0" marR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1" y="4273214"/>
            <a:ext cx="21259802" cy="1253223"/>
          </a:xfrm>
        </p:spPr>
        <p:txBody>
          <a:bodyPr>
            <a:normAutofit/>
          </a:bodyPr>
          <a:lstStyle>
            <a:lvl1pPr algn="ctr">
              <a:defRPr sz="8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 Title+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625600" y="5526437"/>
            <a:ext cx="2123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5526437"/>
            <a:ext cx="21259800" cy="4410038"/>
          </a:xfrm>
        </p:spPr>
        <p:txBody>
          <a:bodyPr>
            <a:normAutofit/>
          </a:bodyPr>
          <a:lstStyle>
            <a:lvl1pPr marL="0" marR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1" y="4273214"/>
            <a:ext cx="21259802" cy="1253223"/>
          </a:xfrm>
        </p:spPr>
        <p:txBody>
          <a:bodyPr>
            <a:normAutofit/>
          </a:bodyPr>
          <a:lstStyle>
            <a:lvl1pPr algn="ctr">
              <a:defRPr sz="8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 Title+Sub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" y="12531971"/>
            <a:ext cx="2426005" cy="9237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625600" y="5526437"/>
            <a:ext cx="2123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25600" y="5526437"/>
            <a:ext cx="21259800" cy="4410038"/>
          </a:xfrm>
        </p:spPr>
        <p:txBody>
          <a:bodyPr>
            <a:normAutofit/>
          </a:bodyPr>
          <a:lstStyle>
            <a:lvl1pPr marL="0" marR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</a:t>
            </a:r>
          </a:p>
          <a:p>
            <a:pPr marL="0" marR="0" lvl="0" indent="0" algn="ctr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1" y="4273214"/>
            <a:ext cx="21259802" cy="1253223"/>
          </a:xfrm>
        </p:spPr>
        <p:txBody>
          <a:bodyPr>
            <a:normAutofit/>
          </a:bodyPr>
          <a:lstStyle>
            <a:lvl1pPr algn="ctr">
              <a:defRPr sz="8000" b="1" i="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Quarter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84000" cy="92918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4000">
                <a:noFill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" y="8255002"/>
            <a:ext cx="24384003" cy="5461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394146" y="1306028"/>
            <a:ext cx="19595719" cy="862040"/>
          </a:xfrm>
          <a:prstGeom prst="rect">
            <a:avLst/>
          </a:prstGeom>
        </p:spPr>
        <p:txBody>
          <a:bodyPr/>
          <a:lstStyle>
            <a:lvl1pPr algn="ctr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94145" y="2371270"/>
            <a:ext cx="19595716" cy="6762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 i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19578" y="3182953"/>
            <a:ext cx="212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7736480" cy="13716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435027" y="1306028"/>
            <a:ext cx="10984970" cy="862040"/>
          </a:xfrm>
          <a:prstGeom prst="rect">
            <a:avLst/>
          </a:prstGeom>
        </p:spPr>
        <p:txBody>
          <a:bodyPr/>
          <a:lstStyle>
            <a:lvl1pPr algn="l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435026" y="2227043"/>
            <a:ext cx="10984970" cy="6762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pPr lvl="0"/>
            <a:r>
              <a:rPr lang="de-DE" dirty="0"/>
              <a:t>Subtitle Goes Here. Lorem Ipsum Dolor </a:t>
            </a:r>
            <a:r>
              <a:rPr lang="de-DE" dirty="0" err="1"/>
              <a:t>Sit</a:t>
            </a:r>
            <a:r>
              <a:rPr lang="de-DE" dirty="0"/>
              <a:t> Amet.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60458" y="3182953"/>
            <a:ext cx="14165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252329" y="4524379"/>
            <a:ext cx="10760075" cy="7588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94146" y="1306028"/>
            <a:ext cx="19595719" cy="862040"/>
          </a:xfrm>
          <a:prstGeom prst="rect">
            <a:avLst/>
          </a:prstGeom>
        </p:spPr>
        <p:txBody>
          <a:bodyPr/>
          <a:lstStyle>
            <a:lvl1pPr algn="ctr">
              <a:defRPr sz="7600" b="1" i="0" kern="0" spc="-1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94145" y="2371270"/>
            <a:ext cx="19595716" cy="6762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19578" y="3182953"/>
            <a:ext cx="21392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654E-D4CE-8F46-B7E0-FB773A79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4F51-5D1B-0A4B-A23F-6C2B9BD0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0DB8F0B-E126-2E47-B336-BACBE680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555" y="12669841"/>
            <a:ext cx="5486400" cy="730250"/>
          </a:xfrm>
        </p:spPr>
        <p:txBody>
          <a:bodyPr/>
          <a:lstStyle/>
          <a:p>
            <a:fld id="{BCDE29BC-4E2A-5641-856D-0B8C99149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67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">
          <p15:clr>
            <a:srgbClr val="CCCCCC"/>
          </p15:clr>
        </p15:guide>
        <p15:guide id="2" pos="5480">
          <p15:clr>
            <a:srgbClr val="CCCCC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01800" y="1306028"/>
            <a:ext cx="11349563" cy="862040"/>
          </a:xfrm>
          <a:prstGeom prst="rect">
            <a:avLst/>
          </a:prstGeom>
        </p:spPr>
        <p:txBody>
          <a:bodyPr/>
          <a:lstStyle>
            <a:lvl1pPr algn="l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pic>
        <p:nvPicPr>
          <p:cNvPr id="6" name="Picture 5" descr="PIH_logo_new_orange_hands only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12615031"/>
            <a:ext cx="719137" cy="7191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1800" y="2509184"/>
            <a:ext cx="12041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01800" y="1306028"/>
            <a:ext cx="11349563" cy="862040"/>
          </a:xfrm>
          <a:prstGeom prst="rect">
            <a:avLst/>
          </a:prstGeom>
        </p:spPr>
        <p:txBody>
          <a:bodyPr/>
          <a:lstStyle>
            <a:lvl1pPr algn="l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pic>
        <p:nvPicPr>
          <p:cNvPr id="6" name="Picture 5" descr="PIH_logo_new_orange_hands only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12615031"/>
            <a:ext cx="719137" cy="7191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1800" y="2509184"/>
            <a:ext cx="1204190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01800" y="1306028"/>
            <a:ext cx="11349563" cy="862040"/>
          </a:xfrm>
          <a:prstGeom prst="rect">
            <a:avLst/>
          </a:prstGeom>
        </p:spPr>
        <p:txBody>
          <a:bodyPr/>
          <a:lstStyle>
            <a:lvl1pPr algn="l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pic>
        <p:nvPicPr>
          <p:cNvPr id="6" name="Picture 5" descr="PIH_logo_new_orange_hands only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12615031"/>
            <a:ext cx="719137" cy="7191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1800" y="2509184"/>
            <a:ext cx="1204190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01800" y="1306028"/>
            <a:ext cx="11349563" cy="862040"/>
          </a:xfrm>
          <a:prstGeom prst="rect">
            <a:avLst/>
          </a:prstGeom>
        </p:spPr>
        <p:txBody>
          <a:bodyPr/>
          <a:lstStyle>
            <a:lvl1pPr algn="l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pic>
        <p:nvPicPr>
          <p:cNvPr id="6" name="Picture 5" descr="PIH_logo_new_orange_hands only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12615031"/>
            <a:ext cx="719137" cy="7191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1800" y="2509184"/>
            <a:ext cx="120419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L Gray 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01800" y="1306027"/>
            <a:ext cx="11376891" cy="1825099"/>
          </a:xfrm>
          <a:prstGeom prst="rect">
            <a:avLst/>
          </a:prstGeom>
        </p:spPr>
        <p:txBody>
          <a:bodyPr/>
          <a:lstStyle>
            <a:lvl1pPr algn="l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HERE,</a:t>
            </a:r>
            <a:br>
              <a:rPr lang="en-US" dirty="0"/>
            </a:br>
            <a:r>
              <a:rPr lang="en-US" dirty="0"/>
              <a:t>SECOND LINE HERE</a:t>
            </a:r>
          </a:p>
        </p:txBody>
      </p:sp>
      <p:pic>
        <p:nvPicPr>
          <p:cNvPr id="6" name="Picture 5" descr="PIH_logo_new_orange_hands only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12615031"/>
            <a:ext cx="719137" cy="7191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1800" y="3506712"/>
            <a:ext cx="120419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L Gray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01800" y="1306028"/>
            <a:ext cx="11349563" cy="862040"/>
          </a:xfrm>
          <a:prstGeom prst="rect">
            <a:avLst/>
          </a:prstGeom>
        </p:spPr>
        <p:txBody>
          <a:bodyPr/>
          <a:lstStyle>
            <a:lvl1pPr algn="l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pic>
        <p:nvPicPr>
          <p:cNvPr id="6" name="Picture 5" descr="PIH_logo_new_orange_hands only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12615031"/>
            <a:ext cx="719137" cy="7191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1800" y="2509184"/>
            <a:ext cx="120419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894568" y="3924065"/>
            <a:ext cx="11669032" cy="4196676"/>
          </a:xfrm>
        </p:spPr>
        <p:txBody>
          <a:bodyPr/>
          <a:lstStyle>
            <a:lvl1pPr>
              <a:lnSpc>
                <a:spcPct val="100000"/>
              </a:lnSpc>
              <a:defRPr b="1"/>
            </a:lvl1pPr>
            <a:lvl2pPr marL="1371600" marR="0" indent="-457200" algn="l" defTabSz="18288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400300" indent="-5715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This is a very important line</a:t>
            </a:r>
          </a:p>
          <a:p>
            <a:pPr lvl="1"/>
            <a:r>
              <a:rPr lang="en-US" dirty="0"/>
              <a:t>This is a little less important</a:t>
            </a:r>
          </a:p>
          <a:p>
            <a:pPr marL="1371600" marR="0" lvl="1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This is a little less important</a:t>
            </a:r>
          </a:p>
          <a:p>
            <a:pPr lvl="2"/>
            <a:r>
              <a:rPr lang="en-US" dirty="0"/>
              <a:t>This explains the line before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94146" y="1306028"/>
            <a:ext cx="19595719" cy="862040"/>
          </a:xfrm>
          <a:prstGeom prst="rect">
            <a:avLst/>
          </a:prstGeom>
        </p:spPr>
        <p:txBody>
          <a:bodyPr/>
          <a:lstStyle>
            <a:lvl1pPr algn="ctr">
              <a:defRPr sz="7600" b="1" i="0" kern="0" spc="300" baseline="0">
                <a:solidFill>
                  <a:schemeClr val="tx2"/>
                </a:solidFill>
                <a:latin typeface="Calibri Bold" charset="0"/>
                <a:ea typeface="Calibri Bold" charset="0"/>
                <a:cs typeface="Calibri Bold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pic>
        <p:nvPicPr>
          <p:cNvPr id="6" name="Picture 5" descr="PIH_logo_new_orange_hands only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12615031"/>
            <a:ext cx="719137" cy="7191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857200" y="12658971"/>
            <a:ext cx="99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1C176C-9892-EB43-8AB3-716836132029}" type="slidenum">
              <a:rPr lang="en-US" sz="4000">
                <a:solidFill>
                  <a:srgbClr val="F8971D"/>
                </a:solidFill>
                <a:latin typeface="Whitney Medium" charset="0"/>
                <a:ea typeface="Whitney Medium" charset="0"/>
                <a:cs typeface="Whitney Medium" charset="0"/>
              </a:rPr>
              <a:t>‹#›</a:t>
            </a:fld>
            <a:endParaRPr lang="en-US" sz="4000" dirty="0">
              <a:solidFill>
                <a:srgbClr val="F8971D"/>
              </a:solidFill>
              <a:latin typeface="Whitney Medium" charset="0"/>
              <a:ea typeface="Whitney Medium" charset="0"/>
              <a:cs typeface="Whitney Medium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1800" y="2509184"/>
            <a:ext cx="212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b="0" i="0" kern="1200">
          <a:solidFill>
            <a:schemeClr val="tx2"/>
          </a:solidFill>
          <a:latin typeface="Calibri Regular" charset="0"/>
          <a:ea typeface="Calibri Regular" charset="0"/>
          <a:cs typeface="Calibri Regular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2"/>
          </a:solidFill>
          <a:latin typeface="Calibri Regular" charset="0"/>
          <a:ea typeface="Calibri Regular" charset="0"/>
          <a:cs typeface="Calibri Regular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2"/>
          </a:solidFill>
          <a:latin typeface="Calibri Regular" charset="0"/>
          <a:ea typeface="Calibri Regular" charset="0"/>
          <a:cs typeface="Calibri Regular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Calibri Regular" charset="0"/>
          <a:ea typeface="Calibri Regular" charset="0"/>
          <a:cs typeface="Calibri Regular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Calibri Regular" charset="0"/>
          <a:ea typeface="Calibri Regular" charset="0"/>
          <a:cs typeface="Calibri Regular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78" y="4787962"/>
            <a:ext cx="9316642" cy="27707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H="1" flipV="1">
            <a:off x="7719237" y="8484780"/>
            <a:ext cx="9316642" cy="21477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Sites: Karaganda, Temirtau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Date: February 07</a:t>
            </a:r>
            <a:r>
              <a:rPr lang="en-US" sz="4000" b="1" baseline="30000" dirty="0">
                <a:solidFill>
                  <a:schemeClr val="tx1"/>
                </a:solidFill>
                <a:latin typeface="Bahnschrift" panose="020B0502040204020203" pitchFamily="34" charset="0"/>
              </a:rPr>
              <a:t>th</a:t>
            </a:r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, 2024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1306" y="1214011"/>
            <a:ext cx="3611168" cy="141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736" y="501411"/>
            <a:ext cx="2594344" cy="25943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ED35A-2F43-0AB8-540A-530F1128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3ED60-D285-B018-C375-B74E0C1BD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B6F10E-DCE9-2203-08AB-7A5738A0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29BC-4E2A-5641-856D-0B8C99149A8A}" type="slidenum">
              <a:rPr lang="en-US" smtClean="0"/>
              <a:t>10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F2DBBD-7980-959F-475A-179D13FA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65137"/>
            <a:ext cx="21091410" cy="122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3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EF77E-0890-B36D-7946-5A68F48A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Темы на проведение исследования правовой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B50C79-7B3E-913A-0246-F37608AC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1" y="3104707"/>
            <a:ext cx="23561749" cy="10295384"/>
          </a:xfrm>
        </p:spPr>
        <p:txBody>
          <a:bodyPr>
            <a:normAutofit fontScale="85000" lnSpcReduction="20000"/>
          </a:bodyPr>
          <a:lstStyle/>
          <a:p>
            <a:pPr lvl="0" algn="just" defTabSz="1828165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1. Наличие, доступность, приемлемость и качество услуг по профилактике и лечению 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ТБ</a:t>
            </a:r>
            <a:endParaRPr lang="ru-RU" sz="6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0" algn="just" defTabSz="1828165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Отсутствие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дискриминации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равное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обращение</a:t>
            </a:r>
            <a:endParaRPr lang="ru-RU" sz="6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0" algn="just" defTabSz="1828165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Свободы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связанные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со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здоровьем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ru-RU" sz="6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0" algn="just" defTabSz="1828165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Гендерная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перспектива</a:t>
            </a:r>
            <a:endParaRPr lang="ru-RU" sz="6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0" algn="just" defTabSz="1828165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Уязвимые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маргинализированные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группы</a:t>
            </a:r>
            <a:endParaRPr lang="ru-RU" sz="6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0" algn="just" defTabSz="1828165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6. Вовлеченность ТБ сообщества в процессы принятия решений</a:t>
            </a:r>
          </a:p>
          <a:p>
            <a:pPr lvl="0" algn="just" defTabSz="1828165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7. Средства правовой защиты и подотчетность.</a:t>
            </a:r>
          </a:p>
          <a:p>
            <a:pPr lvl="0" algn="just" defTabSz="1828165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8.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Средства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социальной</a:t>
            </a:r>
            <a:r>
              <a:rPr lang="en-US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защиты</a:t>
            </a:r>
            <a:endParaRPr lang="ru-RU" sz="6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0" algn="just" defTabSz="1828165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9. Управление процессами оказания ТБ и медицинских услуг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C65330-0709-C48E-E040-AAD2DF7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29BC-4E2A-5641-856D-0B8C99149A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3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04" y="1323708"/>
            <a:ext cx="3611168" cy="141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84" y="168052"/>
            <a:ext cx="3075837" cy="307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055" y="1443078"/>
            <a:ext cx="3945188" cy="1173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953" y="3593804"/>
            <a:ext cx="23200242" cy="803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tx2"/>
                </a:solidFill>
              </a:rPr>
              <a:t>Проект </a:t>
            </a:r>
            <a:r>
              <a:rPr lang="en-US" sz="6000" dirty="0">
                <a:solidFill>
                  <a:schemeClr val="tx2"/>
                </a:solidFill>
              </a:rPr>
              <a:t>Stop TB Partnership </a:t>
            </a:r>
            <a:r>
              <a:rPr lang="en-US" sz="6000" dirty="0">
                <a:solidFill>
                  <a:schemeClr val="tx2"/>
                </a:solidFill>
                <a:latin typeface="Calibri Regular"/>
              </a:rPr>
              <a:t>CFCS rd.10 -11 (Challenge Facility for Civil Society) </a:t>
            </a:r>
            <a:r>
              <a:rPr lang="ru-RU" sz="6000" dirty="0">
                <a:solidFill>
                  <a:schemeClr val="tx2"/>
                </a:solidFill>
              </a:rPr>
              <a:t>при поддержке </a:t>
            </a:r>
            <a:r>
              <a:rPr lang="en-US" sz="6000" dirty="0">
                <a:solidFill>
                  <a:schemeClr val="tx2"/>
                </a:solidFill>
                <a:latin typeface="Calibri Regular"/>
              </a:rPr>
              <a:t>UNOPS</a:t>
            </a:r>
          </a:p>
          <a:p>
            <a:endParaRPr lang="en-US" sz="6000" dirty="0">
              <a:solidFill>
                <a:schemeClr val="accent5"/>
              </a:solidFill>
            </a:endParaRPr>
          </a:p>
          <a:p>
            <a:r>
              <a:rPr lang="ru-RU" sz="6000" dirty="0">
                <a:solidFill>
                  <a:schemeClr val="tx2"/>
                </a:solidFill>
              </a:rPr>
              <a:t>Цель Проекта: «Улучшение доступа к услугам диагностики и лечения ТБ для наиболее уязвимых групп населения, включая мигрантов, лиц без регистрации, бывших заключенных и бездомных в гг. Караганда, Темиртау».</a:t>
            </a:r>
            <a:endParaRPr lang="en-US" sz="6000" dirty="0">
              <a:solidFill>
                <a:schemeClr val="tx2"/>
              </a:solidFill>
            </a:endParaRPr>
          </a:p>
          <a:p>
            <a:endParaRPr lang="ru-RU" sz="60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04" y="1323708"/>
            <a:ext cx="3611168" cy="141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84" y="168052"/>
            <a:ext cx="3075837" cy="307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055" y="1443078"/>
            <a:ext cx="3945188" cy="117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233" y="3243889"/>
            <a:ext cx="219456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6000" dirty="0">
                <a:solidFill>
                  <a:schemeClr val="tx2"/>
                </a:solidFill>
              </a:rPr>
              <a:t>Основной Грантополучатель: </a:t>
            </a:r>
            <a:r>
              <a:rPr lang="en-US" sz="6000" dirty="0">
                <a:solidFill>
                  <a:schemeClr val="tx2"/>
                </a:solidFill>
              </a:rPr>
              <a:t>PIH </a:t>
            </a:r>
            <a:r>
              <a:rPr lang="ru-RU" sz="6000" dirty="0">
                <a:solidFill>
                  <a:schemeClr val="tx2"/>
                </a:solidFill>
              </a:rPr>
              <a:t>«Партнеры во имя Здоровья»</a:t>
            </a:r>
          </a:p>
          <a:p>
            <a:pPr algn="just"/>
            <a:r>
              <a:rPr lang="ru-RU" sz="6000" dirty="0">
                <a:solidFill>
                  <a:schemeClr val="tx2"/>
                </a:solidFill>
              </a:rPr>
              <a:t>Продолжительность проекта </a:t>
            </a:r>
            <a:r>
              <a:rPr lang="en-US" sz="6000" dirty="0">
                <a:solidFill>
                  <a:schemeClr val="tx2"/>
                </a:solidFill>
              </a:rPr>
              <a:t>CFCS </a:t>
            </a:r>
            <a:r>
              <a:rPr lang="en-US" sz="6000" dirty="0" err="1">
                <a:solidFill>
                  <a:schemeClr val="tx2"/>
                </a:solidFill>
              </a:rPr>
              <a:t>rd</a:t>
            </a:r>
            <a:r>
              <a:rPr lang="ru-RU" sz="6000" dirty="0">
                <a:solidFill>
                  <a:schemeClr val="tx2"/>
                </a:solidFill>
              </a:rPr>
              <a:t>.1</a:t>
            </a:r>
            <a:r>
              <a:rPr lang="en-US" sz="6000" dirty="0">
                <a:solidFill>
                  <a:schemeClr val="tx2"/>
                </a:solidFill>
              </a:rPr>
              <a:t>1</a:t>
            </a:r>
            <a:r>
              <a:rPr lang="ru-RU" sz="6000" dirty="0">
                <a:solidFill>
                  <a:schemeClr val="tx2"/>
                </a:solidFill>
              </a:rPr>
              <a:t>: 0</a:t>
            </a:r>
            <a:r>
              <a:rPr lang="en-US" sz="6000" dirty="0">
                <a:solidFill>
                  <a:schemeClr val="tx2"/>
                </a:solidFill>
              </a:rPr>
              <a:t>1</a:t>
            </a:r>
            <a:r>
              <a:rPr lang="ru-RU" sz="6000" dirty="0">
                <a:solidFill>
                  <a:schemeClr val="tx2"/>
                </a:solidFill>
              </a:rPr>
              <a:t> сентября 2023 – 31 августа 2024 г. </a:t>
            </a:r>
          </a:p>
          <a:p>
            <a:pPr algn="just"/>
            <a:endParaRPr lang="en-US" sz="6000" dirty="0">
              <a:solidFill>
                <a:schemeClr val="tx2"/>
              </a:solidFill>
            </a:endParaRPr>
          </a:p>
          <a:p>
            <a:pPr algn="just"/>
            <a:r>
              <a:rPr lang="ru-RU" sz="6000" dirty="0" err="1">
                <a:solidFill>
                  <a:schemeClr val="tx2"/>
                </a:solidFill>
              </a:rPr>
              <a:t>Субреципиенты</a:t>
            </a:r>
            <a:r>
              <a:rPr lang="ru-RU" sz="6000" dirty="0">
                <a:solidFill>
                  <a:schemeClr val="tx2"/>
                </a:solidFill>
              </a:rPr>
              <a:t>-партнеры: ОБФ </a:t>
            </a:r>
            <a:r>
              <a:rPr lang="ru-RU" sz="6000" dirty="0" err="1">
                <a:solidFill>
                  <a:schemeClr val="tx2"/>
                </a:solidFill>
              </a:rPr>
              <a:t>Шапагат</a:t>
            </a:r>
            <a:r>
              <a:rPr lang="ru-RU" sz="6000" dirty="0">
                <a:solidFill>
                  <a:schemeClr val="tx2"/>
                </a:solidFill>
              </a:rPr>
              <a:t> </a:t>
            </a:r>
            <a:r>
              <a:rPr lang="ru-RU" sz="6000" dirty="0" err="1">
                <a:solidFill>
                  <a:schemeClr val="tx2"/>
                </a:solidFill>
              </a:rPr>
              <a:t>г.Темиртау</a:t>
            </a:r>
            <a:r>
              <a:rPr lang="ru-RU" sz="6000" dirty="0">
                <a:solidFill>
                  <a:schemeClr val="tx2"/>
                </a:solidFill>
              </a:rPr>
              <a:t>; НПО Дауа 2050 </a:t>
            </a:r>
            <a:r>
              <a:rPr lang="ru-RU" sz="6000" dirty="0" err="1">
                <a:solidFill>
                  <a:schemeClr val="tx2"/>
                </a:solidFill>
              </a:rPr>
              <a:t>г.Караганда</a:t>
            </a:r>
            <a:endParaRPr lang="en-US" sz="6000" dirty="0">
              <a:solidFill>
                <a:schemeClr val="tx2"/>
              </a:solidFill>
            </a:endParaRPr>
          </a:p>
          <a:p>
            <a:pPr algn="just"/>
            <a:endParaRPr lang="ru-RU" sz="6000" dirty="0">
              <a:solidFill>
                <a:schemeClr val="tx2"/>
              </a:solidFill>
            </a:endParaRPr>
          </a:p>
          <a:p>
            <a:pPr algn="just"/>
            <a:endParaRPr lang="ru-RU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04" y="1323708"/>
            <a:ext cx="3611168" cy="141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84" y="168052"/>
            <a:ext cx="3075837" cy="307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055" y="1443078"/>
            <a:ext cx="3945188" cy="117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233" y="3243889"/>
            <a:ext cx="2194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167" y="2616351"/>
            <a:ext cx="23774400" cy="904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00"/>
                </a:solidFill>
              </a:rPr>
              <a:t>Проект </a:t>
            </a:r>
            <a:r>
              <a:rPr lang="en-US" sz="5400" b="1" dirty="0">
                <a:solidFill>
                  <a:srgbClr val="000000"/>
                </a:solidFill>
              </a:rPr>
              <a:t>PIH </a:t>
            </a:r>
            <a:r>
              <a:rPr lang="ru-RU" sz="5400" b="1" dirty="0">
                <a:solidFill>
                  <a:srgbClr val="000000"/>
                </a:solidFill>
              </a:rPr>
              <a:t>от Стоп ТБ Партнерство Раунд 11. </a:t>
            </a:r>
            <a:r>
              <a:rPr lang="en-US" sz="5400" b="1" dirty="0">
                <a:solidFill>
                  <a:srgbClr val="000000"/>
                </a:solidFill>
              </a:rPr>
              <a:t>CFCS</a:t>
            </a:r>
            <a:r>
              <a:rPr lang="ru-RU" sz="5400" b="1" dirty="0">
                <a:solidFill>
                  <a:srgbClr val="000000"/>
                </a:solidFill>
              </a:rPr>
              <a:t>: </a:t>
            </a:r>
            <a:r>
              <a:rPr lang="ru-RU" sz="4400" b="1" dirty="0">
                <a:solidFill>
                  <a:srgbClr val="000000"/>
                </a:solidFill>
              </a:rPr>
              <a:t>«Улучшение доступа к услугам диагностики и лечения ТБ и COVID-19 для наиболее уязвимых групп населения, включая мигрантов, лиц без регистрации, бывших заключенных и бездомных в гг. Караганда, Темиртау».</a:t>
            </a:r>
            <a:endParaRPr lang="en-US" sz="4400" b="1" dirty="0">
              <a:solidFill>
                <a:srgbClr val="000000"/>
              </a:solidFill>
            </a:endParaRPr>
          </a:p>
          <a:p>
            <a:pPr lvl="0" algn="just"/>
            <a:r>
              <a:rPr lang="en-US" sz="4400" u="sng" dirty="0">
                <a:solidFill>
                  <a:srgbClr val="000000"/>
                </a:solidFill>
              </a:rPr>
              <a:t>Objective 1.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ru-RU" sz="4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Укрепление потенциала медицинских работников по вопросам оказания психологической поддержки ТБ пациентов, предотвращения ТБ стигмы, внедрение новых инструментов борьбы с туберкулезом</a:t>
            </a:r>
          </a:p>
          <a:p>
            <a:pPr lvl="0" algn="just"/>
            <a:r>
              <a:rPr lang="en-US" sz="4400" u="sng" dirty="0">
                <a:solidFill>
                  <a:srgbClr val="000000"/>
                </a:solidFill>
              </a:rPr>
              <a:t>Objective 2. </a:t>
            </a:r>
            <a:r>
              <a:rPr lang="ru-RU" sz="4400" dirty="0">
                <a:solidFill>
                  <a:srgbClr val="000000"/>
                </a:solidFill>
              </a:rPr>
              <a:t>Снижение уязвимости ТБ пациентов через оказание юридической поддержки</a:t>
            </a:r>
          </a:p>
          <a:p>
            <a:pPr algn="just"/>
            <a:r>
              <a:rPr lang="en-US" sz="4400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Objective </a:t>
            </a:r>
            <a:r>
              <a:rPr lang="en-US" sz="4400" u="sng" dirty="0">
                <a:solidFill>
                  <a:srgbClr val="000000"/>
                </a:solidFill>
                <a:ea typeface="Calibri" panose="020F0502020204030204" pitchFamily="34" charset="0"/>
              </a:rPr>
              <a:t>3.</a:t>
            </a:r>
            <a:r>
              <a:rPr lang="ru-RU" sz="4400" dirty="0">
                <a:solidFill>
                  <a:srgbClr val="000000"/>
                </a:solidFill>
                <a:ea typeface="Calibri" panose="020F0502020204030204" pitchFamily="34" charset="0"/>
              </a:rPr>
              <a:t> Снижение  уязвимости ТБ сообществ</a:t>
            </a:r>
            <a:r>
              <a:rPr lang="en-US" sz="4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4400" dirty="0">
                <a:solidFill>
                  <a:srgbClr val="000000"/>
                </a:solidFill>
                <a:ea typeface="Calibri" panose="020F0502020204030204" pitchFamily="34" charset="0"/>
              </a:rPr>
              <a:t>через осуществление деятельности мультидисциплинарных команд.</a:t>
            </a:r>
            <a:endParaRPr lang="en-US" sz="4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/>
            <a:r>
              <a:rPr lang="en-US" sz="4400" u="sng" dirty="0">
                <a:solidFill>
                  <a:srgbClr val="000000"/>
                </a:solidFill>
                <a:ea typeface="Calibri" panose="020F0502020204030204" pitchFamily="34" charset="0"/>
              </a:rPr>
              <a:t>Objective 4. </a:t>
            </a:r>
            <a:r>
              <a:rPr lang="ru-RU" sz="4400" dirty="0">
                <a:solidFill>
                  <a:srgbClr val="000000"/>
                </a:solidFill>
                <a:ea typeface="Calibri" panose="020F0502020204030204" pitchFamily="34" charset="0"/>
              </a:rPr>
              <a:t>Участвовать в различных инициативах по </a:t>
            </a:r>
            <a:r>
              <a:rPr lang="ru-RU" sz="4400" dirty="0" err="1">
                <a:solidFill>
                  <a:srgbClr val="000000"/>
                </a:solidFill>
                <a:ea typeface="Calibri" panose="020F0502020204030204" pitchFamily="34" charset="0"/>
              </a:rPr>
              <a:t>адвокации</a:t>
            </a:r>
            <a:r>
              <a:rPr lang="ru-RU" sz="4400" dirty="0">
                <a:solidFill>
                  <a:srgbClr val="000000"/>
                </a:solidFill>
                <a:ea typeface="Calibri" panose="020F0502020204030204" pitchFamily="34" charset="0"/>
              </a:rPr>
              <a:t> и подотчетности в отношении ТБ на национальном, региональном и глобальном уровнях с особым акцентом на UNHLM TB и NFM4</a:t>
            </a:r>
            <a:r>
              <a:rPr lang="en-US" altLang="ru-RU" sz="4400" dirty="0">
                <a:solidFill>
                  <a:srgbClr val="000000"/>
                </a:solidFill>
                <a:ea typeface="Calibri" panose="020F0502020204030204" pitchFamily="34" charset="0"/>
              </a:rPr>
              <a:t> GF</a:t>
            </a:r>
            <a:r>
              <a:rPr lang="ru-RU" sz="44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ru-RU" sz="4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04" y="1323708"/>
            <a:ext cx="3611168" cy="141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84" y="168052"/>
            <a:ext cx="3075837" cy="307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055" y="1443078"/>
            <a:ext cx="3945188" cy="117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233" y="3243889"/>
            <a:ext cx="2194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17" y="2735719"/>
            <a:ext cx="23774400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4800" b="1" u="sng" dirty="0">
                <a:solidFill>
                  <a:srgbClr val="000000"/>
                </a:solidFill>
                <a:ea typeface="Calibri" panose="020F0502020204030204" pitchFamily="34" charset="0"/>
              </a:rPr>
              <a:t>Задача 1.: </a:t>
            </a:r>
            <a:r>
              <a:rPr lang="ru-RU" sz="4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Укрепление потенциала медицинских работников по вопросам оказания психологической поддержки ТБ пациентов, предотвращения ТБ стигмы, внедрение новых инструментов борьбы с туберкулезом</a:t>
            </a:r>
          </a:p>
          <a:p>
            <a:pPr lvl="0" algn="just"/>
            <a:endParaRPr lang="ru-RU" sz="4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0" algn="just"/>
            <a:r>
              <a:rPr lang="ru-RU" sz="4800" dirty="0">
                <a:solidFill>
                  <a:srgbClr val="000000"/>
                </a:solidFill>
              </a:rPr>
              <a:t>По данной задаче было обучено 40 медицинских работников в двух программных сайтах в ноябре текущего года</a:t>
            </a:r>
          </a:p>
          <a:p>
            <a:pPr lvl="0" algn="just"/>
            <a:endParaRPr lang="ru-RU" sz="4800" dirty="0">
              <a:solidFill>
                <a:srgbClr val="000000"/>
              </a:solidFill>
            </a:endParaRPr>
          </a:p>
          <a:p>
            <a:pPr lvl="0" algn="just"/>
            <a:r>
              <a:rPr lang="ru-RU" sz="4800" b="1" u="sng" dirty="0">
                <a:solidFill>
                  <a:srgbClr val="000000"/>
                </a:solidFill>
              </a:rPr>
              <a:t>Задача 2. </a:t>
            </a:r>
            <a:r>
              <a:rPr lang="ru-RU" sz="4800" dirty="0">
                <a:solidFill>
                  <a:srgbClr val="000000"/>
                </a:solidFill>
              </a:rPr>
              <a:t>Снижение уязвимости ТБ пациентов через оказание юридической поддержки</a:t>
            </a:r>
          </a:p>
          <a:p>
            <a:pPr lvl="0" algn="just"/>
            <a:r>
              <a:rPr lang="ru-RU" sz="4800" dirty="0">
                <a:solidFill>
                  <a:srgbClr val="000000"/>
                </a:solidFill>
              </a:rPr>
              <a:t>Осуществляется:</a:t>
            </a:r>
          </a:p>
          <a:p>
            <a:pPr lvl="0" algn="just"/>
            <a:r>
              <a:rPr lang="ru-RU" sz="4800" dirty="0">
                <a:solidFill>
                  <a:srgbClr val="000000"/>
                </a:solidFill>
              </a:rPr>
              <a:t>- Юридическое консультирование</a:t>
            </a:r>
          </a:p>
          <a:p>
            <a:pPr lvl="0" algn="just"/>
            <a:r>
              <a:rPr lang="ru-RU" sz="4800" dirty="0">
                <a:solidFill>
                  <a:srgbClr val="000000"/>
                </a:solidFill>
              </a:rPr>
              <a:t>- Документирование ТБ пациентов, оплата административных штрафов</a:t>
            </a:r>
          </a:p>
          <a:p>
            <a:pPr lvl="0" algn="just"/>
            <a:endParaRPr lang="ru-RU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04" y="1323708"/>
            <a:ext cx="3611168" cy="141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84" y="168052"/>
            <a:ext cx="3075837" cy="307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055" y="1443078"/>
            <a:ext cx="3945188" cy="117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233" y="3243889"/>
            <a:ext cx="2194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17" y="2735719"/>
            <a:ext cx="23774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800" b="1" u="sng" dirty="0">
                <a:solidFill>
                  <a:srgbClr val="000000"/>
                </a:solidFill>
                <a:ea typeface="Calibri" panose="020F0502020204030204" pitchFamily="34" charset="0"/>
              </a:rPr>
              <a:t>Задача 2: </a:t>
            </a:r>
            <a:r>
              <a:rPr lang="ru-RU" sz="4800" dirty="0">
                <a:solidFill>
                  <a:srgbClr val="000000"/>
                </a:solidFill>
              </a:rPr>
              <a:t>Оказание юридической поддержки ТБ сообществам по вопросам получения социальных пособий в соответствии с государственной политикой получения социальных адресных услуг в </a:t>
            </a:r>
            <a:r>
              <a:rPr lang="ru-RU" sz="4800" dirty="0" err="1">
                <a:solidFill>
                  <a:srgbClr val="000000"/>
                </a:solidFill>
              </a:rPr>
              <a:t>гг.Караганда</a:t>
            </a:r>
            <a:r>
              <a:rPr lang="ru-RU" sz="4800" dirty="0">
                <a:solidFill>
                  <a:srgbClr val="000000"/>
                </a:solidFill>
              </a:rPr>
              <a:t> и Темиртау по итогам реализации 10 раунда </a:t>
            </a:r>
            <a:r>
              <a:rPr lang="en-US" sz="4800" dirty="0">
                <a:solidFill>
                  <a:srgbClr val="000000"/>
                </a:solidFill>
              </a:rPr>
              <a:t>CFCS</a:t>
            </a:r>
            <a:r>
              <a:rPr lang="ru-RU" sz="4800" dirty="0">
                <a:solidFill>
                  <a:srgbClr val="000000"/>
                </a:solidFill>
              </a:rPr>
              <a:t>. </a:t>
            </a:r>
          </a:p>
          <a:p>
            <a:pPr algn="just"/>
            <a:endParaRPr lang="ru-RU" sz="4400" dirty="0">
              <a:solidFill>
                <a:srgbClr val="000000"/>
              </a:solidFill>
            </a:endParaRPr>
          </a:p>
          <a:p>
            <a:pPr algn="just"/>
            <a:endParaRPr lang="ru-RU" sz="4400" dirty="0">
              <a:solidFill>
                <a:srgbClr val="000000"/>
              </a:solidFill>
            </a:endParaRPr>
          </a:p>
          <a:p>
            <a:pPr lvl="0" algn="just"/>
            <a:endParaRPr lang="ru-RU" sz="4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32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7164"/>
              </p:ext>
            </p:extLst>
          </p:nvPr>
        </p:nvGraphicFramePr>
        <p:xfrm>
          <a:off x="233917" y="5018567"/>
          <a:ext cx="23916166" cy="852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2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Кол-во услуг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Число клиентов</a:t>
                      </a: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764">
                <a:tc>
                  <a:txBody>
                    <a:bodyPr/>
                    <a:lstStyle/>
                    <a:p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услуг по сопровождению в соц. службы, предоставленных клиентам проекта (охват не менее 85% от численности ЦГ проекта в регионе)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764">
                <a:tc>
                  <a:txBody>
                    <a:bodyPr/>
                    <a:lstStyle/>
                    <a:p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услуг, предоставленных клиентам, из числа освободившихся из МЛС (охват не менее 85% от численности ЦГ проекта в регионе)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764"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Документировано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4764"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ОСМС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en-US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4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en-US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4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4764">
                <a:tc>
                  <a:txBody>
                    <a:bodyPr/>
                    <a:lstStyle/>
                    <a:p>
                      <a:pPr marL="0" algn="l" defTabSz="1828800" rtl="0" eaLnBrk="1" latinLnBrk="0" hangingPunct="1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услуг по сопровождению клиентов Проекта в ПМСП (охват не менее 85% от численности ЦГ проекта в регионе)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04" y="1323708"/>
            <a:ext cx="3611168" cy="141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84" y="168052"/>
            <a:ext cx="3075837" cy="307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055" y="1443078"/>
            <a:ext cx="3945188" cy="117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233" y="3243889"/>
            <a:ext cx="2194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17" y="2735719"/>
            <a:ext cx="23774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u="sng" dirty="0">
                <a:solidFill>
                  <a:srgbClr val="000000"/>
                </a:solidFill>
                <a:ea typeface="Calibri" panose="020F0502020204030204" pitchFamily="34" charset="0"/>
              </a:rPr>
              <a:t>Задача 3: </a:t>
            </a:r>
            <a:r>
              <a:rPr lang="ru-RU" sz="4800" dirty="0">
                <a:solidFill>
                  <a:srgbClr val="000000"/>
                </a:solidFill>
              </a:rPr>
              <a:t>Снижение уязвимости ТБ сообщества через деятельность мультидисциплинарных команд</a:t>
            </a:r>
          </a:p>
          <a:p>
            <a:pPr algn="just"/>
            <a:endParaRPr lang="ru-RU" sz="4400" dirty="0">
              <a:solidFill>
                <a:srgbClr val="000000"/>
              </a:solidFill>
            </a:endParaRPr>
          </a:p>
          <a:p>
            <a:pPr lvl="0" algn="just"/>
            <a:endParaRPr lang="ru-RU" sz="4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32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10" name="Таблица 10"/>
          <p:cNvGraphicFramePr>
            <a:graphicFrameLocks noGrp="1"/>
          </p:cNvGraphicFramePr>
          <p:nvPr/>
        </p:nvGraphicFramePr>
        <p:xfrm>
          <a:off x="375683" y="5184018"/>
          <a:ext cx="23774400" cy="636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1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Кол-во услуг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Кол-во клиентов</a:t>
                      </a: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635">
                <a:tc>
                  <a:txBody>
                    <a:bodyPr/>
                    <a:lstStyle/>
                    <a:p>
                      <a:r>
                        <a:rPr lang="ru-RU" sz="4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распределенных продуктовых сертификатов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alt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148">
                <a:tc>
                  <a:txBody>
                    <a:bodyPr/>
                    <a:lstStyle/>
                    <a:p>
                      <a:r>
                        <a:rPr lang="ru-RU" sz="4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услуг психологической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150"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Услуги социального работника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304" y="1323708"/>
            <a:ext cx="3611168" cy="141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84" y="168052"/>
            <a:ext cx="3075837" cy="307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055" y="1443078"/>
            <a:ext cx="3945188" cy="117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233" y="3243889"/>
            <a:ext cx="2194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17" y="2735719"/>
            <a:ext cx="23774400" cy="1375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6000" b="1" u="sng" dirty="0">
                <a:solidFill>
                  <a:srgbClr val="000000"/>
                </a:solidFill>
                <a:ea typeface="Calibri" panose="020F0502020204030204" pitchFamily="34" charset="0"/>
              </a:rPr>
              <a:t>Задача 4: </a:t>
            </a:r>
            <a:r>
              <a:rPr lang="ru-RU" sz="6000" u="sng" dirty="0">
                <a:solidFill>
                  <a:srgbClr val="000000"/>
                </a:solidFill>
              </a:rPr>
              <a:t>Участие в различных инициативах по </a:t>
            </a:r>
            <a:r>
              <a:rPr lang="ru-RU" sz="6000" u="sng" dirty="0" err="1">
                <a:solidFill>
                  <a:srgbClr val="000000"/>
                </a:solidFill>
              </a:rPr>
              <a:t>адвокации</a:t>
            </a:r>
            <a:r>
              <a:rPr lang="ru-RU" sz="6000" u="sng" dirty="0">
                <a:solidFill>
                  <a:srgbClr val="000000"/>
                </a:solidFill>
              </a:rPr>
              <a:t> и подотчетности в области туберкулеза на национальном, региональном и глобальном уровнях, уделяя особое внимание UNHLM TB и NFM4</a:t>
            </a:r>
            <a:endParaRPr lang="en-US" sz="6000" u="sng" dirty="0">
              <a:solidFill>
                <a:srgbClr val="000000"/>
              </a:solidFill>
            </a:endParaRPr>
          </a:p>
          <a:p>
            <a:pPr algn="just"/>
            <a:endParaRPr lang="ru-RU" sz="6000" u="sng" dirty="0">
              <a:solidFill>
                <a:srgbClr val="000000"/>
              </a:solidFill>
            </a:endParaRPr>
          </a:p>
          <a:p>
            <a:pPr algn="just"/>
            <a:endParaRPr lang="ru-RU" sz="6000" u="sng" dirty="0">
              <a:solidFill>
                <a:srgbClr val="000000"/>
              </a:solidFill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srgbClr val="000000"/>
                </a:solidFill>
              </a:rPr>
              <a:t>Проведение исследования </a:t>
            </a:r>
            <a:r>
              <a:rPr lang="en-US" sz="6000" dirty="0">
                <a:solidFill>
                  <a:srgbClr val="000000"/>
                </a:solidFill>
              </a:rPr>
              <a:t>Legal Scorecard – </a:t>
            </a:r>
            <a:r>
              <a:rPr lang="ru-RU" sz="6000" dirty="0">
                <a:solidFill>
                  <a:srgbClr val="000000"/>
                </a:solidFill>
              </a:rPr>
              <a:t>оценка правовой среды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srgbClr val="000000"/>
                </a:solidFill>
              </a:rPr>
              <a:t>Онлайн деятельность по типу таргетированной рекламы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srgbClr val="000000"/>
                </a:solidFill>
              </a:rPr>
              <a:t>Проведение дней приуроченных Всемирному дню борьбы с ТБ </a:t>
            </a:r>
            <a:endParaRPr lang="en-US" sz="6000" dirty="0">
              <a:solidFill>
                <a:srgbClr val="000000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6000" dirty="0">
                <a:solidFill>
                  <a:srgbClr val="000000"/>
                </a:solidFill>
              </a:rPr>
              <a:t>Мероприятия направленные на </a:t>
            </a:r>
            <a:r>
              <a:rPr lang="ru-RU" sz="6000" dirty="0" err="1">
                <a:solidFill>
                  <a:srgbClr val="000000"/>
                </a:solidFill>
              </a:rPr>
              <a:t>адвокацию</a:t>
            </a:r>
            <a:r>
              <a:rPr lang="ru-RU" sz="6000" dirty="0">
                <a:solidFill>
                  <a:srgbClr val="000000"/>
                </a:solidFill>
              </a:rPr>
              <a:t> интересов ТБ пациентов и медицинского сообщества, социальная защита, координация усилий для согласованного ответа на вызовы ТБ</a:t>
            </a:r>
          </a:p>
          <a:p>
            <a:pPr algn="just"/>
            <a:endParaRPr lang="ru-RU" sz="6000" dirty="0">
              <a:solidFill>
                <a:srgbClr val="000000"/>
              </a:solidFill>
            </a:endParaRPr>
          </a:p>
          <a:p>
            <a:pPr algn="just"/>
            <a:endParaRPr lang="ru-RU" sz="4800" dirty="0">
              <a:solidFill>
                <a:srgbClr val="000000"/>
              </a:solidFill>
            </a:endParaRPr>
          </a:p>
          <a:p>
            <a:pPr algn="just"/>
            <a:endParaRPr lang="ru-RU" sz="4400" dirty="0">
              <a:solidFill>
                <a:srgbClr val="000000"/>
              </a:solidFill>
            </a:endParaRPr>
          </a:p>
          <a:p>
            <a:pPr lvl="0" algn="just"/>
            <a:endParaRPr lang="ru-RU" sz="4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3200" dirty="0"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F082-D4A2-4D92-AA41-768DD691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027" y="1558092"/>
            <a:ext cx="16790454" cy="2098292"/>
          </a:xfrm>
        </p:spPr>
        <p:txBody>
          <a:bodyPr>
            <a:normAutofit/>
          </a:bodyPr>
          <a:lstStyle/>
          <a:p>
            <a:r>
              <a:rPr lang="ru-RU" sz="5600" dirty="0">
                <a:solidFill>
                  <a:schemeClr val="bg1"/>
                </a:solidFill>
                <a:latin typeface="Bahnschrift"/>
              </a:rPr>
              <a:t>Конкурс на лучшую публикацию</a:t>
            </a:r>
            <a:endParaRPr lang="en-US" sz="5600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C5602-BA0E-4C2F-9F0F-65CD679D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29BC-4E2A-5641-856D-0B8C99149A8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B92664-DEAA-4DF2-B84A-DE23A1DEA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6" y="676712"/>
            <a:ext cx="4876800" cy="881380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3F09C77A-FF9A-4F12-942A-3A99F1A42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74" y="384612"/>
            <a:ext cx="2994660" cy="11734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088E3D-4BAD-41EB-8D8A-B3733599B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763" y="10801912"/>
            <a:ext cx="1452154" cy="143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BC29D59-31A5-C90D-86E1-A60AEA353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81544" t="17094" r="-21150" b="18630"/>
          <a:stretch/>
        </p:blipFill>
        <p:spPr>
          <a:xfrm>
            <a:off x="11294952" y="3214994"/>
            <a:ext cx="9324776" cy="8512444"/>
          </a:xfrm>
        </p:spPr>
      </p:pic>
      <p:pic>
        <p:nvPicPr>
          <p:cNvPr id="1028" name="Picture 4" descr="Возможно, это изображение 3 человека и текст «замкнутый круг OCMC зоя ружникова, руководитель обф &quot;шапагат&quot;&gt;»">
            <a:extLst>
              <a:ext uri="{FF2B5EF4-FFF2-40B4-BE49-F238E27FC236}">
                <a16:creationId xmlns:a16="http://schemas.microsoft.com/office/drawing/2014/main" id="{E7138AA9-CB9D-99D2-B06B-D25936DD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20" y="3202974"/>
            <a:ext cx="3929808" cy="85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470D5D-6F14-13E9-6C42-743EEF73D7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951" t="16442" r="773" b="9467"/>
          <a:stretch/>
        </p:blipFill>
        <p:spPr>
          <a:xfrm>
            <a:off x="7758507" y="3202975"/>
            <a:ext cx="3420086" cy="87572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DDC3AA-0B1F-2481-50A4-9BDCA2C2FB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3568" t="29727" r="976" b="17507"/>
          <a:stretch/>
        </p:blipFill>
        <p:spPr>
          <a:xfrm>
            <a:off x="15712876" y="3202975"/>
            <a:ext cx="4496604" cy="86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385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IH">
      <a:dk1>
        <a:srgbClr val="B0A69E"/>
      </a:dk1>
      <a:lt1>
        <a:srgbClr val="FFFFFF"/>
      </a:lt1>
      <a:dk2>
        <a:srgbClr val="555555"/>
      </a:dk2>
      <a:lt2>
        <a:srgbClr val="FAFCFF"/>
      </a:lt2>
      <a:accent1>
        <a:srgbClr val="FF9000"/>
      </a:accent1>
      <a:accent2>
        <a:srgbClr val="D15980"/>
      </a:accent2>
      <a:accent3>
        <a:srgbClr val="008EA0"/>
      </a:accent3>
      <a:accent4>
        <a:srgbClr val="F6BE00"/>
      </a:accent4>
      <a:accent5>
        <a:srgbClr val="323372"/>
      </a:accent5>
      <a:accent6>
        <a:srgbClr val="6B4119"/>
      </a:accent6>
      <a:hlink>
        <a:srgbClr val="216BA9"/>
      </a:hlink>
      <a:folHlink>
        <a:srgbClr val="1FB18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656</Words>
  <Application>Microsoft Office PowerPoint</Application>
  <PresentationFormat>Custom</PresentationFormat>
  <Paragraphs>102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</vt:lpstr>
      <vt:lpstr>Calibri</vt:lpstr>
      <vt:lpstr>Calibri Bold</vt:lpstr>
      <vt:lpstr>Calibri Regular</vt:lpstr>
      <vt:lpstr>Symbol</vt:lpstr>
      <vt:lpstr>Whitney Medium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Конкурс на лучшую публикацию</vt:lpstr>
      <vt:lpstr>PowerPoint Presentation</vt:lpstr>
      <vt:lpstr>Темы на проведение исследования правовой среды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Coleman</dc:creator>
  <cp:lastModifiedBy>Ryssaldy Demeuova</cp:lastModifiedBy>
  <cp:revision>9480</cp:revision>
  <cp:lastPrinted>2019-01-03T19:04:00Z</cp:lastPrinted>
  <dcterms:created xsi:type="dcterms:W3CDTF">2014-11-12T21:47:00Z</dcterms:created>
  <dcterms:modified xsi:type="dcterms:W3CDTF">2024-03-20T09:19:56Z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0x0101003FDA53B9B3B53D4DAB37CCA5B51F5CE2</vt:lpwstr>
  </property>
  <property fmtid="{D5CDD505-2E9C-101B-9397-08002B2CF9AE}" pid="3" name="ICV">
    <vt:lpwstr>D4CDC06BDF7046B2AC440C342A9429E5</vt:lpwstr>
  </property>
  <property fmtid="{D5CDD505-2E9C-101B-9397-08002B2CF9AE}" pid="4" name="KSOProductBuildVer">
    <vt:lpwstr>1033-11.2.0.11513</vt:lpwstr>
  </property>
</Properties>
</file>