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3" r:id="rId4"/>
    <p:sldId id="264" r:id="rId5"/>
    <p:sldId id="257" r:id="rId6"/>
    <p:sldId id="258" r:id="rId7"/>
    <p:sldId id="259" r:id="rId8"/>
    <p:sldId id="260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934EDBB4-D876-4017-9C2C-1739F02B8E5E}"/>
    <pc:docChg chg="modSld sldOrd">
      <pc:chgData name="Ryssaldy Demeuova" userId="1b36aab8-03ea-4a7c-9005-27f2602792bf" providerId="ADAL" clId="{934EDBB4-D876-4017-9C2C-1739F02B8E5E}" dt="2024-08-29T06:58:27.446" v="1"/>
      <pc:docMkLst>
        <pc:docMk/>
      </pc:docMkLst>
      <pc:sldChg chg="ord">
        <pc:chgData name="Ryssaldy Demeuova" userId="1b36aab8-03ea-4a7c-9005-27f2602792bf" providerId="ADAL" clId="{934EDBB4-D876-4017-9C2C-1739F02B8E5E}" dt="2024-08-29T06:58:27.446" v="1"/>
        <pc:sldMkLst>
          <pc:docMk/>
          <pc:sldMk cId="1057893740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444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58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969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325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043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320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354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528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32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76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880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91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15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06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72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4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16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D1429B5-EFF7-4676-BF7B-A29FAA1B2231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3946560-D056-4F9B-ADBA-7B155FBE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62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Планируемая деятельность в Казахстане в рамках регионального гранта</a:t>
            </a:r>
            <a:br>
              <a:rPr lang="ru-RU" dirty="0"/>
            </a:br>
            <a:r>
              <a:rPr lang="ru-RU" dirty="0"/>
              <a:t>в </a:t>
            </a:r>
            <a:r>
              <a:rPr lang="en-US" dirty="0"/>
              <a:t>2025-2027</a:t>
            </a:r>
            <a:r>
              <a:rPr lang="ru-RU" dirty="0"/>
              <a:t>гг.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ru-RU" dirty="0"/>
              <a:t>3 сентября </a:t>
            </a:r>
            <a:r>
              <a:rPr lang="en-US" dirty="0"/>
              <a:t>2024</a:t>
            </a:r>
            <a:r>
              <a:rPr lang="ru-RU" dirty="0"/>
              <a:t>г.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955" y="5638800"/>
            <a:ext cx="3003379" cy="28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38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Обзор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129BEF-6B3F-47DA-8C83-DB53C15AABD7}"/>
              </a:ext>
            </a:extLst>
          </p:cNvPr>
          <p:cNvSpPr txBox="1"/>
          <p:nvPr/>
        </p:nvSpPr>
        <p:spPr>
          <a:xfrm>
            <a:off x="1062182" y="2370507"/>
            <a:ext cx="87011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Многострановой</a:t>
            </a:r>
            <a:r>
              <a:rPr lang="ru-RU" sz="2400" dirty="0"/>
              <a:t> проект </a:t>
            </a:r>
            <a:r>
              <a:rPr lang="en-US" sz="2400" dirty="0" err="1"/>
              <a:t>SoS</a:t>
            </a:r>
            <a:r>
              <a:rPr lang="ru-RU" sz="2400" dirty="0"/>
              <a:t> </a:t>
            </a:r>
            <a:r>
              <a:rPr lang="en-US" sz="2400" dirty="0"/>
              <a:t>2.0 </a:t>
            </a:r>
            <a:r>
              <a:rPr lang="ru-RU" sz="2400" dirty="0"/>
              <a:t>(</a:t>
            </a:r>
            <a:r>
              <a:rPr lang="en-US" sz="2400" dirty="0"/>
              <a:t>2022-</a:t>
            </a:r>
            <a:r>
              <a:rPr lang="ru-RU" sz="2400" dirty="0"/>
              <a:t>20</a:t>
            </a:r>
            <a:r>
              <a:rPr lang="en-US" sz="2400" dirty="0"/>
              <a:t>24</a:t>
            </a:r>
            <a:r>
              <a:rPr lang="ru-RU" sz="2400" dirty="0"/>
              <a:t>) выполняется на достойном уровне, в 2023 получил рейтинг</a:t>
            </a:r>
            <a:r>
              <a:rPr lang="en-US" sz="2400" dirty="0"/>
              <a:t> A</a:t>
            </a:r>
            <a:endParaRPr lang="uk-U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Следующая фаза была предложена для формирования предложений в ГФ на период</a:t>
            </a:r>
            <a:r>
              <a:rPr lang="en-US" sz="2400" dirty="0"/>
              <a:t> 2025-</a:t>
            </a:r>
            <a:r>
              <a:rPr lang="ru-RU" sz="2400" dirty="0"/>
              <a:t>20</a:t>
            </a:r>
            <a:r>
              <a:rPr lang="en-US" sz="2400" dirty="0"/>
              <a:t>27</a:t>
            </a:r>
            <a:r>
              <a:rPr lang="ru-RU" sz="2400" dirty="0"/>
              <a:t>гг., соблюдая те же три цели</a:t>
            </a:r>
            <a:r>
              <a:rPr lang="en-US" sz="2400" dirty="0"/>
              <a:t> (</a:t>
            </a:r>
            <a:r>
              <a:rPr lang="ru-RU" sz="2400" dirty="0"/>
              <a:t>улучшение каскада услуг по ВИЧ</a:t>
            </a:r>
            <a:r>
              <a:rPr lang="en-US" sz="2400" dirty="0"/>
              <a:t>, </a:t>
            </a:r>
            <a:r>
              <a:rPr lang="ru-RU" sz="2400" dirty="0"/>
              <a:t>политики</a:t>
            </a:r>
            <a:r>
              <a:rPr lang="en-US" sz="2400" dirty="0"/>
              <a:t>, </a:t>
            </a:r>
            <a:r>
              <a:rPr lang="ru-RU" sz="2400" dirty="0"/>
              <a:t>бюджетная адвокация</a:t>
            </a:r>
            <a:r>
              <a:rPr lang="en-US" sz="2400" dirty="0"/>
              <a:t>)</a:t>
            </a:r>
            <a:endParaRPr lang="uk-U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1014" y="6311386"/>
            <a:ext cx="1944588" cy="186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1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96349"/>
            <a:ext cx="9144000" cy="1610138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Предложено, чтобы Консорциум, возглавляемый Альянсом в 2022-2024гг., сохранился и в</a:t>
            </a:r>
            <a:r>
              <a:rPr lang="en-US" sz="3600" dirty="0"/>
              <a:t> 2025-</a:t>
            </a:r>
            <a:r>
              <a:rPr lang="ru-RU" sz="3600" dirty="0"/>
              <a:t>20</a:t>
            </a:r>
            <a:r>
              <a:rPr lang="en-US" sz="3600" dirty="0"/>
              <a:t>27</a:t>
            </a:r>
            <a:r>
              <a:rPr lang="ru-RU" sz="3600" dirty="0" err="1"/>
              <a:t>гг</a:t>
            </a:r>
            <a:r>
              <a:rPr lang="en-US" sz="3600" dirty="0"/>
              <a:t>.:</a:t>
            </a:r>
            <a:endParaRPr lang="en-UA" sz="3600" dirty="0"/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7DDDE5CC-5A5E-5382-9F56-90B715CAE0C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37930" y="2206487"/>
            <a:ext cx="11340548" cy="40924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100% </a:t>
            </a: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Жизни</a:t>
            </a:r>
            <a:endParaRPr lang="uk-UA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ECOM</a:t>
            </a:r>
            <a:endParaRPr lang="uk-UA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ЕАСВ</a:t>
            </a:r>
            <a:endParaRPr lang="uk-UA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ЕСЛУН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ЦАА ЛЖВ</a:t>
            </a:r>
            <a:endParaRPr lang="uk-UA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Балканская сеть КГН (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SEE RCN</a:t>
            </a: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uk-UA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Хаб</a:t>
            </a: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социального уравнения (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SEH</a:t>
            </a: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uk-UA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Европейское бюро ВОЗ</a:t>
            </a:r>
            <a:endParaRPr lang="uk-UA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9775" y="5969641"/>
            <a:ext cx="2666265" cy="25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893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10381264" cy="706964"/>
          </a:xfrm>
        </p:spPr>
        <p:txBody>
          <a:bodyPr/>
          <a:lstStyle/>
          <a:p>
            <a:r>
              <a:rPr lang="ru-RU" dirty="0"/>
              <a:t>Количество стран уменьшится до </a:t>
            </a:r>
            <a:r>
              <a:rPr lang="en-US" dirty="0"/>
              <a:t>5 </a:t>
            </a:r>
            <a:r>
              <a:rPr lang="ru-RU" dirty="0"/>
              <a:t>фокусных</a:t>
            </a:r>
            <a:r>
              <a:rPr lang="en-US" dirty="0"/>
              <a:t>:</a:t>
            </a:r>
            <a:endParaRPr lang="en-UA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DDE5CC-5A5E-5382-9F56-90B715CAE0C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909" y="1327150"/>
            <a:ext cx="10515600" cy="5550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Грузия</a:t>
            </a: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uk-UA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Казахстан</a:t>
            </a: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uk-UA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Кыргызстан</a:t>
            </a: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uk-UA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Молдова</a:t>
            </a: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uk-UA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Таджикистан</a:t>
            </a: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субрегион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ЮВЕ</a:t>
            </a: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uk-UA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uk-UA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4126" y="6357568"/>
            <a:ext cx="2280971" cy="218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335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Услуги по ВИЧ и каскад </a:t>
            </a:r>
            <a:r>
              <a:rPr lang="en-GB" dirty="0"/>
              <a:t>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24873" y="2368406"/>
            <a:ext cx="10515600" cy="4351337"/>
          </a:xfrm>
        </p:spPr>
        <p:txBody>
          <a:bodyPr>
            <a:normAutofit/>
          </a:bodyPr>
          <a:lstStyle/>
          <a:p>
            <a:r>
              <a:rPr lang="ru-RU" dirty="0"/>
              <a:t>Расширение доступа к ДКП, укрепление моделей предоставления услуг на базе сообществ, расширение ДКП для других КГН, CLM по ДКП, улучшение моделей удержания клиентов, каскады ВИЧ среди МСМ и транс* людей, дистанционные медицинские услуги по ДКП; подготовка к внедрению ДКП длительного действия </a:t>
            </a:r>
            <a:r>
              <a:rPr lang="en-US" dirty="0"/>
              <a:t>– </a:t>
            </a:r>
            <a:r>
              <a:rPr lang="ru-RU" dirty="0"/>
              <a:t>ВОЗ и </a:t>
            </a:r>
            <a:r>
              <a:rPr lang="en-US" dirty="0"/>
              <a:t>ECOM</a:t>
            </a:r>
            <a:endParaRPr lang="ru-RU" dirty="0"/>
          </a:p>
          <a:p>
            <a:r>
              <a:rPr lang="ru-RU" dirty="0"/>
              <a:t>Техническая помощь по улучшению диагностики ВИЧ на основе верификационного исследования - ВОЗ</a:t>
            </a:r>
            <a:endParaRPr lang="en-US" dirty="0"/>
          </a:p>
          <a:p>
            <a:r>
              <a:rPr lang="ru-RU" dirty="0"/>
              <a:t>Оценка и решение проблем поздней диагностики и анализ каскада лечения ВИЧ-инфекции для содействия раннему выявлению случаев заболевания </a:t>
            </a:r>
            <a:r>
              <a:rPr lang="en-US" dirty="0"/>
              <a:t>– </a:t>
            </a:r>
            <a:r>
              <a:rPr lang="ru-RU" dirty="0"/>
              <a:t>ВОЗ</a:t>
            </a:r>
            <a:endParaRPr lang="en-US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1593" y="6473311"/>
            <a:ext cx="2569936" cy="24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631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Услуги по ВИЧ и каскад </a:t>
            </a:r>
            <a:r>
              <a:rPr lang="en-GB" dirty="0"/>
              <a:t>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Анализ каскада лечения ВИЧ </a:t>
            </a:r>
            <a:r>
              <a:rPr lang="en-GB" dirty="0"/>
              <a:t>– </a:t>
            </a:r>
            <a:r>
              <a:rPr lang="ru-RU" dirty="0"/>
              <a:t>ВОЗ</a:t>
            </a:r>
            <a:endParaRPr lang="en-US" dirty="0"/>
          </a:p>
          <a:p>
            <a:r>
              <a:rPr lang="ru-RU" dirty="0"/>
              <a:t>Инструменты для определения мест возникновения новых инфекций</a:t>
            </a:r>
            <a:r>
              <a:rPr lang="en-US" dirty="0"/>
              <a:t> – </a:t>
            </a:r>
            <a:r>
              <a:rPr lang="ru-RU" dirty="0"/>
              <a:t>ВОЗ</a:t>
            </a:r>
          </a:p>
          <a:p>
            <a:r>
              <a:rPr lang="ru-RU" dirty="0"/>
              <a:t>Пилотирование «</a:t>
            </a:r>
            <a:r>
              <a:rPr lang="en-US" dirty="0"/>
              <a:t>IBBS-lite</a:t>
            </a:r>
            <a:r>
              <a:rPr lang="ru-RU" dirty="0"/>
              <a:t>»</a:t>
            </a:r>
            <a:r>
              <a:rPr lang="en-US" dirty="0"/>
              <a:t> </a:t>
            </a:r>
            <a:r>
              <a:rPr lang="ru-RU" dirty="0"/>
              <a:t>- встречи по обсуждению подходов, техническая помощь при разработке протоколов и проведении исследования – ВОЗ</a:t>
            </a:r>
          </a:p>
          <a:p>
            <a:r>
              <a:rPr lang="ru-RU" dirty="0"/>
              <a:t>Регулярные трехсторонние встречи между поставщиками услуг, клиентами и плательщиками, адвокация выдачи препарата на дом, регистрация и внедрение новых препаратов для ОЗТ - EАСВ и ЕСЛУН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6367" y="6468404"/>
            <a:ext cx="1895687" cy="18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646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450"/>
          </a:xfrm>
        </p:spPr>
        <p:txBody>
          <a:bodyPr/>
          <a:lstStyle/>
          <a:p>
            <a:r>
              <a:rPr lang="ru-RU" dirty="0"/>
              <a:t>Права человека и адвокация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527" y="2363067"/>
            <a:ext cx="10515600" cy="5005387"/>
          </a:xfrm>
        </p:spPr>
        <p:txBody>
          <a:bodyPr>
            <a:normAutofit/>
          </a:bodyPr>
          <a:lstStyle/>
          <a:p>
            <a:r>
              <a:rPr lang="ru-RU" dirty="0"/>
              <a:t>Адвокация на местном, национальном и международном уровнях для обеспечения лучшего доступа к медицинским услугам среди наиболее уязвимых групп населения </a:t>
            </a:r>
            <a:r>
              <a:rPr lang="en-US" dirty="0"/>
              <a:t>– </a:t>
            </a:r>
            <a:r>
              <a:rPr lang="ru-RU" dirty="0"/>
              <a:t>ЕСЛУН</a:t>
            </a:r>
            <a:endParaRPr lang="en-US" dirty="0"/>
          </a:p>
          <a:p>
            <a:r>
              <a:rPr lang="ru-RU" dirty="0"/>
              <a:t>Консультации «равный-равному» и поддержка представителей КГН, которые сталкиваются с трудностями при доступе к услугам лечения и профилактики - – каждый из членов Консорциума в рамках своей деятельности</a:t>
            </a:r>
          </a:p>
          <a:p>
            <a:r>
              <a:rPr lang="ru-RU" dirty="0"/>
              <a:t>Улучшение качества и доступности услуг для людей, употребляющих наркотики, путем оказания комплексной технической поддержки </a:t>
            </a:r>
            <a:r>
              <a:rPr lang="en-US" dirty="0"/>
              <a:t>– </a:t>
            </a:r>
            <a:r>
              <a:rPr lang="uk-UA" dirty="0"/>
              <a:t>Альянс, ЕАСВ, </a:t>
            </a:r>
            <a:r>
              <a:rPr lang="ru-RU" dirty="0"/>
              <a:t>ЕСЛУН</a:t>
            </a:r>
            <a:endParaRPr lang="en-US" dirty="0"/>
          </a:p>
          <a:p>
            <a:r>
              <a:rPr lang="ru-RU" dirty="0"/>
              <a:t>Работа с мигрантами по вопросам доступа к услугам в связи с ВИЧ, поддержка мигрантов из стран ЦА в местах их нынешнего проживания, доступ к лечению – РЭГ</a:t>
            </a:r>
          </a:p>
          <a:p>
            <a:r>
              <a:rPr lang="ru-RU" dirty="0"/>
              <a:t>Гендерный аудит всех услуг для женщин, живущих с ВИЧ, и ключевых групп населения – каждый из членов Консорциума в рамках своей деятельности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2120" y="6329859"/>
            <a:ext cx="2088323" cy="2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190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Устойчивость</a:t>
            </a:r>
            <a:r>
              <a:rPr lang="uk-UA" dirty="0"/>
              <a:t> и </a:t>
            </a:r>
            <a:r>
              <a:rPr lang="uk-UA" dirty="0" err="1"/>
              <a:t>бюджетная</a:t>
            </a:r>
            <a:r>
              <a:rPr lang="uk-UA" dirty="0"/>
              <a:t> адвокация</a:t>
            </a:r>
            <a:r>
              <a:rPr lang="en-US" dirty="0"/>
              <a:t>; </a:t>
            </a:r>
            <a:r>
              <a:rPr lang="uk-UA" dirty="0"/>
              <a:t>ИКТ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Цифровые решения для поддержки масштабного и эффективного доступа к услугам в связи с ВИЧ, в том числе с использованием ИИ</a:t>
            </a:r>
            <a:r>
              <a:rPr lang="en-US" dirty="0"/>
              <a:t>–100% </a:t>
            </a:r>
            <a:r>
              <a:rPr lang="uk-UA" dirty="0" err="1"/>
              <a:t>Жизни</a:t>
            </a:r>
            <a:endParaRPr lang="uk-UA" dirty="0"/>
          </a:p>
          <a:p>
            <a:pPr>
              <a:buFontTx/>
              <a:buChar char="-"/>
            </a:pPr>
            <a:r>
              <a:rPr lang="en-US" dirty="0"/>
              <a:t> </a:t>
            </a:r>
            <a:r>
              <a:rPr lang="en-GB" dirty="0" err="1"/>
              <a:t>DataCheck</a:t>
            </a:r>
            <a:r>
              <a:rPr lang="en-GB" dirty="0"/>
              <a:t> </a:t>
            </a:r>
            <a:r>
              <a:rPr lang="uk-UA" dirty="0"/>
              <a:t>– </a:t>
            </a:r>
            <a:r>
              <a:rPr lang="uk-UA" dirty="0" err="1"/>
              <a:t>разработка</a:t>
            </a:r>
            <a:r>
              <a:rPr lang="uk-UA" dirty="0"/>
              <a:t> и </a:t>
            </a:r>
            <a:r>
              <a:rPr lang="uk-UA" dirty="0" err="1"/>
              <a:t>внедрение</a:t>
            </a:r>
            <a:r>
              <a:rPr lang="uk-UA" dirty="0"/>
              <a:t> </a:t>
            </a:r>
            <a:r>
              <a:rPr lang="uk-UA" dirty="0" err="1"/>
              <a:t>инструмента</a:t>
            </a:r>
            <a:r>
              <a:rPr lang="uk-UA" dirty="0"/>
              <a:t>, </a:t>
            </a:r>
            <a:r>
              <a:rPr lang="uk-UA" dirty="0" err="1"/>
              <a:t>позволяющего</a:t>
            </a:r>
            <a:r>
              <a:rPr lang="ru-RU" dirty="0"/>
              <a:t> проводить учет консультаций и услуг, а также контролировать и обеспечивать подтверждение участниками получения консультаций или социальных услуг</a:t>
            </a:r>
            <a:endParaRPr lang="uk-UA" dirty="0"/>
          </a:p>
          <a:p>
            <a:pPr>
              <a:buFontTx/>
              <a:buChar char="-"/>
            </a:pPr>
            <a:r>
              <a:rPr lang="en-US" dirty="0"/>
              <a:t>NGO Management – </a:t>
            </a:r>
            <a:r>
              <a:rPr lang="ru-RU" dirty="0"/>
              <a:t>будет адаптировано и внедрено уникальное решение для дистанционного принятия решений для НПО Казахстана</a:t>
            </a:r>
          </a:p>
          <a:p>
            <a:pPr>
              <a:buFontTx/>
              <a:buChar char="-"/>
            </a:pPr>
            <a:r>
              <a:rPr lang="en-US" dirty="0"/>
              <a:t>HIV Test app </a:t>
            </a:r>
            <a:r>
              <a:rPr lang="uk-UA" dirty="0"/>
              <a:t>– </a:t>
            </a:r>
            <a:r>
              <a:rPr lang="uk-UA" dirty="0" err="1"/>
              <a:t>приложение</a:t>
            </a:r>
            <a:r>
              <a:rPr lang="uk-UA" dirty="0"/>
              <a:t>, </a:t>
            </a:r>
            <a:r>
              <a:rPr lang="uk-UA" dirty="0" err="1"/>
              <a:t>предоставляюещее</a:t>
            </a:r>
            <a:r>
              <a:rPr lang="uk-UA" dirty="0"/>
              <a:t> </a:t>
            </a:r>
            <a:r>
              <a:rPr lang="uk-UA" dirty="0" err="1"/>
              <a:t>клиентам</a:t>
            </a:r>
            <a:r>
              <a:rPr lang="uk-UA" dirty="0"/>
              <a:t> карту </a:t>
            </a:r>
            <a:r>
              <a:rPr lang="uk-UA" dirty="0" err="1"/>
              <a:t>наличия</a:t>
            </a:r>
            <a:r>
              <a:rPr lang="uk-UA" dirty="0"/>
              <a:t> услуг </a:t>
            </a:r>
            <a:r>
              <a:rPr lang="uk-UA" dirty="0" err="1"/>
              <a:t>тестирования</a:t>
            </a:r>
            <a:r>
              <a:rPr lang="uk-UA" dirty="0"/>
              <a:t> на ВИЧ по </a:t>
            </a:r>
            <a:r>
              <a:rPr lang="uk-UA" dirty="0" err="1"/>
              <a:t>всей</a:t>
            </a:r>
            <a:r>
              <a:rPr lang="uk-UA" dirty="0"/>
              <a:t> </a:t>
            </a:r>
            <a:r>
              <a:rPr lang="uk-UA" dirty="0" err="1"/>
              <a:t>стране</a:t>
            </a:r>
            <a:r>
              <a:rPr lang="en-US" dirty="0"/>
              <a:t>, </a:t>
            </a:r>
            <a:r>
              <a:rPr lang="uk-UA" dirty="0"/>
              <a:t>а </a:t>
            </a:r>
            <a:r>
              <a:rPr lang="uk-UA" dirty="0" err="1"/>
              <a:t>также</a:t>
            </a:r>
            <a:r>
              <a:rPr lang="uk-UA" dirty="0"/>
              <a:t> </a:t>
            </a:r>
            <a:r>
              <a:rPr lang="uk-UA" dirty="0" err="1"/>
              <a:t>возможность</a:t>
            </a:r>
            <a:r>
              <a:rPr lang="uk-UA" dirty="0"/>
              <a:t> </a:t>
            </a:r>
            <a:r>
              <a:rPr lang="uk-UA" dirty="0" err="1"/>
              <a:t>оценки</a:t>
            </a:r>
            <a:r>
              <a:rPr lang="uk-UA" dirty="0"/>
              <a:t> </a:t>
            </a:r>
            <a:r>
              <a:rPr lang="uk-UA" dirty="0" err="1"/>
              <a:t>рисков</a:t>
            </a:r>
            <a:r>
              <a:rPr lang="uk-UA" dirty="0"/>
              <a:t> </a:t>
            </a:r>
            <a:r>
              <a:rPr lang="uk-UA" dirty="0" err="1"/>
              <a:t>инфицирования</a:t>
            </a:r>
            <a:r>
              <a:rPr lang="uk-UA" dirty="0"/>
              <a:t> ВИЧ</a:t>
            </a:r>
            <a:r>
              <a:rPr lang="en-US" dirty="0"/>
              <a:t>, </a:t>
            </a:r>
            <a:r>
              <a:rPr lang="uk-UA" dirty="0" err="1"/>
              <a:t>будет</a:t>
            </a:r>
            <a:r>
              <a:rPr lang="uk-UA" dirty="0"/>
              <a:t> обновлено, </a:t>
            </a:r>
            <a:r>
              <a:rPr lang="uk-UA" dirty="0" err="1"/>
              <a:t>популяризировано</a:t>
            </a:r>
            <a:r>
              <a:rPr lang="uk-UA" dirty="0"/>
              <a:t> и </a:t>
            </a:r>
            <a:r>
              <a:rPr lang="uk-UA" dirty="0" err="1"/>
              <a:t>внедрено</a:t>
            </a:r>
            <a:r>
              <a:rPr lang="en-US" dirty="0"/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0613" y="6366804"/>
            <a:ext cx="1799358" cy="17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828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Финансирование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9754" y="2585028"/>
            <a:ext cx="8825659" cy="3416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400" dirty="0"/>
              <a:t>Ориентировочный бюджет на 3 (три) года</a:t>
            </a:r>
          </a:p>
          <a:p>
            <a:pPr marL="0" indent="0" algn="ctr">
              <a:buNone/>
            </a:pPr>
            <a:r>
              <a:rPr lang="ru-RU" sz="2400" dirty="0"/>
              <a:t>700 000 долларов США</a:t>
            </a:r>
            <a:endParaRPr lang="en-US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6367" y="6268528"/>
            <a:ext cx="1798476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7140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ал засідань">
  <a:themeElements>
    <a:clrScheme name="Зал засідань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Зал засідань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Зал засідань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229</TotalTime>
  <Words>547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Verdana</vt:lpstr>
      <vt:lpstr>Wingdings 3</vt:lpstr>
      <vt:lpstr>Зал засідань</vt:lpstr>
      <vt:lpstr>Планируемая деятельность в Казахстане в рамках регионального гранта в 2025-2027гг.</vt:lpstr>
      <vt:lpstr>Обзор</vt:lpstr>
      <vt:lpstr>Предложено, чтобы Консорциум, возглавляемый Альянсом в 2022-2024гг., сохранился и в 2025-2027гг.:</vt:lpstr>
      <vt:lpstr>Количество стран уменьшится до 5 фокусных:</vt:lpstr>
      <vt:lpstr>Услуги по ВИЧ и каскад (1)</vt:lpstr>
      <vt:lpstr>Услуги по ВИЧ и каскад (2)</vt:lpstr>
      <vt:lpstr>Права человека и адвокация</vt:lpstr>
      <vt:lpstr>Устойчивость и бюджетная адвокация; ИКТ</vt:lpstr>
      <vt:lpstr>Финансирование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activities for Georgia within the framework of the regional grant for the 2025-2027</dc:title>
  <dc:creator>tanya</dc:creator>
  <cp:lastModifiedBy>Ryssaldy Demeuova</cp:lastModifiedBy>
  <cp:revision>19</cp:revision>
  <dcterms:created xsi:type="dcterms:W3CDTF">2024-08-14T07:51:01Z</dcterms:created>
  <dcterms:modified xsi:type="dcterms:W3CDTF">2024-08-29T06:58:38Z</dcterms:modified>
</cp:coreProperties>
</file>