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71" r:id="rId6"/>
    <p:sldId id="259" r:id="rId7"/>
    <p:sldId id="270" r:id="rId8"/>
    <p:sldId id="260" r:id="rId9"/>
    <p:sldId id="263" r:id="rId10"/>
    <p:sldId id="265" r:id="rId11"/>
    <p:sldId id="267" r:id="rId12"/>
    <p:sldId id="268" r:id="rId13"/>
    <p:sldId id="272" r:id="rId14"/>
  </p:sldIdLst>
  <p:sldSz cx="9144000" cy="6858000" type="screen4x3"/>
  <p:notesSz cx="7053263" cy="9309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C7D7-612F-487E-94A6-B9065DCF6261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88A4-DBCE-47F4-AA81-5E11B579E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9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C7D7-612F-487E-94A6-B9065DCF6261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88A4-DBCE-47F4-AA81-5E11B579E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99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C7D7-612F-487E-94A6-B9065DCF6261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88A4-DBCE-47F4-AA81-5E11B579E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92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C7D7-612F-487E-94A6-B9065DCF6261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88A4-DBCE-47F4-AA81-5E11B579E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C7D7-612F-487E-94A6-B9065DCF6261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88A4-DBCE-47F4-AA81-5E11B579E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49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C7D7-612F-487E-94A6-B9065DCF6261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88A4-DBCE-47F4-AA81-5E11B579E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28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C7D7-612F-487E-94A6-B9065DCF6261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88A4-DBCE-47F4-AA81-5E11B579E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30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C7D7-612F-487E-94A6-B9065DCF6261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88A4-DBCE-47F4-AA81-5E11B579E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84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C7D7-612F-487E-94A6-B9065DCF6261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88A4-DBCE-47F4-AA81-5E11B579E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4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C7D7-612F-487E-94A6-B9065DCF6261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88A4-DBCE-47F4-AA81-5E11B579E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38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C7D7-612F-487E-94A6-B9065DCF6261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388A4-DBCE-47F4-AA81-5E11B579E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20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C7D7-612F-487E-94A6-B9065DCF6261}" type="datetimeFigureOut">
              <a:rPr lang="ru-RU" smtClean="0"/>
              <a:t>04.07.2013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388A4-DBCE-47F4-AA81-5E11B579E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8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08721"/>
            <a:ext cx="8134672" cy="3456384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План мероприятий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по организации и проведению Странового диалога для подготовки "Концептуальной заявки"                                                                                                                                                                          на получение гранта в рамках новой модели финансирования Глобального фонда </a:t>
            </a:r>
            <a:br>
              <a:rPr lang="ru-RU" sz="2800" dirty="0" smtClean="0"/>
            </a:br>
            <a:r>
              <a:rPr lang="ru-RU" sz="2800" dirty="0" smtClean="0"/>
              <a:t>на 2014-2016 годы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725144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Для рассмотрения в заседании СКК Демеуова Р., Координатор секретариата СКК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4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Обеспечение 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828092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11560" y="141277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97349" y="141277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Вопросники, протоколы и инструкции по проведению фокус –групп разосланы всем партнерам, ответственным исполнителям и членам СКК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57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77809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Предпринятые шаги по реализации плана: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Определены ответственные исполнители и партнеры, участвующие в проведении фокус-групп и глубинных интервью;</a:t>
            </a:r>
          </a:p>
          <a:p>
            <a:r>
              <a:rPr lang="ru-RU" sz="2800" dirty="0" smtClean="0"/>
              <a:t>Форма протокола для оформления итогов  фокус-групп разработана;</a:t>
            </a:r>
          </a:p>
          <a:p>
            <a:r>
              <a:rPr lang="ru-RU" sz="2800" dirty="0" smtClean="0"/>
              <a:t>Согласие руководителей Департамента здравоохранения г. Алматы, ОО «Луч надежды», Ассоциации «Жолдас» получены;</a:t>
            </a:r>
          </a:p>
          <a:p>
            <a:r>
              <a:rPr lang="ru-RU" sz="2800" dirty="0" smtClean="0"/>
              <a:t>В срок завершены фокус группы среди внутренних и внешних мигрантов</a:t>
            </a:r>
            <a:r>
              <a:rPr lang="en-US" sz="2800" dirty="0" smtClean="0"/>
              <a:t> </a:t>
            </a:r>
            <a:r>
              <a:rPr lang="ru-RU" sz="2800" dirty="0" smtClean="0"/>
              <a:t>(проект Хоуп);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r>
              <a:rPr lang="ru-RU" sz="2800" dirty="0" smtClean="0"/>
              <a:t>Сегодня проводится фокус - группа с участием фтизиатров г. Алматы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6696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Официальные мероприятия: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3353327" cy="510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91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Обеспечен прозрачный процесс подготовки Концептуальной заявки полностью соответствующий требованию №1 ГФ по разработке Концептуальной заявки;</a:t>
            </a:r>
          </a:p>
          <a:p>
            <a:r>
              <a:rPr lang="ru-RU" dirty="0" smtClean="0"/>
              <a:t>Окончательный проект Концептуальной заявки учитывает мнения всех заинтересованных сторон, нужды и потребности людей, затронутых ТБ и ТБ/ВИЧ ко-инфекцией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/>
              <a:t>Существенным моментом является то, что СКК </a:t>
            </a:r>
            <a:r>
              <a:rPr lang="ru-RU" dirty="0" smtClean="0"/>
              <a:t>в </a:t>
            </a:r>
            <a:r>
              <a:rPr lang="ru-RU" dirty="0"/>
              <a:t>состоянии продемонстрировать, что </a:t>
            </a:r>
            <a:r>
              <a:rPr lang="ru-RU" dirty="0" smtClean="0"/>
              <a:t>Страновой диалог </a:t>
            </a:r>
            <a:r>
              <a:rPr lang="ru-RU" dirty="0"/>
              <a:t>по </a:t>
            </a:r>
            <a:r>
              <a:rPr lang="ru-RU" dirty="0" smtClean="0"/>
              <a:t>разработке КЗ включал различные заинтересованные стороны, включая ключевых групп, наиболее пострадавших  и имеющих высокие риски.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4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Обоснование: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8208912" cy="5328592"/>
          </a:xfrm>
        </p:spPr>
        <p:txBody>
          <a:bodyPr>
            <a:normAutofit/>
          </a:bodyPr>
          <a:lstStyle/>
          <a:p>
            <a:r>
              <a:rPr lang="ru-RU" dirty="0" smtClean="0"/>
              <a:t>Руководство ГФ по НМФ;</a:t>
            </a:r>
          </a:p>
          <a:p>
            <a:r>
              <a:rPr lang="ru-RU" dirty="0" smtClean="0"/>
              <a:t>Резолюция четвертой сессии заседания СКК 16-17 мая 2013 года:</a:t>
            </a:r>
          </a:p>
          <a:p>
            <a:pPr marL="0" indent="0">
              <a:buNone/>
            </a:pPr>
            <a:r>
              <a:rPr lang="ru-RU" dirty="0" smtClean="0"/>
              <a:t>Разработать </a:t>
            </a:r>
            <a:r>
              <a:rPr lang="ru-RU" dirty="0"/>
              <a:t>и утвердить план мероприятий для «Странового диалога» по разработке «Концептуальной заявки» на получение гранта ГФСТМ по НМФ на 2014</a:t>
            </a:r>
            <a:r>
              <a:rPr lang="ru-RU" b="1" dirty="0"/>
              <a:t>-</a:t>
            </a:r>
            <a:r>
              <a:rPr lang="ru-RU" dirty="0"/>
              <a:t>2016 годы (ответственные исполнители </a:t>
            </a:r>
            <a:r>
              <a:rPr lang="ru-RU" b="1" dirty="0"/>
              <a:t>-</a:t>
            </a:r>
            <a:r>
              <a:rPr lang="ru-RU" dirty="0"/>
              <a:t> Рабочая группа, СКК, секретариат СКК, срок: </a:t>
            </a:r>
            <a:r>
              <a:rPr lang="ru-RU" b="1" dirty="0"/>
              <a:t>3 июня 2013 г.</a:t>
            </a:r>
            <a:r>
              <a:rPr lang="ru-RU" dirty="0"/>
              <a:t>)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05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507288" cy="59046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/>
              <a:t>«Страновой диалог» - это термин Глобального Фонда* для определения постоянного процесса, который происходит на  уровне страны с широким  вовлечением всех </a:t>
            </a:r>
            <a:r>
              <a:rPr lang="ru-RU" dirty="0" smtClean="0"/>
              <a:t>заинтересованных  </a:t>
            </a:r>
            <a:r>
              <a:rPr lang="ru-RU" dirty="0"/>
              <a:t>организаций  и лиц</a:t>
            </a:r>
            <a:r>
              <a:rPr lang="en-US" dirty="0" smtClean="0"/>
              <a:t>.</a:t>
            </a:r>
            <a:endParaRPr lang="ru-RU" dirty="0" smtClean="0"/>
          </a:p>
          <a:p>
            <a:pPr marL="0" lv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Основная </a:t>
            </a:r>
            <a:r>
              <a:rPr lang="ru-RU" dirty="0"/>
              <a:t>цель странового диалога</a:t>
            </a:r>
            <a:r>
              <a:rPr lang="en-US" dirty="0"/>
              <a:t> – </a:t>
            </a:r>
            <a:r>
              <a:rPr lang="ru-RU" dirty="0"/>
              <a:t>это определение </a:t>
            </a:r>
            <a:r>
              <a:rPr lang="en-US" dirty="0"/>
              <a:t> </a:t>
            </a:r>
            <a:r>
              <a:rPr lang="ru-RU" dirty="0"/>
              <a:t>приоритетов (</a:t>
            </a:r>
            <a:r>
              <a:rPr lang="en-US" dirty="0"/>
              <a:t>“</a:t>
            </a:r>
            <a:r>
              <a:rPr lang="ru-RU" dirty="0"/>
              <a:t>важных</a:t>
            </a:r>
            <a:r>
              <a:rPr lang="en-US" dirty="0"/>
              <a:t>” </a:t>
            </a:r>
            <a:r>
              <a:rPr lang="ru-RU" dirty="0"/>
              <a:t>моментов)  программы</a:t>
            </a:r>
            <a:r>
              <a:rPr lang="en-US" dirty="0"/>
              <a:t> </a:t>
            </a:r>
            <a:r>
              <a:rPr lang="ru-RU" dirty="0"/>
              <a:t> борьбы с туберкулёзом в Казахстане.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94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295449"/>
              </p:ext>
            </p:extLst>
          </p:nvPr>
        </p:nvGraphicFramePr>
        <p:xfrm>
          <a:off x="323528" y="764704"/>
          <a:ext cx="8568951" cy="53273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/>
                <a:gridCol w="4680520"/>
                <a:gridCol w="1872208"/>
                <a:gridCol w="1584175"/>
              </a:tblGrid>
              <a:tr h="48144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No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 smtClean="0">
                          <a:effectLst/>
                        </a:rPr>
                        <a:t>  Мероприятия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Ответственные стороны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Срок исполнения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14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Критерии для </a:t>
                      </a:r>
                      <a:r>
                        <a:rPr lang="ru-RU" sz="1800" u="none" strike="noStrike" dirty="0" smtClean="0">
                          <a:effectLst/>
                        </a:rPr>
                        <a:t>включения предложений в Концептуальную заявку по ТБ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Рабочая группа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с 27 мая по 3 июня 2013г.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81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Разработка текста объявления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Рабочая группа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17 мая 2013 г.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36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Объявление в республиканскую газету 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ru-RU" sz="1800" u="none" strike="noStrike" dirty="0" smtClean="0">
                          <a:effectLst/>
                        </a:rPr>
                        <a:t>«</a:t>
                      </a:r>
                      <a:r>
                        <a:rPr lang="ru-RU" sz="1800" u="none" strike="noStrike" dirty="0">
                          <a:effectLst/>
                        </a:rPr>
                        <a:t>Казахстанская правда» (СМИ), Электронную рассылку, веб-сайты ПРООН, СКК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Секретариат СКК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 smtClean="0">
                          <a:effectLst/>
                        </a:rPr>
                        <a:t>26 </a:t>
                      </a:r>
                      <a:r>
                        <a:rPr lang="ru-RU" sz="1800" u="none" strike="noStrike" dirty="0">
                          <a:effectLst/>
                        </a:rPr>
                        <a:t>июня 2013 г.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91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Сбор проектов предложений для включения в Концептуальную заявку согласно </a:t>
                      </a:r>
                      <a:r>
                        <a:rPr lang="ru-RU" sz="1800" u="none" strike="noStrike" dirty="0" smtClean="0">
                          <a:effectLst/>
                        </a:rPr>
                        <a:t>Объявлению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Рабочая группа, партнеры, Секретариат СКК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 с 27 </a:t>
                      </a:r>
                      <a:r>
                        <a:rPr lang="ru-RU" sz="1800" u="none" strike="noStrike" dirty="0" smtClean="0">
                          <a:effectLst/>
                        </a:rPr>
                        <a:t>июня по 10 июля </a:t>
                      </a:r>
                      <a:r>
                        <a:rPr lang="ru-RU" sz="1800" u="none" strike="noStrike" dirty="0">
                          <a:effectLst/>
                        </a:rPr>
                        <a:t>2013г.     </a:t>
                      </a:r>
                      <a:br>
                        <a:rPr lang="ru-RU" sz="1800" u="none" strike="noStrike" dirty="0">
                          <a:effectLst/>
                        </a:rPr>
                      </a:b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989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Разработка вопросников для проведения фокус - групп и интервью с ключевыми лицами затронутыми заболеванием или высоким риском, партнерами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Рабочая группа, СДС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с 27 мая по </a:t>
                      </a:r>
                      <a:r>
                        <a:rPr lang="ru-RU" sz="1800" u="none" strike="noStrike" dirty="0" smtClean="0">
                          <a:effectLst/>
                        </a:rPr>
                        <a:t>26 июня </a:t>
                      </a:r>
                      <a:r>
                        <a:rPr lang="ru-RU" sz="1800" u="none" strike="noStrike" dirty="0">
                          <a:effectLst/>
                        </a:rPr>
                        <a:t>2013г.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5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Продолжени</a:t>
            </a:r>
            <a:r>
              <a:rPr lang="ru-RU" dirty="0"/>
              <a:t>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079770"/>
              </p:ext>
            </p:extLst>
          </p:nvPr>
        </p:nvGraphicFramePr>
        <p:xfrm>
          <a:off x="539552" y="1196752"/>
          <a:ext cx="8291264" cy="4270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372"/>
                <a:gridCol w="3910444"/>
                <a:gridCol w="2230920"/>
                <a:gridCol w="1801528"/>
              </a:tblGrid>
              <a:tr h="15260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Фокус - группа с лицами в местах лишения свободы с участием осужденных из туб колонии № ИЧ 167/2 в г. Шымкент (ЮКО) и № ЕЦ 166/11 в г. Степногорск (Акмолинская область)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Рабочая группа, КУИС МВД РК, Ассоциация СПИД сервисных организаций "Жолдас" и ОО "Луч надежды"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</a:rPr>
                        <a:t>1 -10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</a:rPr>
                        <a:t>июля </a:t>
                      </a:r>
                      <a:r>
                        <a:rPr lang="ru-RU" sz="1400" u="none" strike="noStrike" dirty="0">
                          <a:effectLst/>
                        </a:rPr>
                        <a:t>2013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00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Фокус-группа с пациентами, получающими лечение под непосредственным контролем на дому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Рабочая группа, </a:t>
                      </a:r>
                      <a:r>
                        <a:rPr lang="en-US" sz="1600" u="none" strike="noStrike" dirty="0" smtClean="0">
                          <a:effectLst/>
                        </a:rPr>
                        <a:t>KNCV</a:t>
                      </a:r>
                      <a:r>
                        <a:rPr lang="ru-RU" sz="1600" u="none" strike="noStrike" dirty="0" smtClean="0">
                          <a:effectLst/>
                        </a:rPr>
                        <a:t>, </a:t>
                      </a:r>
                      <a:r>
                        <a:rPr lang="en-US" sz="1600" u="none" strike="noStrike" dirty="0" smtClean="0">
                          <a:effectLst/>
                        </a:rPr>
                        <a:t>CDC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 28 июня – 05 июля </a:t>
                      </a:r>
                      <a:r>
                        <a:rPr lang="ru-RU" sz="1600" u="none" strike="noStrike" dirty="0">
                          <a:effectLst/>
                        </a:rPr>
                        <a:t>2013 г.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2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Фокус-группа с мигрантами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РГ,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kk-KZ" sz="1600" u="none" strike="noStrike" baseline="0" dirty="0" smtClean="0">
                          <a:effectLst/>
                        </a:rPr>
                        <a:t>Проект ХОУП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 24-25 </a:t>
                      </a:r>
                      <a:r>
                        <a:rPr lang="ru-RU" sz="1600" u="none" strike="noStrike" dirty="0">
                          <a:effectLst/>
                        </a:rPr>
                        <a:t>июня 2013 г.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Интервью с представителем МОМ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Рабочая группа, НЦПТ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 28 </a:t>
                      </a:r>
                      <a:r>
                        <a:rPr lang="ru-RU" sz="1600" u="none" strike="noStrike" dirty="0">
                          <a:effectLst/>
                        </a:rPr>
                        <a:t>июня 2013 г.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Фокус-группа с НПО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Рабочая группа, </a:t>
                      </a:r>
                      <a:r>
                        <a:rPr lang="en-US" sz="1600" u="none" strike="noStrike" dirty="0">
                          <a:effectLst/>
                        </a:rPr>
                        <a:t>USAID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 01-05 июля </a:t>
                      </a:r>
                      <a:r>
                        <a:rPr lang="ru-RU" sz="1600" u="none" strike="noStrike" dirty="0">
                          <a:effectLst/>
                        </a:rPr>
                        <a:t>2013 г.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</a:rPr>
                        <a:t>Интервью с ЮНЭЙДС</a:t>
                      </a:r>
                      <a:r>
                        <a:rPr lang="ru-RU" sz="1800" u="none" strike="noStrike" baseline="0" dirty="0">
                          <a:effectLst/>
                        </a:rPr>
                        <a:t> 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Рабочая группа, НЦПТ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  08 июля 2013 </a:t>
                      </a:r>
                      <a:r>
                        <a:rPr lang="ru-RU" sz="1600" u="none" strike="noStrike" dirty="0">
                          <a:effectLst/>
                        </a:rPr>
                        <a:t>г.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ru-RU" sz="1600" u="none" strike="noStrike" dirty="0" smtClean="0">
                          <a:effectLst/>
                        </a:rPr>
                        <a:t>12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endParaRPr lang="ru-RU" dirty="0"/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Фокус-группа с пациентами с сочетанной ТБ/ЛЖВ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Рабочая </a:t>
                      </a:r>
                      <a:r>
                        <a:rPr lang="ru-RU" sz="1600" u="none" strike="noStrike" dirty="0" smtClean="0">
                          <a:effectLst/>
                        </a:rPr>
                        <a:t>группа, </a:t>
                      </a:r>
                    </a:p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 РЦСПИД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 2-3 </a:t>
                      </a:r>
                      <a:r>
                        <a:rPr lang="ru-RU" sz="1600" u="none" strike="noStrike" dirty="0">
                          <a:effectLst/>
                        </a:rPr>
                        <a:t>июля 2013 г.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81" marR="7481" marT="748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4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901801"/>
              </p:ext>
            </p:extLst>
          </p:nvPr>
        </p:nvGraphicFramePr>
        <p:xfrm>
          <a:off x="179512" y="620688"/>
          <a:ext cx="8640960" cy="5933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332"/>
                <a:gridCol w="4903296"/>
                <a:gridCol w="2057272"/>
                <a:gridCol w="1425060"/>
              </a:tblGrid>
              <a:tr h="12961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Обсуждение Основных аспектов "ранней" "Концептуальной заявки" со специалистами и </a:t>
                      </a:r>
                      <a:r>
                        <a:rPr lang="ru-RU" sz="1600" u="none" strike="noStrike" dirty="0" smtClean="0">
                          <a:effectLst/>
                        </a:rPr>
                        <a:t>руководителями </a:t>
                      </a:r>
                      <a:r>
                        <a:rPr lang="ru-RU" sz="1600" u="none" strike="noStrike" dirty="0">
                          <a:effectLst/>
                        </a:rPr>
                        <a:t>областных и городских противотуберкулезных </a:t>
                      </a:r>
                      <a:r>
                        <a:rPr lang="ru-RU" sz="1600" u="none" strike="noStrike" dirty="0" smtClean="0">
                          <a:effectLst/>
                        </a:rPr>
                        <a:t>диспансеров </a:t>
                      </a:r>
                      <a:r>
                        <a:rPr lang="ru-RU" sz="1600" u="none" strike="noStrike" dirty="0">
                          <a:effectLst/>
                        </a:rPr>
                        <a:t>с участием представителей </a:t>
                      </a:r>
                      <a:r>
                        <a:rPr lang="ru-RU" sz="1600" u="none" strike="noStrike" dirty="0" smtClean="0">
                          <a:effectLst/>
                        </a:rPr>
                        <a:t>МЗ РК, НЦПТ РК, КУИС МВД </a:t>
                      </a:r>
                      <a:r>
                        <a:rPr lang="ru-RU" sz="1600" u="none" strike="noStrike" dirty="0">
                          <a:effectLst/>
                        </a:rPr>
                        <a:t>РК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ДОМП МЗРК, НЦПТРК, КУИСРК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 не позднее 30 июня 2013 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70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Фокус группа с врачами по стационарным услугам для ТБ </a:t>
                      </a:r>
                      <a:r>
                        <a:rPr lang="ru-RU" sz="1600" u="none" strike="noStrike" dirty="0" smtClean="0">
                          <a:effectLst/>
                        </a:rPr>
                        <a:t>пациентов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Рабочая группа, НЦПТ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с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28 июня по 11</a:t>
                      </a:r>
                      <a:r>
                        <a:rPr lang="ru-RU" sz="1600" u="none" strike="noStrike" dirty="0" smtClean="0">
                          <a:effectLst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</a:rPr>
                        <a:t>июля 2013 г.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56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Фокус –группы с сервис </a:t>
                      </a:r>
                      <a:r>
                        <a:rPr lang="ru-RU" sz="1600" u="none" strike="noStrike" dirty="0">
                          <a:effectLst/>
                        </a:rPr>
                        <a:t>- </a:t>
                      </a:r>
                      <a:r>
                        <a:rPr lang="ru-RU" sz="1600" u="none" strike="noStrike" dirty="0" smtClean="0">
                          <a:effectLst/>
                        </a:rPr>
                        <a:t>провайдерами, </a:t>
                      </a:r>
                      <a:r>
                        <a:rPr lang="ru-RU" sz="1600" u="none" strike="noStrike" dirty="0">
                          <a:effectLst/>
                        </a:rPr>
                        <a:t>участковых </a:t>
                      </a:r>
                      <a:r>
                        <a:rPr lang="ru-RU" sz="1600" u="none" strike="noStrike" dirty="0" smtClean="0">
                          <a:effectLst/>
                        </a:rPr>
                        <a:t>фтизиатров,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химизаторов, </a:t>
                      </a:r>
                      <a:r>
                        <a:rPr lang="ru-RU" sz="1600" u="none" strike="noStrike" dirty="0" smtClean="0">
                          <a:effectLst/>
                        </a:rPr>
                        <a:t> рентгенологов, врачей ПМСП, лаборантов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Рабочая группа, </a:t>
                      </a:r>
                      <a:r>
                        <a:rPr lang="en-US" sz="1600" u="none" strike="noStrike" dirty="0">
                          <a:effectLst/>
                        </a:rPr>
                        <a:t>PSI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 с 01 по 18 </a:t>
                      </a:r>
                      <a:r>
                        <a:rPr lang="ru-RU" sz="1600" u="none" strike="noStrike" dirty="0">
                          <a:effectLst/>
                        </a:rPr>
                        <a:t>июля 2013 г.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26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Глубинное интервью с Генеральным директором </a:t>
                      </a:r>
                      <a:r>
                        <a:rPr lang="ru-RU" sz="1600" u="none" strike="noStrike" dirty="0" smtClean="0">
                          <a:effectLst/>
                        </a:rPr>
                        <a:t>РЦСПИД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600" u="none" strike="noStrike" dirty="0" smtClean="0">
                          <a:effectLst/>
                        </a:rPr>
                        <a:t>по </a:t>
                      </a:r>
                      <a:r>
                        <a:rPr lang="ru-RU" sz="1600" u="none" strike="noStrike" dirty="0">
                          <a:effectLst/>
                        </a:rPr>
                        <a:t>нуждам и потребностям ВИЧ/ТБ пациентов в услугах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Рабочая группа, НЦПТ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19 июля 2013 г.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23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Глубинное интервью с Главным врачом Алматинского областного центра по профилактике и борьбе со СПИД по нуждам и потребностям ВИЧ/ТБ пациентов в услугах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Рабочая группа, НЦПТ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19 июля 2013 г.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00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ru-RU" sz="1600" u="none" strike="noStrike" dirty="0" smtClean="0">
                          <a:effectLst/>
                        </a:rPr>
                        <a:t>Круглый </a:t>
                      </a:r>
                      <a:r>
                        <a:rPr lang="ru-RU" sz="1600" u="none" strike="noStrike" dirty="0">
                          <a:effectLst/>
                        </a:rPr>
                        <a:t>стол с заинтересованными сторонами по </a:t>
                      </a:r>
                      <a:endParaRPr lang="en-US" sz="16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ru-RU" sz="1600" u="none" strike="noStrike" dirty="0" smtClean="0">
                          <a:effectLst/>
                        </a:rPr>
                        <a:t>Обзору </a:t>
                      </a:r>
                      <a:r>
                        <a:rPr lang="ru-RU" sz="1600" u="none" strike="noStrike" dirty="0">
                          <a:effectLst/>
                        </a:rPr>
                        <a:t>предложений, полученных по итогам 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</a:p>
                    <a:p>
                      <a:pPr algn="l" fontAlgn="t"/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ru-RU" sz="1600" u="none" strike="noStrike" dirty="0" smtClean="0">
                          <a:effectLst/>
                        </a:rPr>
                        <a:t>объявления </a:t>
                      </a:r>
                      <a:r>
                        <a:rPr lang="ru-RU" sz="1600" u="none" strike="noStrike" dirty="0">
                          <a:effectLst/>
                        </a:rPr>
                        <a:t>от широкой общественности: </a:t>
                      </a:r>
                      <a:endParaRPr lang="en-US" sz="16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ru-RU" sz="1600" u="none" strike="noStrike" dirty="0" smtClean="0">
                          <a:effectLst/>
                        </a:rPr>
                        <a:t>предложения </a:t>
                      </a:r>
                      <a:r>
                        <a:rPr lang="ru-RU" sz="1600" u="none" strike="noStrike" dirty="0">
                          <a:effectLst/>
                        </a:rPr>
                        <a:t>подлежащие включению в </a:t>
                      </a:r>
                      <a:r>
                        <a:rPr lang="en-US" sz="1600" u="none" strike="noStrike" smtClean="0">
                          <a:effectLst/>
                        </a:rPr>
                        <a:t> </a:t>
                      </a:r>
                    </a:p>
                    <a:p>
                      <a:pPr algn="l" fontAlgn="t"/>
                      <a:r>
                        <a:rPr lang="en-US" sz="1600" u="none" strike="noStrike" smtClean="0">
                          <a:effectLst/>
                        </a:rPr>
                        <a:t> </a:t>
                      </a:r>
                      <a:r>
                        <a:rPr lang="ru-RU" sz="1600" u="none" strike="noStrike" dirty="0" smtClean="0">
                          <a:effectLst/>
                        </a:rPr>
                        <a:t>"</a:t>
                      </a:r>
                      <a:r>
                        <a:rPr lang="ru-RU" sz="1600" u="none" strike="noStrike" dirty="0">
                          <a:effectLst/>
                        </a:rPr>
                        <a:t>Концептуальную заявку"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 Рабочая </a:t>
                      </a:r>
                      <a:r>
                        <a:rPr lang="ru-RU" sz="1600" u="none" strike="noStrike" dirty="0">
                          <a:effectLst/>
                        </a:rPr>
                        <a:t>группа, НПО, ключевые лица, затронутые ТБ, лица, подверженные наибольшему риску, Секретариат СКК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20 июля 2013 г.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8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731696" cy="715962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Партнеры Рабочей группы и их предполагаемый вклад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721592"/>
              </p:ext>
            </p:extLst>
          </p:nvPr>
        </p:nvGraphicFramePr>
        <p:xfrm>
          <a:off x="323528" y="908720"/>
          <a:ext cx="8496944" cy="502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3301752"/>
                <a:gridCol w="4763144"/>
              </a:tblGrid>
              <a:tr h="304800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Организации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Фокус -группы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1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НЦПТ</a:t>
                      </a:r>
                      <a:r>
                        <a:rPr lang="ru-RU" sz="1800" baseline="0" dirty="0" smtClean="0"/>
                        <a:t> </a:t>
                      </a:r>
                      <a:endParaRPr lang="ru-RU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ЛЖВ/ТБ</a:t>
                      </a:r>
                      <a:r>
                        <a:rPr lang="ru-RU" sz="1800" baseline="0" dirty="0" smtClean="0"/>
                        <a:t> пациенты, ПИН, РС, </a:t>
                      </a:r>
                      <a:r>
                        <a:rPr lang="ru-RU" sz="1800" baseline="0" dirty="0" err="1" smtClean="0"/>
                        <a:t>БОМЖи</a:t>
                      </a:r>
                      <a:endParaRPr lang="ru-RU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1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РЦСПИД, ОФ</a:t>
                      </a:r>
                      <a:r>
                        <a:rPr lang="ru-RU" sz="1800" baseline="0" dirty="0" smtClean="0"/>
                        <a:t> «Доверие плюс»</a:t>
                      </a:r>
                      <a:endParaRPr lang="ru-RU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ЛЖВ/ТБ</a:t>
                      </a:r>
                      <a:r>
                        <a:rPr lang="ru-RU" sz="1800" baseline="0" dirty="0" smtClean="0"/>
                        <a:t> пациенты, ПИН, РС, </a:t>
                      </a:r>
                      <a:r>
                        <a:rPr lang="ru-RU" sz="1800" baseline="0" dirty="0" err="1" smtClean="0"/>
                        <a:t>БОМЖи</a:t>
                      </a:r>
                      <a:endParaRPr lang="ru-RU" sz="1800" dirty="0" smtClean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41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Медуправление КУИС</a:t>
                      </a:r>
                      <a:r>
                        <a:rPr lang="ru-RU" sz="1800" baseline="0" dirty="0" smtClean="0"/>
                        <a:t> МВД РК</a:t>
                      </a:r>
                      <a:endParaRPr lang="ru-RU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Осужденные</a:t>
                      </a:r>
                      <a:endParaRPr lang="ru-RU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1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Проект  «ХОУП»</a:t>
                      </a:r>
                      <a:endParaRPr lang="ru-RU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Мигранты</a:t>
                      </a:r>
                      <a:endParaRPr lang="ru-RU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1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ЦСПИД</a:t>
                      </a:r>
                      <a:endParaRPr lang="ru-RU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Поставщики ВИЧ/СПИД услуг (аутрич-работники)</a:t>
                      </a:r>
                      <a:endParaRPr lang="ru-RU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1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CDC</a:t>
                      </a:r>
                      <a:endParaRPr lang="ru-RU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Поставщики медицинских услуг</a:t>
                      </a:r>
                      <a:r>
                        <a:rPr lang="ru-RU" sz="1800" baseline="0" dirty="0" smtClean="0"/>
                        <a:t> и ТБ пациенты в стационаре</a:t>
                      </a:r>
                      <a:endParaRPr lang="ru-RU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1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7</a:t>
                      </a:r>
                      <a:endParaRPr lang="ru-RU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CDC</a:t>
                      </a:r>
                      <a:endParaRPr lang="ru-RU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Пациенты</a:t>
                      </a:r>
                      <a:r>
                        <a:rPr lang="ru-RU" sz="1800" baseline="0" dirty="0" smtClean="0"/>
                        <a:t> НКЛ на дому</a:t>
                      </a:r>
                      <a:endParaRPr lang="ru-RU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1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8</a:t>
                      </a:r>
                      <a:endParaRPr lang="ru-RU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РЦСПИД, НЦПТ</a:t>
                      </a:r>
                      <a:endParaRPr lang="ru-RU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Лица, принимающие решения</a:t>
                      </a:r>
                      <a:endParaRPr lang="ru-RU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80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9</a:t>
                      </a:r>
                      <a:endParaRPr lang="ru-RU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Проект  «ХОУП»</a:t>
                      </a:r>
                      <a:endParaRPr lang="ru-RU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МОМ</a:t>
                      </a:r>
                      <a:endParaRPr lang="ru-RU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10</a:t>
                      </a: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СДС</a:t>
                      </a: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Работа над вопросниками для фокус групп</a:t>
                      </a:r>
                      <a:endParaRPr lang="ru-RU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41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11</a:t>
                      </a:r>
                      <a:endParaRPr lang="ru-RU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Секретариат СКК</a:t>
                      </a: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Сбор протоколов</a:t>
                      </a:r>
                      <a:r>
                        <a:rPr lang="ru-RU" sz="1800" baseline="0" dirty="0" smtClean="0"/>
                        <a:t> по итогам фокус -групп </a:t>
                      </a:r>
                      <a:endParaRPr lang="ru-RU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0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44" y="188640"/>
            <a:ext cx="847632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70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Вопросники</a:t>
            </a:r>
            <a:endParaRPr lang="ru-RU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2493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0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925</Words>
  <Application>Microsoft Office PowerPoint</Application>
  <PresentationFormat>Экран (4:3)</PresentationFormat>
  <Paragraphs>142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План мероприятий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по организации и проведению Странового диалога для подготовки "Концептуальной заявки"                                                                                                                                                                          на получение гранта в рамках новой модели финансирования Глобального фонда  на 2014-2016 годы</vt:lpstr>
      <vt:lpstr>Обоснование:</vt:lpstr>
      <vt:lpstr>Презентация PowerPoint</vt:lpstr>
      <vt:lpstr>Презентация PowerPoint</vt:lpstr>
      <vt:lpstr>Продолжение</vt:lpstr>
      <vt:lpstr>Презентация PowerPoint</vt:lpstr>
      <vt:lpstr>Партнеры Рабочей группы и их предполагаемый вклад </vt:lpstr>
      <vt:lpstr>Презентация PowerPoint</vt:lpstr>
      <vt:lpstr>Вопросники</vt:lpstr>
      <vt:lpstr>Обеспечение </vt:lpstr>
      <vt:lpstr>Предпринятые шаги по реализации плана: </vt:lpstr>
      <vt:lpstr>Официальные мероприятия:</vt:lpstr>
      <vt:lpstr>Результат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мероприятий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по организации и проведению Странового диалога для подготовки "Концептуальной заявки"                                                                                                                                                                          на получение гранта в рамках новой модели финансирования Глобального фонда  на 2014-2016 годы</dc:title>
  <dc:creator>Owner</dc:creator>
  <cp:lastModifiedBy>Owner</cp:lastModifiedBy>
  <cp:revision>31</cp:revision>
  <cp:lastPrinted>2013-07-04T13:59:26Z</cp:lastPrinted>
  <dcterms:created xsi:type="dcterms:W3CDTF">2013-06-26T07:55:29Z</dcterms:created>
  <dcterms:modified xsi:type="dcterms:W3CDTF">2013-07-04T13:59:28Z</dcterms:modified>
</cp:coreProperties>
</file>