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6" r:id="rId3"/>
    <p:sldId id="267" r:id="rId4"/>
    <p:sldId id="275" r:id="rId5"/>
    <p:sldId id="274" r:id="rId6"/>
    <p:sldId id="27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14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12.01.2020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12.01.2020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359898"/>
            <a:ext cx="7363544" cy="34291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Отчет и планы </a:t>
            </a:r>
            <a:br>
              <a:rPr lang="ru-RU" b="1" i="1" dirty="0" smtClean="0"/>
            </a:br>
            <a:r>
              <a:rPr lang="ru-RU" b="1" i="1" dirty="0" smtClean="0"/>
              <a:t>рабочей группы по </a:t>
            </a:r>
            <a:r>
              <a:rPr lang="ru-RU" b="1" i="1" dirty="0" err="1" smtClean="0"/>
              <a:t>гендеру</a:t>
            </a:r>
            <a:r>
              <a:rPr lang="ru-RU" b="1" i="1" dirty="0" smtClean="0"/>
              <a:t> при </a:t>
            </a:r>
            <a:r>
              <a:rPr lang="ru-RU" b="1" i="1" dirty="0" err="1" smtClean="0"/>
              <a:t>Страновом</a:t>
            </a:r>
            <a:r>
              <a:rPr lang="ru-RU" b="1" i="1" dirty="0" smtClean="0"/>
              <a:t> координационном комитете по борьбе с ВИЧ, туберкулез, малярия 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54108" y="4653136"/>
            <a:ext cx="7406640" cy="1584176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Полякова Людмила,</a:t>
            </a:r>
          </a:p>
          <a:p>
            <a:r>
              <a:rPr lang="ru-RU" b="1" i="1" dirty="0" smtClean="0"/>
              <a:t>Член СКК, представитель сообщества </a:t>
            </a:r>
          </a:p>
          <a:p>
            <a:r>
              <a:rPr lang="ru-RU" b="1" i="1" dirty="0" smtClean="0"/>
              <a:t>женщин живущих в ВИЧ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421673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8106104" cy="743293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 smtClean="0"/>
              <a:t>Отчет РГ по </a:t>
            </a:r>
            <a:r>
              <a:rPr lang="ru-RU" sz="4000" b="1" i="1" dirty="0" err="1" smtClean="0"/>
              <a:t>гендеру</a:t>
            </a:r>
            <a:r>
              <a:rPr lang="ru-RU" sz="4000" b="1" i="1" dirty="0" smtClean="0"/>
              <a:t> при СКК</a:t>
            </a:r>
            <a:r>
              <a:rPr lang="ru-RU" sz="3900" i="1" dirty="0"/>
              <a:t/>
            </a:r>
            <a:br>
              <a:rPr lang="ru-RU" sz="3900" i="1" dirty="0"/>
            </a:br>
            <a:endParaRPr lang="ru-RU" sz="39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931933"/>
            <a:ext cx="7962088" cy="5661248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20000"/>
              </a:lnSpc>
              <a:buNone/>
            </a:pPr>
            <a:r>
              <a:rPr lang="ru-RU" sz="2400" i="1" spc="-150" dirty="0"/>
              <a:t>14 мая 2019 года на встрече рабочих групп СКК в целях интеграции гендерного компонента в программы Глобального фонда в РК инициировано создание рабочей группы по гендерным вопросам (далее-РГ по </a:t>
            </a:r>
            <a:r>
              <a:rPr lang="ru-RU" sz="2400" i="1" spc="-150" dirty="0" err="1"/>
              <a:t>гендеру</a:t>
            </a:r>
            <a:r>
              <a:rPr lang="ru-RU" sz="2400" i="1" spc="-150" dirty="0"/>
              <a:t>).</a:t>
            </a:r>
          </a:p>
          <a:p>
            <a:pPr marL="0" indent="457200" algn="just">
              <a:lnSpc>
                <a:spcPct val="120000"/>
              </a:lnSpc>
              <a:buNone/>
            </a:pPr>
            <a:r>
              <a:rPr lang="ru-RU" sz="2400" i="1" spc="-150" dirty="0"/>
              <a:t>Представлена Стратегия достижения гендерного равенства Глобального фонда, дано обоснование для чего необходима РГ, обозначены цели и задачи, представлено техническое задание и предложен состав РГ по </a:t>
            </a:r>
            <a:r>
              <a:rPr lang="ru-RU" sz="2400" i="1" spc="-150" dirty="0" err="1"/>
              <a:t>гендеру</a:t>
            </a:r>
            <a:r>
              <a:rPr lang="ru-RU" sz="2400" i="1" spc="-150" dirty="0"/>
              <a:t>, . </a:t>
            </a:r>
          </a:p>
          <a:p>
            <a:pPr marL="0" indent="457200" algn="just">
              <a:lnSpc>
                <a:spcPct val="120000"/>
              </a:lnSpc>
              <a:buNone/>
            </a:pPr>
            <a:r>
              <a:rPr lang="ru-RU" sz="2400" i="1" spc="-150" dirty="0"/>
              <a:t>В состав  вошли 8 членов СКК представители сообщества ЛЖВ, ТБ, женщин, живущих с ВИЧ,  представители ключевых групп ЛУИН, МСМ, РС, представитель от международных организаций и представитель от проекта Хоуп. </a:t>
            </a:r>
          </a:p>
        </p:txBody>
      </p:sp>
    </p:spTree>
    <p:extLst>
      <p:ext uri="{BB962C8B-B14F-4D97-AF65-F5344CB8AC3E}">
        <p14:creationId xmlns:p14="http://schemas.microsoft.com/office/powerpoint/2010/main" val="141639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91885"/>
            <a:ext cx="7498080" cy="576064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 smtClean="0"/>
              <a:t>Отчет РГ по </a:t>
            </a:r>
            <a:r>
              <a:rPr lang="ru-RU" sz="4000" b="1" i="1" dirty="0" err="1" smtClean="0"/>
              <a:t>гендеру</a:t>
            </a:r>
            <a:r>
              <a:rPr lang="ru-RU" sz="4000" b="1" i="1" dirty="0" smtClean="0"/>
              <a:t> при СКК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980728"/>
            <a:ext cx="7818072" cy="5661248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sz="2400" i="1" dirty="0"/>
              <a:t>В период с мая 2019 по январь 2020 года проведено 2 тренинга  по гендерным вопросам и усилению потенциала членов СКК, участниками РГ по </a:t>
            </a:r>
            <a:r>
              <a:rPr lang="ru-RU" sz="2400" i="1" dirty="0" err="1"/>
              <a:t>гендеру</a:t>
            </a:r>
            <a:r>
              <a:rPr lang="ru-RU" sz="2400" i="1" dirty="0"/>
              <a:t> сделано 2 выступления, проведены встречи внутри сообщества, анкетирование среди женщин, живущих с ВИЧ по качеству жизни с </a:t>
            </a:r>
            <a:r>
              <a:rPr lang="ru-RU" sz="2400" i="1" dirty="0" smtClean="0"/>
              <a:t>ВИЧ и проведена итоговая </a:t>
            </a:r>
            <a:r>
              <a:rPr lang="ru-RU" sz="2400" i="1" dirty="0"/>
              <a:t>встреча представителей РГ по </a:t>
            </a:r>
            <a:r>
              <a:rPr lang="ru-RU" sz="2400" i="1" dirty="0" err="1"/>
              <a:t>гендеру</a:t>
            </a:r>
            <a:r>
              <a:rPr lang="ru-RU" sz="2400" i="1" dirty="0"/>
              <a:t>. </a:t>
            </a:r>
          </a:p>
          <a:p>
            <a:pPr marL="0" indent="457200" algn="just">
              <a:buNone/>
            </a:pPr>
            <a:r>
              <a:rPr lang="ru-RU" sz="2400" i="1" dirty="0" smtClean="0"/>
              <a:t>Результатом встречи </a:t>
            </a:r>
            <a:r>
              <a:rPr lang="ru-RU" sz="2400" i="1" dirty="0"/>
              <a:t>РГ по </a:t>
            </a:r>
            <a:r>
              <a:rPr lang="ru-RU" sz="2400" i="1" dirty="0" err="1"/>
              <a:t>гендеру</a:t>
            </a:r>
            <a:r>
              <a:rPr lang="ru-RU" sz="2400" i="1" dirty="0"/>
              <a:t> явилось признание факта о необходимости </a:t>
            </a:r>
            <a:r>
              <a:rPr lang="ru-RU" sz="2400" i="1" dirty="0" smtClean="0"/>
              <a:t>объединить </a:t>
            </a:r>
            <a:r>
              <a:rPr lang="ru-RU" sz="2400" i="1" dirty="0"/>
              <a:t>усилия в борьбе с ВИЧ и трансформировать предоставляемые услуги с включением в </a:t>
            </a:r>
            <a:r>
              <a:rPr lang="ru-RU" sz="2400" i="1" dirty="0" smtClean="0"/>
              <a:t>охват Транс</a:t>
            </a:r>
            <a:r>
              <a:rPr lang="ru-RU" sz="2400" i="1" dirty="0"/>
              <a:t>* людей с их </a:t>
            </a:r>
            <a:r>
              <a:rPr lang="ru-RU" sz="2400" i="1" dirty="0" smtClean="0"/>
              <a:t>особенностями, </a:t>
            </a:r>
            <a:r>
              <a:rPr lang="ru-RU" sz="2400" i="1" dirty="0"/>
              <a:t>подростковый и молодежный </a:t>
            </a:r>
            <a:r>
              <a:rPr lang="ru-RU" sz="2400" i="1" dirty="0" err="1"/>
              <a:t>гендер</a:t>
            </a:r>
            <a:r>
              <a:rPr lang="ru-RU" sz="2400" i="1" dirty="0" smtClean="0"/>
              <a:t>, ключевые группы </a:t>
            </a:r>
            <a:r>
              <a:rPr lang="ru-RU" sz="2400" i="1" dirty="0" err="1"/>
              <a:t>Алматинской</a:t>
            </a:r>
            <a:r>
              <a:rPr lang="ru-RU" sz="2400" i="1" dirty="0"/>
              <a:t> области ввиду сложной эпидемиологической ситуацией и отсутствием  профилактических программ по ВИЧ. </a:t>
            </a:r>
          </a:p>
        </p:txBody>
      </p:sp>
    </p:spTree>
    <p:extLst>
      <p:ext uri="{BB962C8B-B14F-4D97-AF65-F5344CB8AC3E}">
        <p14:creationId xmlns:p14="http://schemas.microsoft.com/office/powerpoint/2010/main" val="368665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896" y="0"/>
            <a:ext cx="8229600" cy="839964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/>
              <a:t>Планы РГ по </a:t>
            </a:r>
            <a:r>
              <a:rPr lang="ru-RU" sz="4000" b="1" i="1" dirty="0" err="1" smtClean="0"/>
              <a:t>гендеру</a:t>
            </a:r>
            <a:endParaRPr lang="ru-RU" sz="40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2244" y="692696"/>
            <a:ext cx="8106104" cy="5923710"/>
          </a:xfrm>
        </p:spPr>
        <p:txBody>
          <a:bodyPr>
            <a:noAutofit/>
          </a:bodyPr>
          <a:lstStyle/>
          <a:p>
            <a:pPr marL="82296" lvl="0" indent="457200" algn="just">
              <a:buNone/>
            </a:pPr>
            <a:r>
              <a:rPr lang="ru-RU" sz="2400" i="1" dirty="0"/>
              <a:t>В виду планируемой политики государства о децентрализации СПИД Центров и передачи пациентов, состоящих на Д-учете в службы ПМСП мы считаем, что на данном этапе развития важным компонентом станет изменение подходов к оказываемым услугам на гендерно-чувствительные ориентиры</a:t>
            </a:r>
            <a:r>
              <a:rPr lang="ru-RU" sz="2400" i="1" dirty="0" smtClean="0"/>
              <a:t>.</a:t>
            </a:r>
          </a:p>
          <a:p>
            <a:pPr marL="82296" lvl="0" indent="457200" algn="just">
              <a:buNone/>
            </a:pPr>
            <a:r>
              <a:rPr lang="ru-RU" sz="2400" i="1" dirty="0" smtClean="0"/>
              <a:t> </a:t>
            </a:r>
            <a:r>
              <a:rPr lang="ru-RU" sz="2400" i="1" dirty="0"/>
              <a:t>Необходимо усилить сервис, внедряя инновационные подходы, а также расширить сферу охвата регионов ГФ включив </a:t>
            </a:r>
            <a:r>
              <a:rPr lang="ru-RU" sz="2400" i="1" dirty="0" err="1"/>
              <a:t>Алматинскую</a:t>
            </a:r>
            <a:r>
              <a:rPr lang="ru-RU" sz="2400" i="1" dirty="0"/>
              <a:t> область, так как отсутствие профилактических и услуг по уходу и поддержке </a:t>
            </a:r>
            <a:r>
              <a:rPr lang="ru-RU" sz="2400" i="1" dirty="0" smtClean="0"/>
              <a:t>ключевых групп имеет </a:t>
            </a:r>
            <a:r>
              <a:rPr lang="ru-RU" sz="2400" i="1" dirty="0"/>
              <a:t>прямое  влияние на распространение эпидемии в </a:t>
            </a:r>
            <a:r>
              <a:rPr lang="ru-RU" sz="2400" i="1" dirty="0" err="1"/>
              <a:t>г.Алматы</a:t>
            </a:r>
            <a:r>
              <a:rPr lang="ru-RU" sz="2400" i="1" dirty="0"/>
              <a:t>. </a:t>
            </a:r>
            <a:endParaRPr lang="ru-RU" sz="2400" i="1" dirty="0" smtClean="0"/>
          </a:p>
          <a:p>
            <a:pPr marL="82296" lvl="0" indent="457200" algn="just">
              <a:buNone/>
            </a:pPr>
            <a:r>
              <a:rPr lang="ru-RU" sz="2400" i="1" dirty="0" smtClean="0"/>
              <a:t>РГ по </a:t>
            </a:r>
            <a:r>
              <a:rPr lang="ru-RU" sz="2400" i="1" dirty="0" err="1" smtClean="0"/>
              <a:t>гендеру</a:t>
            </a:r>
            <a:r>
              <a:rPr lang="ru-RU" sz="2400" i="1" dirty="0" smtClean="0"/>
              <a:t> в 2020 году намерена продолжить работать и объединить усилия и для внедрения широкомасштабной акции по трансформации предоставляемых сервисов.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7121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896" y="0"/>
            <a:ext cx="8229600" cy="839964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/>
              <a:t>Планы РГ по </a:t>
            </a:r>
            <a:r>
              <a:rPr lang="ru-RU" sz="4000" b="1" i="1" dirty="0" err="1" smtClean="0"/>
              <a:t>гендеру</a:t>
            </a:r>
            <a:endParaRPr lang="ru-RU" sz="40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7896" y="1052736"/>
            <a:ext cx="8106104" cy="5256584"/>
          </a:xfrm>
        </p:spPr>
        <p:txBody>
          <a:bodyPr>
            <a:noAutofit/>
          </a:bodyPr>
          <a:lstStyle/>
          <a:p>
            <a:pPr marL="82296" lvl="0" indent="457200" algn="just">
              <a:buNone/>
            </a:pPr>
            <a:r>
              <a:rPr lang="ru-RU" sz="2400" i="1" dirty="0" smtClean="0"/>
              <a:t>Мы </a:t>
            </a:r>
            <a:r>
              <a:rPr lang="ru-RU" sz="2400" i="1" dirty="0" smtClean="0"/>
              <a:t>планируем  </a:t>
            </a:r>
            <a:r>
              <a:rPr lang="ru-RU" sz="2400" i="1" dirty="0"/>
              <a:t>внести предложения к </a:t>
            </a:r>
            <a:r>
              <a:rPr lang="ru-RU" sz="2400" i="1" dirty="0" err="1"/>
              <a:t>страновой</a:t>
            </a:r>
            <a:r>
              <a:rPr lang="ru-RU" sz="2400" i="1" dirty="0"/>
              <a:t> заявке, </a:t>
            </a:r>
            <a:r>
              <a:rPr lang="ru-RU" sz="2400" i="1" dirty="0" smtClean="0"/>
              <a:t>для включения гендерных аспектов </a:t>
            </a:r>
            <a:r>
              <a:rPr lang="ru-RU" sz="2400" i="1" dirty="0"/>
              <a:t>и </a:t>
            </a:r>
            <a:r>
              <a:rPr lang="ru-RU" sz="2400" i="1" dirty="0" smtClean="0"/>
              <a:t>покрытия реальных потребностей </a:t>
            </a:r>
            <a:r>
              <a:rPr lang="ru-RU" sz="2400" i="1" dirty="0" smtClean="0"/>
              <a:t>людей, затронутых эпидемией ВИЧ и ключевых </a:t>
            </a:r>
            <a:r>
              <a:rPr lang="ru-RU" sz="2400" i="1" dirty="0"/>
              <a:t>групп </a:t>
            </a:r>
            <a:r>
              <a:rPr lang="ru-RU" sz="2400" i="1" dirty="0" smtClean="0"/>
              <a:t>: </a:t>
            </a:r>
            <a:endParaRPr lang="ru-RU" sz="2400" i="1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400" i="1" dirty="0"/>
              <a:t>женщин, живущих с ВИЧ (Виртуальная школа жизни с ВИЧ, гендерно-чувствительное консультирование</a:t>
            </a:r>
            <a:r>
              <a:rPr lang="ru-RU" sz="2400" i="1" dirty="0" smtClean="0"/>
              <a:t>); </a:t>
            </a:r>
            <a:endParaRPr lang="ru-RU" sz="2400" i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i="1" dirty="0"/>
              <a:t>работниц секса (</a:t>
            </a:r>
            <a:r>
              <a:rPr lang="en-US" sz="2400" i="1" dirty="0"/>
              <a:t>Community </a:t>
            </a:r>
            <a:r>
              <a:rPr lang="ru-RU" sz="2400" i="1" dirty="0"/>
              <a:t>С</a:t>
            </a:r>
            <a:r>
              <a:rPr lang="en-US" sz="2400" i="1" dirty="0"/>
              <a:t>entre</a:t>
            </a:r>
            <a:r>
              <a:rPr lang="ru-RU" sz="2400" i="1" dirty="0" smtClean="0"/>
              <a:t>);</a:t>
            </a:r>
            <a:endParaRPr lang="ru-RU" sz="2400" i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i="1" dirty="0"/>
              <a:t>подростковый </a:t>
            </a:r>
            <a:r>
              <a:rPr lang="ru-RU" sz="2400" i="1" dirty="0" err="1"/>
              <a:t>гендер</a:t>
            </a:r>
            <a:r>
              <a:rPr lang="ru-RU" sz="2400" i="1" dirty="0"/>
              <a:t> (уход и поддержка подростков и  молодежи с ВИЧ</a:t>
            </a:r>
            <a:r>
              <a:rPr lang="ru-RU" sz="2400" i="1" dirty="0" smtClean="0"/>
              <a:t>); </a:t>
            </a:r>
            <a:endParaRPr lang="ru-RU" sz="2400" i="1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400" i="1" dirty="0"/>
              <a:t>Транс *людей </a:t>
            </a:r>
            <a:r>
              <a:rPr lang="ru-RU" sz="2400" i="1" dirty="0" smtClean="0"/>
              <a:t>(исследования, разработка программ, доступ к </a:t>
            </a:r>
            <a:r>
              <a:rPr lang="ru-RU" sz="2400" i="1" dirty="0" smtClean="0"/>
              <a:t>профилактике </a:t>
            </a:r>
            <a:r>
              <a:rPr lang="ru-RU" sz="2400" i="1" dirty="0" smtClean="0"/>
              <a:t>ВИЧ)</a:t>
            </a:r>
            <a:endParaRPr lang="ru-RU" sz="2400" i="1" dirty="0"/>
          </a:p>
          <a:p>
            <a:pPr marL="82296" lvl="0" indent="0" algn="just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2453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980728"/>
            <a:ext cx="7406640" cy="851354"/>
          </a:xfrm>
        </p:spPr>
        <p:txBody>
          <a:bodyPr>
            <a:normAutofit/>
          </a:bodyPr>
          <a:lstStyle/>
          <a:p>
            <a:r>
              <a:rPr lang="ru-RU" sz="4000" b="1" i="1" dirty="0"/>
              <a:t>БЛАГОДАРИМ ЗА ВНИМАНИЕ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37360" y="4293096"/>
            <a:ext cx="7406640" cy="1752600"/>
          </a:xfrm>
        </p:spPr>
        <p:txBody>
          <a:bodyPr/>
          <a:lstStyle/>
          <a:p>
            <a:pPr algn="r"/>
            <a:r>
              <a:rPr lang="ru-RU" b="1" i="1" dirty="0"/>
              <a:t>Полякова Людмила,</a:t>
            </a:r>
          </a:p>
          <a:p>
            <a:pPr algn="r"/>
            <a:r>
              <a:rPr lang="ru-RU" b="1" i="1" dirty="0"/>
              <a:t>Член СКК</a:t>
            </a:r>
            <a:r>
              <a:rPr lang="ru-RU" b="1" i="1" dirty="0" smtClean="0"/>
              <a:t>, </a:t>
            </a:r>
            <a:r>
              <a:rPr lang="ru-RU" b="1" i="1" dirty="0"/>
              <a:t>представитель </a:t>
            </a:r>
            <a:r>
              <a:rPr lang="ru-RU" b="1" i="1" dirty="0" smtClean="0"/>
              <a:t>сообщества</a:t>
            </a:r>
          </a:p>
          <a:p>
            <a:pPr algn="r"/>
            <a:r>
              <a:rPr lang="ru-RU" b="1" i="1" dirty="0" smtClean="0"/>
              <a:t> </a:t>
            </a:r>
            <a:r>
              <a:rPr lang="ru-RU" b="1" i="1" dirty="0"/>
              <a:t>женщин живущих в 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05447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714</TotalTime>
  <Words>239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Corbel</vt:lpstr>
      <vt:lpstr>Gill Sans MT</vt:lpstr>
      <vt:lpstr>Verdana</vt:lpstr>
      <vt:lpstr>Wingdings</vt:lpstr>
      <vt:lpstr>Wingdings 2</vt:lpstr>
      <vt:lpstr>Солнцестояние</vt:lpstr>
      <vt:lpstr>Отчет и планы  рабочей группы по гендеру при Страновом координационном комитете по борьбе с ВИЧ, туберкулез, малярия </vt:lpstr>
      <vt:lpstr>Отчет РГ по гендеру при СКК </vt:lpstr>
      <vt:lpstr>Отчет РГ по гендеру при СКК </vt:lpstr>
      <vt:lpstr>Планы РГ по гендеру</vt:lpstr>
      <vt:lpstr>Планы РГ по гендеру</vt:lpstr>
      <vt:lpstr>БЛАГОДАРИМ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Женщины, живущие с ВИЧ</dc:title>
  <dc:creator>админ</dc:creator>
  <cp:lastModifiedBy>Пользователь Windows</cp:lastModifiedBy>
  <cp:revision>60</cp:revision>
  <dcterms:created xsi:type="dcterms:W3CDTF">2019-12-20T05:49:06Z</dcterms:created>
  <dcterms:modified xsi:type="dcterms:W3CDTF">2020-01-11T19:36:36Z</dcterms:modified>
</cp:coreProperties>
</file>