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0" r:id="rId1"/>
  </p:sldMasterIdLst>
  <p:notesMasterIdLst>
    <p:notesMasterId r:id="rId16"/>
  </p:notesMasterIdLst>
  <p:sldIdLst>
    <p:sldId id="355" r:id="rId2"/>
    <p:sldId id="321" r:id="rId3"/>
    <p:sldId id="360" r:id="rId4"/>
    <p:sldId id="361" r:id="rId5"/>
    <p:sldId id="363" r:id="rId6"/>
    <p:sldId id="370" r:id="rId7"/>
    <p:sldId id="364" r:id="rId8"/>
    <p:sldId id="365" r:id="rId9"/>
    <p:sldId id="368" r:id="rId10"/>
    <p:sldId id="369" r:id="rId11"/>
    <p:sldId id="371" r:id="rId12"/>
    <p:sldId id="372" r:id="rId13"/>
    <p:sldId id="373" r:id="rId14"/>
    <p:sldId id="374" r:id="rId15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Steinberg" initials="B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11936"/>
    <a:srgbClr val="18F44C"/>
    <a:srgbClr val="21D5FF"/>
    <a:srgbClr val="00B5E1"/>
    <a:srgbClr val="EE8616"/>
    <a:srgbClr val="326414"/>
    <a:srgbClr val="0088A9"/>
    <a:srgbClr val="FFCC00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2" autoAdjust="0"/>
    <p:restoredTop sz="93899" autoAdjust="0"/>
  </p:normalViewPr>
  <p:slideViewPr>
    <p:cSldViewPr>
      <p:cViewPr>
        <p:scale>
          <a:sx n="116" d="100"/>
          <a:sy n="116" d="100"/>
        </p:scale>
        <p:origin x="-7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-2728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ECF0A0-2199-4AB3-9745-80D8AA53E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87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1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4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4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CF0A0-2199-4AB3-9745-80D8AA53ECE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1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nding slides_d2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3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64750-E23E-9E4D-A800-83EC32169C6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89AF7C-9949-124D-A09E-8C17D76ED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4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64750-E23E-9E4D-A800-83EC32169C6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89AF7C-9949-124D-A09E-8C17D76ED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7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14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PAGE </a:t>
            </a:r>
            <a:fld id="{2C77BD59-AB6A-480E-8037-410EA628C7E5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315200" cy="660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140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3530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1752600"/>
            <a:ext cx="3632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038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DC832D5-EC85-4D26-8EF6-CF56E74AEF02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315200" cy="6604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57400"/>
            <a:ext cx="3581400" cy="4111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743199"/>
            <a:ext cx="3582988" cy="3382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35845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43200"/>
            <a:ext cx="3581400" cy="33829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4038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14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PAGE </a:t>
            </a:r>
            <a:fld id="{033CA63E-CF4B-4425-AFBF-2D00061DDF27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315200" cy="6604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4038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14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PAGE </a:t>
            </a:r>
            <a:fld id="{2C77BD59-AB6A-480E-8037-410EA628C7E5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315200" cy="6604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5306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828800"/>
            <a:ext cx="3657600" cy="182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7400" y="3810000"/>
            <a:ext cx="3632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4038600" cy="3048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914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PAGE </a:t>
            </a:r>
            <a:fld id="{7F09CF4E-4090-4222-80FF-4421927194DA}" type="slidenum">
              <a:rPr lang="en-US" smtClean="0"/>
              <a:pPr>
                <a:defRPr/>
              </a:pPr>
              <a:t>‹#›</a:t>
            </a:fld>
            <a:endParaRPr lang="en-US" sz="1400">
              <a:latin typeface="Times" pitchFamily="27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315200" cy="6604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nding slides_d2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6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nding slides_d2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ding slides_d2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randing slides_d2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1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ing slides_d2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64750-E23E-9E4D-A800-83EC32169C6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89AF7C-9949-124D-A09E-8C17D76ED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2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64750-E23E-9E4D-A800-83EC32169C6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89AF7C-9949-124D-A09E-8C17D76ED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964750-E23E-9E4D-A800-83EC32169C6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89AF7C-9949-124D-A09E-8C17D76ED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0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9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40" r:id="rId13"/>
    <p:sldLayoutId id="2147483741" r:id="rId14"/>
    <p:sldLayoutId id="2147483742" r:id="rId15"/>
    <p:sldLayoutId id="2147483745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036" y="4634948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USAID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«Флагман» по ВИЧ 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Казахстане среди ЛЖВ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половых и инъекционных партнеров ЛЖВ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PTSansPro-NarrowBold" panose="020B0706020203020204" pitchFamily="34" charset="-52"/>
              <a:cs typeface="Arial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87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" y="1066800"/>
            <a:ext cx="4517922" cy="3286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36" y="1084006"/>
            <a:ext cx="4645743" cy="32517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6400800"/>
            <a:ext cx="5941142" cy="1524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6172200"/>
            <a:ext cx="5562600" cy="152400"/>
          </a:xfrm>
          <a:prstGeom prst="rect">
            <a:avLst/>
          </a:prstGeom>
          <a:solidFill>
            <a:srgbClr val="E11936"/>
          </a:solidFill>
          <a:effectLst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87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8600" y="6172200"/>
            <a:ext cx="87354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9" name="Picture 1" descr="C:\Users\rsaldinova.a\Desktop\Алгорит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3" y="908702"/>
            <a:ext cx="845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oushenova.l\Downloads\prezi 2-page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oushenova.l\Downloads\prezi 3-page-00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koushenova.l\Downloads\prezi-page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56791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Стратегия Проекта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 </a:t>
            </a:r>
            <a:endParaRPr lang="ro-RO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64" y="2644170"/>
            <a:ext cx="4154449" cy="2886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306" y="17526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Основная цель Проекта в Казахстане – </a:t>
            </a:r>
            <a:r>
              <a:rPr lang="ru-RU" altLang="ru-RU" sz="20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внести </a:t>
            </a: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вклад в снижение числа новых случаев ВИЧ и летальных исходов, связанных с </a:t>
            </a:r>
            <a:r>
              <a:rPr lang="ru-RU" altLang="ru-RU" sz="20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ВИЧ</a:t>
            </a: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через подход «лечение как профилактика»</a:t>
            </a:r>
            <a:endParaRPr lang="ru-RU" sz="2000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87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8600" y="6172200"/>
            <a:ext cx="87354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3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43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Целевые группы: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06" y="1752600"/>
            <a:ext cx="75956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/>
              <a:t>ЛЖВ, которые  нуждаются в лечении, но не </a:t>
            </a:r>
            <a:r>
              <a:rPr lang="ru-RU" sz="2000" dirty="0" smtClean="0"/>
              <a:t>начали лечение по тем или иным причинам</a:t>
            </a:r>
          </a:p>
          <a:p>
            <a:r>
              <a:rPr lang="ru-RU" sz="2000" dirty="0" smtClean="0"/>
              <a:t> </a:t>
            </a:r>
            <a:endParaRPr lang="en-US" sz="2000" dirty="0"/>
          </a:p>
          <a:p>
            <a:pPr marL="342900" lvl="0" indent="-342900">
              <a:buFontTx/>
              <a:buChar char="-"/>
            </a:pPr>
            <a:r>
              <a:rPr lang="ru-RU" sz="2000" dirty="0"/>
              <a:t>ЛЖВ, которые прекратили лечение или  </a:t>
            </a:r>
            <a:r>
              <a:rPr lang="ru-RU" sz="2000" dirty="0" smtClean="0"/>
              <a:t>не привержены  лечению;</a:t>
            </a:r>
          </a:p>
          <a:p>
            <a:pPr lvl="0"/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Половые и/или </a:t>
            </a:r>
            <a:r>
              <a:rPr lang="ru-RU" sz="2000" dirty="0"/>
              <a:t>инъекционные партнеры ЛЖВ </a:t>
            </a:r>
            <a:endParaRPr lang="en-US" sz="2000" dirty="0"/>
          </a:p>
          <a:p>
            <a:r>
              <a:rPr lang="ru-RU" sz="2000" dirty="0"/>
              <a:t> </a:t>
            </a:r>
            <a:endParaRPr lang="en-US" sz="2000" dirty="0"/>
          </a:p>
          <a:p>
            <a:pPr marL="342900" lvl="0" indent="-342900">
              <a:buFontTx/>
              <a:buChar char="-"/>
            </a:pPr>
            <a:endParaRPr lang="en-US" sz="2000" dirty="0" smtClean="0"/>
          </a:p>
          <a:p>
            <a:r>
              <a:rPr lang="en-US" sz="2000" dirty="0"/>
              <a:t> </a:t>
            </a:r>
            <a:endParaRPr lang="ru-RU" sz="2000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87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8600" y="6172200"/>
            <a:ext cx="87354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6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249" y="1142999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Целевые сайты: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87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8600" y="6172200"/>
            <a:ext cx="87354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8041" y="2514600"/>
            <a:ext cx="79070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Восточно-Казахстанская Область:  г. Усть-Каменогорск, районы 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Зыряновский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Глубоковский,  Шемонаиха 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Павлодарская Область:  г. Павлодар,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Экибастуз, г. Аксу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4768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Ключевые активности: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06" y="1752600"/>
            <a:ext cx="7595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ru-RU" sz="2000" dirty="0" smtClean="0"/>
              <a:t>Проект будет направлен на реализацию активностей для достижения целей, поставленных </a:t>
            </a:r>
            <a:r>
              <a:rPr lang="en-US" sz="2000" dirty="0" smtClean="0"/>
              <a:t>UNAIDS: 90-90-90 ;</a:t>
            </a:r>
          </a:p>
          <a:p>
            <a:endParaRPr lang="en-US" sz="2000" dirty="0"/>
          </a:p>
          <a:p>
            <a:r>
              <a:rPr lang="ru-RU" sz="2000" dirty="0" smtClean="0"/>
              <a:t>Ключевые активности будут включать в себя услуги, оказываемые на базе сообщества и нацеленные на вовлечение целевых групп Проекта  в программу лечения, ухода и поддержки</a:t>
            </a:r>
            <a:r>
              <a:rPr lang="en-US" sz="2000" dirty="0" smtClean="0"/>
              <a:t>;</a:t>
            </a:r>
          </a:p>
          <a:p>
            <a:endParaRPr lang="en-US" sz="2000" dirty="0"/>
          </a:p>
          <a:p>
            <a:r>
              <a:rPr lang="ru-RU" sz="2000" dirty="0" smtClean="0"/>
              <a:t>НПО, реализующим данные активности, будет оказана техническая поддержка для обеспечения  качества предоставляемых услуг на базе сообщества.</a:t>
            </a:r>
            <a:r>
              <a:rPr lang="en-US" sz="2000" dirty="0" smtClean="0"/>
              <a:t>  </a:t>
            </a:r>
            <a:endParaRPr lang="en-US" sz="2000" dirty="0"/>
          </a:p>
          <a:p>
            <a:endParaRPr lang="ru-RU" sz="2000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87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8600" y="6172200"/>
            <a:ext cx="87354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592" y="1219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Услуги</a:t>
            </a:r>
            <a:r>
              <a:rPr lang="en-US" b="1" i="1" dirty="0" smtClean="0">
                <a:solidFill>
                  <a:srgbClr val="FF0000"/>
                </a:solidFill>
              </a:rPr>
              <a:t>: </a:t>
            </a:r>
            <a:r>
              <a:rPr lang="ru-RU" b="1" i="1" dirty="0" smtClean="0">
                <a:solidFill>
                  <a:srgbClr val="FF0000"/>
                </a:solidFill>
              </a:rPr>
              <a:t>Тестирование и консультирование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06" y="1752600"/>
            <a:ext cx="75956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Выявление новых случаев ВИЧ среди партнеров (половых и/или инъекционных) через </a:t>
            </a:r>
            <a:r>
              <a:rPr lang="ru-RU" sz="1800" dirty="0" err="1" smtClean="0"/>
              <a:t>ТиК</a:t>
            </a:r>
            <a:r>
              <a:rPr lang="ru-RU" sz="1800" dirty="0" smtClean="0"/>
              <a:t> силами равных (Модель «Выявление новых случаев ВИЧ силами равных»;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Мотивационное </a:t>
            </a:r>
            <a:r>
              <a:rPr lang="ru-RU" sz="1800" dirty="0" smtClean="0"/>
              <a:t>интервьюирование партнеров ЛЖВ (половых и/или инъекционных) на прохождение ТИК; </a:t>
            </a:r>
            <a:endParaRPr lang="en-US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Предоставление опций по ТИК, включая экспресс тестирование на ВИЧ на базе НПО</a:t>
            </a:r>
            <a:r>
              <a:rPr lang="en-US" sz="1800" dirty="0" smtClean="0"/>
              <a:t>;</a:t>
            </a:r>
            <a:endParaRPr lang="ru-RU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Предоставление услуг по ТИК через перенаправление и эскорт на услуги, предоставляемые Центрами по профилактике и борьбе со СПИД</a:t>
            </a:r>
            <a:r>
              <a:rPr lang="en-US" sz="1800" dirty="0" smtClean="0"/>
              <a:t>;</a:t>
            </a: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Подготовка и поддержка со стороны равных навигаторов через консультирование</a:t>
            </a:r>
            <a:r>
              <a:rPr lang="en-US" sz="1800" dirty="0" smtClean="0"/>
              <a:t>;</a:t>
            </a:r>
            <a:endParaRPr lang="ru-RU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Работа равных навигаторов, социальных работников и медицинских сестер по снижению барьеров к тестированию и консультированию (ТИК)</a:t>
            </a:r>
            <a:r>
              <a:rPr lang="en-US" sz="1800" dirty="0" smtClean="0"/>
              <a:t>;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мобильных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лабораторий </a:t>
            </a:r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  <a:p>
            <a:r>
              <a:rPr lang="en-US" dirty="0"/>
              <a:t> </a:t>
            </a:r>
            <a:endParaRPr lang="ru-RU" sz="1800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87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6446" y="6553200"/>
            <a:ext cx="87354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0855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Услуги</a:t>
            </a:r>
            <a:r>
              <a:rPr lang="en-US" sz="2800" b="1" i="1" dirty="0" smtClean="0">
                <a:solidFill>
                  <a:srgbClr val="FF0000"/>
                </a:solidFill>
              </a:rPr>
              <a:t>: </a:t>
            </a:r>
            <a:r>
              <a:rPr lang="ru-RU" sz="2800" b="1" i="1" dirty="0" smtClean="0">
                <a:solidFill>
                  <a:srgbClr val="FF0000"/>
                </a:solidFill>
              </a:rPr>
              <a:t>Лечение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06" y="1547165"/>
            <a:ext cx="75956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1800" dirty="0" smtClean="0"/>
              <a:t>Нахождение потерянных ЛЖВ, возвращение на ДУ (через мед. Сестру и равного навигатора), информирование по вопросам АРТ, подготовка к АРТ и мотивирование для дальнейшего тестирования и лечения</a:t>
            </a:r>
            <a:r>
              <a:rPr lang="en-US" sz="1800" dirty="0" smtClean="0"/>
              <a:t>; </a:t>
            </a:r>
          </a:p>
          <a:p>
            <a:pPr marL="285750" lvl="0" indent="-285750">
              <a:buFontTx/>
              <a:buChar char="-"/>
            </a:pPr>
            <a:r>
              <a:rPr lang="ru-RU" sz="1800" dirty="0" smtClean="0"/>
              <a:t>Работа с ЛЖВ, которые нуждаются в лечении, но никогда не получали лечение (включая с теми кто, недавно получил ВИЧ положительный статус), через информирование о лечении и тем самым мотивируя их на начало</a:t>
            </a:r>
            <a:r>
              <a:rPr lang="en-US" sz="1800" dirty="0" smtClean="0"/>
              <a:t>;</a:t>
            </a:r>
          </a:p>
          <a:p>
            <a:pPr marL="285750" lvl="0" indent="-285750">
              <a:buFontTx/>
              <a:buChar char="-"/>
            </a:pPr>
            <a:r>
              <a:rPr lang="ru-RU" sz="1800" dirty="0" smtClean="0"/>
              <a:t>Совместная работа равных навигаторов с медицинскими сотрудниками для разработки плана по началу АРТ лечению клиентов программы</a:t>
            </a:r>
            <a:r>
              <a:rPr lang="en-US" sz="1800" dirty="0" smtClean="0"/>
              <a:t>; </a:t>
            </a:r>
            <a:endParaRPr lang="ru-RU" sz="1800" dirty="0"/>
          </a:p>
          <a:p>
            <a:pPr lvl="0"/>
            <a:r>
              <a:rPr lang="en-US" sz="1800" dirty="0" smtClean="0"/>
              <a:t>-    </a:t>
            </a:r>
            <a:r>
              <a:rPr lang="ru-RU" sz="1800" dirty="0" smtClean="0"/>
              <a:t>Равные навигаторы: </a:t>
            </a:r>
            <a:r>
              <a:rPr lang="en-US" sz="1800" dirty="0" smtClean="0"/>
              <a:t> </a:t>
            </a:r>
            <a:endParaRPr lang="ru-RU" sz="18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Налаживают связь между клиентом и СПИД центром (эскорт)</a:t>
            </a:r>
            <a:r>
              <a:rPr lang="en-US" sz="1800" dirty="0" smtClean="0"/>
              <a:t>; </a:t>
            </a:r>
            <a:endParaRPr lang="ru-RU" sz="18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Сопровождают в мед. учреждения (</a:t>
            </a:r>
            <a:r>
              <a:rPr lang="ru-RU" sz="1800" dirty="0"/>
              <a:t>эскорт) на диагностику ТБ и другие мед. услуги </a:t>
            </a:r>
            <a:r>
              <a:rPr lang="en-US" sz="1800" dirty="0" smtClean="0"/>
              <a:t>;</a:t>
            </a:r>
            <a:endParaRPr lang="ru-RU" sz="18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Социальное сопровождение</a:t>
            </a:r>
            <a:r>
              <a:rPr lang="en-US" sz="1800" dirty="0" smtClean="0"/>
              <a:t>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800" dirty="0" err="1" smtClean="0"/>
              <a:t>ТиК</a:t>
            </a:r>
            <a:r>
              <a:rPr lang="ru-RU" sz="1800" dirty="0" smtClean="0"/>
              <a:t> половых и инъекционных партнеров</a:t>
            </a:r>
            <a:r>
              <a:rPr lang="en-US" sz="1800" dirty="0" smtClean="0"/>
              <a:t>; </a:t>
            </a:r>
            <a:endParaRPr lang="ru-RU" sz="18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Раздача </a:t>
            </a:r>
            <a:r>
              <a:rPr lang="ru-RU" sz="1800" dirty="0" err="1" smtClean="0"/>
              <a:t>ИоМ</a:t>
            </a:r>
            <a:r>
              <a:rPr lang="ru-RU" sz="1800" dirty="0" smtClean="0"/>
              <a:t>, средства индивидуальной защиты </a:t>
            </a:r>
            <a:endParaRPr lang="ru-RU" sz="18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Создание инициативных групп равных навигаторов</a:t>
            </a:r>
            <a:endParaRPr lang="ru-RU" sz="1800" dirty="0"/>
          </a:p>
          <a:p>
            <a:r>
              <a:rPr lang="en-US" sz="1800" dirty="0"/>
              <a:t> </a:t>
            </a:r>
            <a:endParaRPr lang="ru-RU" sz="1800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87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6446" y="6553200"/>
            <a:ext cx="87354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592" y="1219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Услуги</a:t>
            </a:r>
            <a:r>
              <a:rPr lang="en-US" sz="2800" b="1" i="1" dirty="0" smtClean="0">
                <a:solidFill>
                  <a:srgbClr val="FF0000"/>
                </a:solidFill>
              </a:rPr>
              <a:t>: </a:t>
            </a:r>
            <a:r>
              <a:rPr lang="ru-RU" sz="2800" b="1" i="1" dirty="0" smtClean="0">
                <a:solidFill>
                  <a:srgbClr val="FF0000"/>
                </a:solidFill>
              </a:rPr>
              <a:t>Приверженность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017" y="1756719"/>
            <a:ext cx="75956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Оказание поддержки для формирования приверженности АРТ</a:t>
            </a:r>
            <a:r>
              <a:rPr lang="en-US" dirty="0" smtClean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Мотивационное интервьюирование;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Работа по снижению барьеров к </a:t>
            </a:r>
            <a:r>
              <a:rPr lang="ru-RU" dirty="0" smtClean="0"/>
              <a:t>формированию приверженности;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Оказание поддержки по формированию приверженности на базе сообщества</a:t>
            </a:r>
            <a:r>
              <a:rPr lang="en-US" dirty="0" smtClean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Патронаж на дому</a:t>
            </a:r>
            <a:r>
              <a:rPr lang="en-US" dirty="0" smtClean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Вовлечение членов семьи для поддержки приверженности</a:t>
            </a:r>
            <a:r>
              <a:rPr lang="en-US" dirty="0" smtClean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Профилактика отрывов от лечения</a:t>
            </a:r>
            <a:r>
              <a:rPr lang="en-US" dirty="0" smtClean="0"/>
              <a:t>.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sz="1800" dirty="0"/>
          </a:p>
          <a:p>
            <a:r>
              <a:rPr lang="en-US" dirty="0"/>
              <a:t> </a:t>
            </a:r>
            <a:endParaRPr lang="ru-RU" sz="1800" dirty="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87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6446" y="6553200"/>
            <a:ext cx="87354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5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87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8600" y="6172200"/>
            <a:ext cx="873541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838200" y="794653"/>
            <a:ext cx="7010400" cy="76200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Проекта в Казахстане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20362"/>
              </p:ext>
            </p:extLst>
          </p:nvPr>
        </p:nvGraphicFramePr>
        <p:xfrm>
          <a:off x="762000" y="1828800"/>
          <a:ext cx="7924800" cy="36804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7228"/>
                <a:gridCol w="2286703"/>
                <a:gridCol w="2390869"/>
              </a:tblGrid>
              <a:tr h="2518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 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Восточно-Казахстанская Область</a:t>
                      </a:r>
                      <a:b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Павлодарская Область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86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ЛЖВ, получивших </a:t>
                      </a:r>
                      <a:r>
                        <a:rPr lang="ru-RU" sz="1400" b="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ухода и поддержки вне медицинских учреждений 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86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ЛЖВ, которые прошли диагностику ТБ в течении последних 12 месяцев (100%)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86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партнеров </a:t>
                      </a: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ЛЖВ, прошедших тестирование на ВИЧ и знающих свой результат  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</a:t>
                      </a:r>
                      <a:endParaRPr lang="en-US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9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4941</TotalTime>
  <Words>543</Words>
  <Application>Microsoft Office PowerPoint</Application>
  <PresentationFormat>Экран (4:3)</PresentationFormat>
  <Paragraphs>85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Индикаторы Проекта в Казахстане 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Спасибо за внимание!</vt:lpstr>
    </vt:vector>
  </TitlesOfParts>
  <Company>5䖶蓕뫤卌䐸뿿젰Ā䀀蓖ኌ뿿졄뿿젰_x000f_苴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Allen</dc:creator>
  <cp:lastModifiedBy>Mira Sauranbayeva</cp:lastModifiedBy>
  <cp:revision>313</cp:revision>
  <cp:lastPrinted>2016-02-23T14:13:21Z</cp:lastPrinted>
  <dcterms:created xsi:type="dcterms:W3CDTF">2009-03-24T15:06:49Z</dcterms:created>
  <dcterms:modified xsi:type="dcterms:W3CDTF">2016-04-08T08:13:12Z</dcterms:modified>
</cp:coreProperties>
</file>