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4" r:id="rId4"/>
    <p:sldId id="270" r:id="rId5"/>
    <p:sldId id="274" r:id="rId6"/>
    <p:sldId id="275" r:id="rId7"/>
    <p:sldId id="276" r:id="rId8"/>
    <p:sldId id="278" r:id="rId9"/>
    <p:sldId id="279" r:id="rId10"/>
    <p:sldId id="280" r:id="rId11"/>
    <p:sldId id="281" r:id="rId12"/>
    <p:sldId id="273" r:id="rId13"/>
    <p:sldId id="283" r:id="rId14"/>
    <p:sldId id="262" r:id="rId15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32F"/>
    <a:srgbClr val="E20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5" autoAdjust="0"/>
    <p:restoredTop sz="77175" autoAdjust="0"/>
  </p:normalViewPr>
  <p:slideViewPr>
    <p:cSldViewPr snapToGrid="0">
      <p:cViewPr varScale="1">
        <p:scale>
          <a:sx n="59" d="100"/>
          <a:sy n="59" d="100"/>
        </p:scale>
        <p:origin x="1541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nur Abusseitova" userId="a1fb3e91-84aa-40e9-8ec4-dcc58800c461" providerId="ADAL" clId="{C6128D86-EDED-422A-AE25-E1BB4EEDF197}"/>
    <pc:docChg chg="modSld">
      <pc:chgData name="Ainur Abusseitova" userId="a1fb3e91-84aa-40e9-8ec4-dcc58800c461" providerId="ADAL" clId="{C6128D86-EDED-422A-AE25-E1BB4EEDF197}" dt="2021-03-17T10:21:38.280" v="2" actId="20577"/>
      <pc:docMkLst>
        <pc:docMk/>
      </pc:docMkLst>
      <pc:sldChg chg="modSp mod">
        <pc:chgData name="Ainur Abusseitova" userId="a1fb3e91-84aa-40e9-8ec4-dcc58800c461" providerId="ADAL" clId="{C6128D86-EDED-422A-AE25-E1BB4EEDF197}" dt="2021-03-17T10:21:38.280" v="2" actId="20577"/>
        <pc:sldMkLst>
          <pc:docMk/>
          <pc:sldMk cId="3420627209" sldId="256"/>
        </pc:sldMkLst>
        <pc:spChg chg="mod">
          <ac:chgData name="Ainur Abusseitova" userId="a1fb3e91-84aa-40e9-8ec4-dcc58800c461" providerId="ADAL" clId="{C6128D86-EDED-422A-AE25-E1BB4EEDF197}" dt="2021-03-17T10:21:38.280" v="2" actId="20577"/>
          <ac:spMkLst>
            <pc:docMk/>
            <pc:sldMk cId="3420627209" sldId="25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402CF-AE4A-48D6-BC0D-7742F93147B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45FD9-EE61-4D80-AA09-50DE22FA7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7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A113C-93B2-458E-9245-20BB4797662B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5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8F1AA-F93E-41B1-AA5A-8BFF4C9FDE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06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1200" b="0" i="0" dirty="0">
                <a:solidFill>
                  <a:srgbClr val="FF0000"/>
                </a:solidFill>
              </a:rPr>
              <a:t>11 За исключением некоторых случаев, когда применяется Политика Глобального фонда в отношении</a:t>
            </a:r>
          </a:p>
          <a:p>
            <a:pPr lvl="0"/>
            <a:r>
              <a:rPr lang="ru-RU" sz="1200" b="0" i="0" dirty="0">
                <a:solidFill>
                  <a:srgbClr val="FF0000"/>
                </a:solidFill>
              </a:rPr>
              <a:t>дополнительных мер защиты.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8F1AA-F93E-41B1-AA5A-8BFF4C9FDE1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046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ru-RU" sz="1200" b="0" i="0" dirty="0">
                <a:solidFill>
                  <a:srgbClr val="FF0000"/>
                </a:solidFill>
              </a:rPr>
              <a:t>12 Люди, которые жили с этими заболеваниями в прошлом или входят в сообщества, в которых эти заболевания являются эндемическими.</a:t>
            </a:r>
          </a:p>
          <a:p>
            <a:pPr>
              <a:lnSpc>
                <a:spcPct val="110000"/>
              </a:lnSpc>
            </a:pPr>
            <a:r>
              <a:rPr lang="ru-RU" sz="1200" b="0" i="0" dirty="0">
                <a:solidFill>
                  <a:srgbClr val="FF0000"/>
                </a:solidFill>
              </a:rPr>
              <a:t>13 В странах, в которых туберкулез представляет собой угрозу общественному здравоохранению или которые запрашивают финансирование либо для которых в прошлом утверждалось финансирование для поддержки программ по туберкулезу.</a:t>
            </a:r>
          </a:p>
          <a:p>
            <a:pPr>
              <a:lnSpc>
                <a:spcPct val="110000"/>
              </a:lnSpc>
            </a:pPr>
            <a:r>
              <a:rPr lang="ru-RU" sz="1200" b="0" i="0" dirty="0">
                <a:solidFill>
                  <a:srgbClr val="FF0000"/>
                </a:solidFill>
              </a:rPr>
              <a:t>14 В странах, из которых постоянно поступают данные о распространении малярии или которые запрашивают финансирование либо для которых в прошлом утверждалось финансирование для поддержки программ по малярии.</a:t>
            </a:r>
          </a:p>
          <a:p>
            <a:pPr>
              <a:lnSpc>
                <a:spcPct val="110000"/>
              </a:lnSpc>
            </a:pPr>
            <a:r>
              <a:rPr lang="ru-RU" sz="1200" b="0" i="0" dirty="0">
                <a:solidFill>
                  <a:srgbClr val="FF0000"/>
                </a:solidFill>
              </a:rPr>
              <a:t>15 Секретариат может снять требование о представленности ключевых групп населения, если он сочтет это целесообразным по соображениям безопасности людей.</a:t>
            </a:r>
          </a:p>
          <a:p>
            <a:endParaRPr lang="ru-RU" b="0" i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8F1AA-F93E-41B1-AA5A-8BFF4C9FDE1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414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8F1AA-F93E-41B1-AA5A-8BFF4C9FDE1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992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8F1AA-F93E-41B1-AA5A-8BFF4C9FDE17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200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61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55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324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75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03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7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12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21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8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624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51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12" name="Объект 11">
            <a:extLst>
              <a:ext uri="{FF2B5EF4-FFF2-40B4-BE49-F238E27FC236}">
                <a16:creationId xmlns:a16="http://schemas.microsoft.com/office/drawing/2014/main" id="{6263DCB3-F63E-49E2-980E-48BE3D9EA0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51586" y="4876799"/>
            <a:ext cx="5675586" cy="1160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Президент ЦАА ЛЖВ, экс-заместитель председателя СКК</a:t>
            </a:r>
          </a:p>
          <a:p>
            <a:pPr marL="0" indent="0">
              <a:buNone/>
            </a:pPr>
            <a:r>
              <a:rPr lang="ru-RU" sz="2000" dirty="0" err="1"/>
              <a:t>Аманжолов</a:t>
            </a:r>
            <a:r>
              <a:rPr lang="ru-RU" sz="2000" dirty="0"/>
              <a:t> </a:t>
            </a:r>
            <a:r>
              <a:rPr lang="ru-RU" sz="2000" dirty="0" err="1"/>
              <a:t>Нурали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6172200" y="2318318"/>
            <a:ext cx="5181600" cy="22536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Представители  КГН в СКК их права и обязанности взаимодействие с избирателями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0627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DEFAA5-C49C-40A1-9767-02A850EC1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424" y="923926"/>
            <a:ext cx="9508375" cy="5253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u="sng" dirty="0"/>
              <a:t>БЕСПРИСТРАСТНОСТЬ И ПРЕДОТВРАЩЕНИЕ КОНФЛИКТА ИНТЕРЕСОВ</a:t>
            </a:r>
          </a:p>
          <a:p>
            <a:pPr marL="0" indent="0">
              <a:buNone/>
            </a:pPr>
            <a:r>
              <a:rPr lang="ru-RU" sz="1600" dirty="0"/>
              <a:t>Члены СКК должны избегать предполагаемого, потенциального и фактического конфликта интересов такого рода; они должны соблюдать политику в отношении конфликта интересов. В соответствии с этой политикой члены СКК обязаны: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незамедлительно информировать СКК о любом потенциальном или реально существующем конфликте  интересов;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периодически заявлять о конфликтах интересов, затрагивающих кого-либо из членов СКК;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не принимать и не вручать подарки в связи с выполнением их функций в качестве членов СКК.</a:t>
            </a:r>
          </a:p>
          <a:p>
            <a:pPr marL="0" indent="0">
              <a:buNone/>
            </a:pPr>
            <a:r>
              <a:rPr lang="ru-RU" sz="1600" dirty="0"/>
              <a:t>В случае наличия или предположения о наличии конфликта интересов члены СКК должны выполнять политику СКК в отношении конфликта интересов, в том числе: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самоустраниться от участия в обсуждениях, принятии решений и голосованиях, когда существует конфликт интересов, в том числе в принятии решений, касающихся осуществления надзора и выбора или финансирования исполнителей;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сообщать о своей обеспокоенности, если их коллега по СКК имеет контакты, которые он скрывает или использует ненадлежащим образом.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Конфликт интересов должен соблюдаться не только на совещаниях СКК но и в рабочих группах и под комитетах 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16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24332" y="1459345"/>
            <a:ext cx="9470409" cy="4294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568356" y="365125"/>
            <a:ext cx="9785444" cy="1325563"/>
          </a:xfrm>
        </p:spPr>
        <p:txBody>
          <a:bodyPr>
            <a:normAutofit/>
          </a:bodyPr>
          <a:lstStyle/>
          <a:p>
            <a:br>
              <a:rPr lang="ru-RU" sz="3200" b="1" dirty="0">
                <a:solidFill>
                  <a:srgbClr val="E4032F"/>
                </a:solidFill>
              </a:rPr>
            </a:br>
            <a:endParaRPr lang="ru-RU" sz="3200" b="1" dirty="0">
              <a:solidFill>
                <a:srgbClr val="E2032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448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24332" y="1459345"/>
            <a:ext cx="9470409" cy="4294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568356" y="337458"/>
            <a:ext cx="9785444" cy="1325563"/>
          </a:xfrm>
        </p:spPr>
        <p:txBody>
          <a:bodyPr>
            <a:normAutofit/>
          </a:bodyPr>
          <a:lstStyle/>
          <a:p>
            <a:r>
              <a:rPr lang="ru-RU" sz="1600" b="1" u="sng" dirty="0"/>
              <a:t>СПРАВЕДЛИВОСТЬ И ПОСЛЕДОВАТЕЛЬНОСТЬ</a:t>
            </a:r>
            <a:br>
              <a:rPr lang="ru-RU" sz="1600" b="1" u="sng" dirty="0"/>
            </a:br>
            <a:r>
              <a:rPr lang="ru-RU" sz="1600" dirty="0"/>
              <a:t>Члены СКК должны объективно и последовательно соблюдать и применять правила, руководящие принципы, кодексы и политику Глобального фонда и СКК. Если член СКК обеспокоен тем, что правила, руководящие принципы, кодексы или политика СКК не соблюдаются, он обязан открыто сказать об этом.</a:t>
            </a:r>
            <a:br>
              <a:rPr lang="ru-RU" sz="1100" dirty="0"/>
            </a:br>
            <a:endParaRPr lang="ru-RU" sz="1000" b="1" dirty="0">
              <a:solidFill>
                <a:srgbClr val="E2032F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76400" y="1698171"/>
            <a:ext cx="10515600" cy="4531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200" b="1" dirty="0"/>
              <a:t>Соответствующие политики Глобального фонда в отношении СКК</a:t>
            </a:r>
          </a:p>
          <a:p>
            <a:pPr marL="0" indent="0">
              <a:buNone/>
            </a:pPr>
            <a:endParaRPr lang="ru-RU" sz="1200" dirty="0"/>
          </a:p>
          <a:p>
            <a:pPr marL="0" indent="0">
              <a:buNone/>
            </a:pPr>
            <a:endParaRPr lang="ru-RU" sz="11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975848"/>
              </p:ext>
            </p:extLst>
          </p:nvPr>
        </p:nvGraphicFramePr>
        <p:xfrm>
          <a:off x="2037806" y="2090056"/>
          <a:ext cx="8503920" cy="4411995"/>
        </p:xfrm>
        <a:graphic>
          <a:graphicData uri="http://schemas.openxmlformats.org/drawingml/2006/table">
            <a:tbl>
              <a:tblPr firstRow="1" firstCol="1" bandRow="1"/>
              <a:tblGrid>
                <a:gridCol w="3154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9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84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Справочный документ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5" marR="5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Сфера регулирования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5" marR="5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Руководящие принципы 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требования в отношении СКК*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5" marR="5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Роль и основные функции СКК и их членов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Шесть требований в отношении СКК,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3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обусловливающие его право на получение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3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финансирования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Принципы и практика эффективного управления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Процедура оценки деятельности СКК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Техническая и финансовая поддержка СКК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Стандарты, которые Глобальный фонд считает необходимыми для эффективной деятельности СКК, и рекомендации, основанные на передовой практике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5" marR="5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Кодекс поведения для реципиентов**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5" marR="5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Принципы и нормы поведения для всех реципиентов грантов Глобального фонда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5" marR="5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Политика по вопросам этики и по предотвращению конфликта интересов**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5" marR="5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Выявление фактических или потенциальных конфликтов интересов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Обязанность информировать о наличии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фактических или потенциальных конфликтов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интересов; процедура устранения таких конфликтов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5" marR="5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Политика и процедуры в области информирования о противоправных действиях**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5" marR="5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Конфиденциальные процедуры Глобального фонда для информирования о возможном ненадлежащем поведении или о нарушениях в целях принятия соответствующих мер по устранению нарушений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5" marR="5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Политика финансирования СКК***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Руководство по финансированию СКК***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Поэтапное руководство по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вопросам финансирования СКК***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5" marR="5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Инструкции о порядке представления запроса на финансирование СКК со стороны Глобального фонда, о правомерном использовании финансирования СКК и о порядке мониторинга расходов </a:t>
                      </a:r>
                      <a:r>
                        <a:rPr lang="ru-RU" sz="1000" dirty="0" err="1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страновым</a:t>
                      </a:r>
                      <a:r>
                        <a:rPr lang="ru-RU" sz="1000" dirty="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 координационным комитетом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effectLst/>
                          <a:latin typeface="GothamNarrow-Medium"/>
                          <a:ea typeface="Calibri"/>
                          <a:cs typeface="GothamNarrow-Medium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5" marR="59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072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DEFAA5-C49C-40A1-9767-02A850EC1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6170" y="1825625"/>
            <a:ext cx="914762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>
                <a:solidFill>
                  <a:srgbClr val="FF0000"/>
                </a:solidFill>
              </a:rPr>
              <a:t>Обсуждение планов мероприятий для членов СКК</a:t>
            </a:r>
            <a:endParaRPr lang="x-none" sz="4000" dirty="0">
              <a:solidFill>
                <a:srgbClr val="FF000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24332" y="1459345"/>
            <a:ext cx="9470409" cy="4294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208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DEFAA5-C49C-40A1-9767-02A850EC1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6170" y="1825625"/>
            <a:ext cx="914762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/>
              <a:t>Основные замечания к планам.</a:t>
            </a:r>
          </a:p>
          <a:p>
            <a:pPr marL="0" indent="0">
              <a:buNone/>
            </a:pPr>
            <a:r>
              <a:rPr lang="ru-RU" sz="1600"/>
              <a:t>1.Нет рабочего </a:t>
            </a:r>
            <a:r>
              <a:rPr lang="ru-RU" sz="1600" dirty="0"/>
              <a:t>плана , подписанного сообществом.</a:t>
            </a:r>
          </a:p>
          <a:p>
            <a:pPr marL="0" indent="0">
              <a:buNone/>
            </a:pPr>
            <a:r>
              <a:rPr lang="ru-RU" sz="1600" dirty="0"/>
              <a:t>2.документ представляет собой перечень обязанностей представителей группы. Плана мероприятий нет.</a:t>
            </a:r>
          </a:p>
          <a:p>
            <a:pPr marL="0" indent="0">
              <a:buNone/>
            </a:pPr>
            <a:r>
              <a:rPr lang="ru-RU" sz="1600" dirty="0"/>
              <a:t>3.документ представляет собой письмо представителя с объяснением роли, а не рабочий план.</a:t>
            </a:r>
          </a:p>
          <a:p>
            <a:pPr marL="0" indent="0">
              <a:buNone/>
            </a:pPr>
            <a:r>
              <a:rPr lang="ru-RU" sz="1600" dirty="0"/>
              <a:t>4.документ соответствует рабочему плану одной организации, а не взаимодействию с избирателями.</a:t>
            </a:r>
          </a:p>
          <a:p>
            <a:pPr marL="0" indent="0">
              <a:buNone/>
            </a:pPr>
            <a:r>
              <a:rPr lang="ru-RU" sz="1600" dirty="0"/>
              <a:t>5.описание задач, а не план работы.</a:t>
            </a:r>
          </a:p>
          <a:p>
            <a:pPr marL="0" indent="0" algn="ctr">
              <a:buNone/>
            </a:pPr>
            <a:endParaRPr lang="ru-RU" sz="1600" dirty="0"/>
          </a:p>
          <a:p>
            <a:pPr marL="0" indent="0" algn="ctr">
              <a:buNone/>
            </a:pPr>
            <a:r>
              <a:rPr lang="ru-RU" sz="1600" b="1" dirty="0"/>
              <a:t>Рабочий план должен в себя включать: задачи, мероприятия, сроки, ответственность члена СКК и избирательной группы – этот план в целом должен быть с представителями избирательной группы, утвержден  протоколом избирательной группы.  </a:t>
            </a:r>
          </a:p>
          <a:p>
            <a:pPr marL="0" indent="0">
              <a:buNone/>
            </a:pPr>
            <a:endParaRPr lang="x-none" sz="1600" b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24332" y="1459345"/>
            <a:ext cx="9470409" cy="4294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202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11834" y="4761589"/>
            <a:ext cx="63924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Объединение юридических лиц </a:t>
            </a:r>
          </a:p>
          <a:p>
            <a:r>
              <a:rPr lang="ru-RU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«Центрально-Азиатская Ассоциация Людей, Живущих с ВИЧ»</a:t>
            </a:r>
          </a:p>
          <a:p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Республика Казахстан. 050057, Алматы. ул.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Ауэзова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, 175/1.</a:t>
            </a:r>
          </a:p>
          <a:p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Телефон +8 727 225 88 97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9939" y="5642316"/>
            <a:ext cx="1687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032F"/>
                </a:solidFill>
              </a:rPr>
              <a:t>www.caapl.asia</a:t>
            </a:r>
            <a:endParaRPr lang="ru-RU" dirty="0">
              <a:solidFill>
                <a:srgbClr val="E4032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25600" y="2404438"/>
            <a:ext cx="10371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19251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4333" y="729674"/>
            <a:ext cx="9470409" cy="72967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E4032F"/>
                </a:solidFill>
              </a:rPr>
              <a:t>Квалификационные требования</a:t>
            </a:r>
            <a:endParaRPr lang="ru-RU" sz="3200" b="1" dirty="0">
              <a:solidFill>
                <a:srgbClr val="E4032F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24332" y="1459345"/>
            <a:ext cx="9470409" cy="4294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35877" y="1612669"/>
            <a:ext cx="8703426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Требование 1. </a:t>
            </a:r>
            <a:r>
              <a:rPr lang="ru-RU" sz="1600" dirty="0"/>
              <a:t>Глобальный фонд </a:t>
            </a:r>
            <a:r>
              <a:rPr lang="ru-RU" sz="1600" b="1" dirty="0"/>
              <a:t>предписывает </a:t>
            </a:r>
            <a:r>
              <a:rPr lang="ru-RU" sz="1600" dirty="0"/>
              <a:t>всем СКК: </a:t>
            </a:r>
          </a:p>
          <a:p>
            <a:pPr lvl="0"/>
            <a:r>
              <a:rPr lang="ru-RU" sz="1600" dirty="0"/>
              <a:t>1)координировать разработку всех запросов на финансирование с применением прозрачных документальных процедур и с участием широкого круга заинтересованных сторон, включая членов и не членов CKK, в процессе сбора и оценки предложений для включения в запрос; и </a:t>
            </a:r>
          </a:p>
          <a:p>
            <a:pPr lvl="0"/>
            <a:r>
              <a:rPr lang="ru-RU" sz="1600" dirty="0"/>
              <a:t>2)четко документировать работу по обеспечению участия ключевых групп населения в разработке запросов на финансирование. </a:t>
            </a:r>
          </a:p>
          <a:p>
            <a:r>
              <a:rPr lang="ru-RU" sz="1600" dirty="0"/>
              <a:t> </a:t>
            </a:r>
          </a:p>
          <a:p>
            <a:r>
              <a:rPr lang="ru-RU" sz="1600" b="1" dirty="0"/>
              <a:t>Требование 2. </a:t>
            </a:r>
            <a:r>
              <a:rPr lang="ru-RU" sz="1600" dirty="0"/>
              <a:t>Глобальный фонд </a:t>
            </a:r>
            <a:r>
              <a:rPr lang="ru-RU" sz="1600" b="1" dirty="0"/>
              <a:t>предписывает </a:t>
            </a:r>
            <a:r>
              <a:rPr lang="ru-RU" sz="1600" dirty="0"/>
              <a:t>всем СКК: </a:t>
            </a:r>
          </a:p>
          <a:p>
            <a:pPr lvl="0"/>
            <a:r>
              <a:rPr lang="ru-RU" sz="1600" dirty="0"/>
              <a:t>1)предложить одного или нескольких кандидатов на роль ОР при представлении запроса (запросов) на финансирование; </a:t>
            </a:r>
          </a:p>
          <a:p>
            <a:pPr lvl="0"/>
            <a:r>
              <a:rPr lang="ru-RU" sz="1600" dirty="0"/>
              <a:t>2)документально оформить прозрачные процедуры выдвижения новых и действующих ОР на основе четко определенных и объективных критериев; и </a:t>
            </a:r>
          </a:p>
          <a:p>
            <a:pPr lvl="0"/>
            <a:r>
              <a:rPr lang="ru-RU" sz="1600" dirty="0"/>
              <a:t>3)документально оформить процедуры управления любыми потенциальными конфликтами интересов, способными повлиять на процесс выдвижения ОР (см. Раздел 6 по вопросам эффективного управления). </a:t>
            </a:r>
          </a:p>
          <a:p>
            <a:pPr lvl="0"/>
            <a:endParaRPr lang="ru-RU" sz="1000" i="1" dirty="0"/>
          </a:p>
        </p:txBody>
      </p:sp>
    </p:spTree>
    <p:extLst>
      <p:ext uri="{BB962C8B-B14F-4D97-AF65-F5344CB8AC3E}">
        <p14:creationId xmlns:p14="http://schemas.microsoft.com/office/powerpoint/2010/main" val="3374682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4774"/>
          </a:xfrm>
        </p:spPr>
        <p:txBody>
          <a:bodyPr>
            <a:normAutofit fontScale="90000"/>
          </a:bodyPr>
          <a:lstStyle/>
          <a:p>
            <a:endParaRPr lang="ru-RU" sz="3200" b="1" dirty="0">
              <a:solidFill>
                <a:srgbClr val="E4032F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70610" y="1459344"/>
            <a:ext cx="9583189" cy="4916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r>
              <a:rPr lang="ru-RU" sz="1600" b="1" dirty="0"/>
              <a:t>Требование 3. </a:t>
            </a:r>
            <a:r>
              <a:rPr lang="ru-RU" sz="1600" dirty="0"/>
              <a:t>Признавая важность </a:t>
            </a:r>
            <a:r>
              <a:rPr lang="ru-RU" sz="1600" b="1" dirty="0"/>
              <a:t>надзорных функций</a:t>
            </a:r>
            <a:r>
              <a:rPr lang="ru-RU" sz="1600" dirty="0"/>
              <a:t>, Глобальный фонд </a:t>
            </a:r>
            <a:r>
              <a:rPr lang="ru-RU" sz="1600" b="1" dirty="0"/>
              <a:t>предписывает </a:t>
            </a:r>
            <a:r>
              <a:rPr lang="ru-RU" sz="1600" dirty="0"/>
              <a:t>всем СКК представлять и строго выполнять планы осуществления надзора за освоением всех грантов, утвержденных Глобальным фондом. План должен содержать подробное описание надзорных мероприятий и способов привлечения к надзорной деятельности исполнителей программы, включая членов и не членов CKK, и особенно представителей неправительственных избирательных групп и ключевых групп населения. </a:t>
            </a:r>
          </a:p>
          <a:p>
            <a:pPr marL="0" indent="0">
              <a:buNone/>
            </a:pPr>
            <a:endParaRPr lang="ru-RU" sz="1600" b="1" dirty="0"/>
          </a:p>
          <a:p>
            <a:pPr marL="0" indent="0">
              <a:buNone/>
            </a:pPr>
            <a:r>
              <a:rPr lang="ru-RU" sz="1600" b="1" dirty="0"/>
              <a:t>Требование 4. </a:t>
            </a:r>
            <a:r>
              <a:rPr lang="ru-RU" sz="1600" dirty="0"/>
              <a:t>Глобальный фонд </a:t>
            </a:r>
            <a:r>
              <a:rPr lang="ru-RU" sz="1600" b="1" dirty="0"/>
              <a:t>предписывает </a:t>
            </a:r>
            <a:r>
              <a:rPr lang="ru-RU" sz="1600" dirty="0"/>
              <a:t>всем СКК, с учетом эпидемиологической обстановки, прав человека и гендерных аспектов, подтвердить представленность в комитете: </a:t>
            </a:r>
          </a:p>
          <a:p>
            <a:pPr marL="0" indent="0">
              <a:buNone/>
            </a:pPr>
            <a:r>
              <a:rPr lang="ru-RU" sz="1600" dirty="0"/>
              <a:t>1)людей, живущих с ВИЧ </a:t>
            </a:r>
          </a:p>
          <a:p>
            <a:pPr marL="0" indent="0">
              <a:buNone/>
            </a:pPr>
            <a:r>
              <a:rPr lang="ru-RU" sz="1600" dirty="0"/>
              <a:t>2)людей, затронутых туберкулезом и малярией; и людей, представляющих людей, затронутых туберкулезом и малярией;</a:t>
            </a:r>
          </a:p>
          <a:p>
            <a:pPr marL="0" indent="0">
              <a:buNone/>
            </a:pPr>
            <a:r>
              <a:rPr lang="ru-RU" sz="1600" dirty="0"/>
              <a:t>3)людей, входящих в ключевые группы населения и представляющих ключевые группы населения.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24332" y="1459345"/>
            <a:ext cx="9470409" cy="4294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115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DEFAA5-C49C-40A1-9767-02A850EC1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424" y="1712422"/>
            <a:ext cx="9508375" cy="4464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/>
              <a:t>Требование 5. </a:t>
            </a:r>
            <a:r>
              <a:rPr lang="ru-RU" sz="1600" dirty="0"/>
              <a:t>Глобальный фонд </a:t>
            </a:r>
            <a:r>
              <a:rPr lang="ru-RU" sz="1600" b="1" dirty="0"/>
              <a:t>предписывает</a:t>
            </a:r>
            <a:r>
              <a:rPr lang="ru-RU" sz="1600" dirty="0"/>
              <a:t>, чтобы все члены СКК, представляющие </a:t>
            </a:r>
            <a:r>
              <a:rPr lang="ru-RU" sz="1600" u="sng" dirty="0"/>
              <a:t>неправительственные</a:t>
            </a:r>
            <a:r>
              <a:rPr lang="ru-RU" sz="1600" dirty="0"/>
              <a:t> избирательные группы, избирались своими избирательными группами на основе документальных и прозрачных процедур, разработанных каждой избирательной группой. Это требование применяется ко всем членам комитета, представляющим неправительственный сектор, включая членов комитета, на которых распространяется Требование 4, и не применяется к многосторонним и двусторонним партнерам. </a:t>
            </a:r>
          </a:p>
          <a:p>
            <a:pPr marL="0" indent="0">
              <a:buNone/>
            </a:pPr>
            <a:r>
              <a:rPr lang="ru-RU" sz="1600" b="1" dirty="0"/>
              <a:t>Требование 6. </a:t>
            </a:r>
            <a:r>
              <a:rPr lang="ru-RU" sz="1600" dirty="0"/>
              <a:t>В целях поддержки руководящей роли СКК и чтобы задать тон и показать пример соблюдения самых высоких стандартов этики и добросовестности, Глобальный фонд </a:t>
            </a:r>
            <a:r>
              <a:rPr lang="ru-RU" sz="1600" b="1" dirty="0"/>
              <a:t>предписывает </a:t>
            </a:r>
            <a:r>
              <a:rPr lang="ru-RU" sz="1600" dirty="0"/>
              <a:t>всем СКК: </a:t>
            </a:r>
          </a:p>
          <a:p>
            <a:pPr marL="0" indent="0">
              <a:buNone/>
            </a:pPr>
            <a:r>
              <a:rPr lang="ru-RU" sz="1600" dirty="0"/>
              <a:t>1)утвердить и принять кодекс этики и служебного поведения для членов </a:t>
            </a:r>
            <a:r>
              <a:rPr lang="ru-RU" sz="1600" dirty="0" err="1"/>
              <a:t>страновых</a:t>
            </a:r>
            <a:r>
              <a:rPr lang="ru-RU" sz="1600" dirty="0"/>
              <a:t> координационных комитетов .</a:t>
            </a:r>
          </a:p>
          <a:p>
            <a:pPr marL="0" indent="0">
              <a:buNone/>
            </a:pPr>
            <a:r>
              <a:rPr lang="ru-RU" sz="1600" dirty="0"/>
              <a:t>2) разработать или обновить, при необходимости, и опубликовать политику управления конфликтами интересов, применяемую ко всем членам СКК, альтернативным членам и сотрудникам секретариата СКК</a:t>
            </a:r>
          </a:p>
          <a:p>
            <a:pPr marL="0" indent="0">
              <a:buNone/>
            </a:pPr>
            <a:r>
              <a:rPr lang="ru-RU" sz="1600" dirty="0"/>
              <a:t>3)внедрить кодекс этики и служебного поведения и применять политику управления конфликтами интересов в течение всего периода действия грантов Глобального фонда</a:t>
            </a:r>
            <a:r>
              <a:rPr lang="ru-RU" sz="1900" dirty="0"/>
              <a:t>. </a:t>
            </a:r>
          </a:p>
          <a:p>
            <a:endParaRPr lang="ru-RU" dirty="0"/>
          </a:p>
          <a:p>
            <a:endParaRPr lang="x-none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24332" y="1459345"/>
            <a:ext cx="9470409" cy="4294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568356" y="365125"/>
            <a:ext cx="9785444" cy="1325563"/>
          </a:xfrm>
        </p:spPr>
        <p:txBody>
          <a:bodyPr>
            <a:normAutofit/>
          </a:bodyPr>
          <a:lstStyle/>
          <a:p>
            <a:br>
              <a:rPr lang="ru-RU" sz="3200" b="1" dirty="0">
                <a:solidFill>
                  <a:srgbClr val="E4032F"/>
                </a:solidFill>
              </a:rPr>
            </a:br>
            <a:endParaRPr lang="ru-RU" sz="3200" b="1" dirty="0">
              <a:solidFill>
                <a:srgbClr val="E2032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99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DEFAA5-C49C-40A1-9767-02A850EC1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424" y="1712422"/>
            <a:ext cx="9508375" cy="4464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/>
              <a:t>Сегодня будет акцент на двух требованиях это :</a:t>
            </a:r>
          </a:p>
          <a:p>
            <a:pPr marL="0" lvl="0" indent="0">
              <a:buNone/>
            </a:pPr>
            <a:r>
              <a:rPr lang="ru-RU" sz="1500" b="1" dirty="0">
                <a:solidFill>
                  <a:prstClr val="black"/>
                </a:solidFill>
              </a:rPr>
              <a:t>Требование 4. </a:t>
            </a:r>
            <a:r>
              <a:rPr lang="ru-RU" sz="1500" dirty="0">
                <a:solidFill>
                  <a:prstClr val="black"/>
                </a:solidFill>
              </a:rPr>
              <a:t>Глобальный фонд </a:t>
            </a:r>
            <a:r>
              <a:rPr lang="ru-RU" sz="1500" b="1" dirty="0">
                <a:solidFill>
                  <a:prstClr val="black"/>
                </a:solidFill>
              </a:rPr>
              <a:t>предписывает </a:t>
            </a:r>
            <a:r>
              <a:rPr lang="ru-RU" sz="1500" dirty="0">
                <a:solidFill>
                  <a:prstClr val="black"/>
                </a:solidFill>
              </a:rPr>
              <a:t>всем СКК, с учетом эпидемиологической обстановки, прав человека и гендерных аспектов, подтвердить представленность в комитете: КГН</a:t>
            </a:r>
            <a:endParaRPr lang="ru-RU" sz="1600" dirty="0"/>
          </a:p>
          <a:p>
            <a:pPr marL="0" indent="0">
              <a:buNone/>
            </a:pPr>
            <a:r>
              <a:rPr lang="ru-RU" sz="1600" b="1" dirty="0"/>
              <a:t>Требование 6. </a:t>
            </a:r>
            <a:r>
              <a:rPr lang="ru-RU" sz="1600" dirty="0"/>
              <a:t>В целях поддержки руководящей роли СКК и чтобы задать тон и показать пример соблюдения самых высоких стандартов этики и добросовестности, Глобальный фонд </a:t>
            </a:r>
            <a:r>
              <a:rPr lang="ru-RU" sz="1600" b="1" dirty="0"/>
              <a:t>предписывает </a:t>
            </a:r>
            <a:r>
              <a:rPr lang="ru-RU" sz="1600" dirty="0"/>
              <a:t>всем СКК: </a:t>
            </a:r>
          </a:p>
          <a:p>
            <a:pPr marL="0" indent="0">
              <a:buNone/>
            </a:pPr>
            <a:r>
              <a:rPr lang="ru-RU" sz="1600" dirty="0"/>
              <a:t>Конфликт интересов /этика</a:t>
            </a:r>
          </a:p>
          <a:p>
            <a:pPr marL="0" indent="0">
              <a:buNone/>
            </a:pPr>
            <a:r>
              <a:rPr lang="ru-RU" sz="1600" dirty="0"/>
              <a:t>Касательно 5 требования будет дополнительный тренинг консультация ориентировочно май месяц</a:t>
            </a:r>
          </a:p>
          <a:p>
            <a:endParaRPr lang="x-none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24332" y="1459345"/>
            <a:ext cx="9470409" cy="4294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568356" y="365125"/>
            <a:ext cx="9785444" cy="1325563"/>
          </a:xfrm>
        </p:spPr>
        <p:txBody>
          <a:bodyPr>
            <a:normAutofit/>
          </a:bodyPr>
          <a:lstStyle/>
          <a:p>
            <a:br>
              <a:rPr lang="ru-RU" sz="3200" b="1" dirty="0">
                <a:solidFill>
                  <a:srgbClr val="E4032F"/>
                </a:solidFill>
              </a:rPr>
            </a:br>
            <a:endParaRPr lang="ru-RU" sz="3200" b="1" dirty="0">
              <a:solidFill>
                <a:srgbClr val="E2032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675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DEFAA5-C49C-40A1-9767-02A850EC1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884" y="1751611"/>
            <a:ext cx="9508375" cy="446454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1600" b="1" dirty="0">
                <a:solidFill>
                  <a:prstClr val="black"/>
                </a:solidFill>
              </a:rPr>
              <a:t>Требование 4. </a:t>
            </a:r>
            <a:r>
              <a:rPr lang="ru-RU" sz="1600" dirty="0">
                <a:solidFill>
                  <a:prstClr val="black"/>
                </a:solidFill>
              </a:rPr>
              <a:t>Глобальный фонд </a:t>
            </a:r>
            <a:r>
              <a:rPr lang="ru-RU" sz="1600" b="1" dirty="0">
                <a:solidFill>
                  <a:prstClr val="black"/>
                </a:solidFill>
              </a:rPr>
              <a:t>предписывает </a:t>
            </a:r>
            <a:r>
              <a:rPr lang="ru-RU" sz="1600" dirty="0">
                <a:solidFill>
                  <a:prstClr val="black"/>
                </a:solidFill>
              </a:rPr>
              <a:t>всем СКК, с учетом эпидемиологической обстановки, прав человека и гендерных аспектов, подтвердить представленность в комитете: </a:t>
            </a:r>
          </a:p>
          <a:p>
            <a:pPr marL="0" indent="0">
              <a:buNone/>
            </a:pPr>
            <a:r>
              <a:rPr lang="ru-RU" sz="1600" dirty="0"/>
              <a:t>1)людей, живущих с ВИЧ, и  их близкого окружения</a:t>
            </a:r>
          </a:p>
          <a:p>
            <a:pPr marL="0" indent="0">
              <a:buNone/>
            </a:pPr>
            <a:r>
              <a:rPr lang="ru-RU" sz="1600" dirty="0"/>
              <a:t>2)людей, затронутых  туберкулезом  и малярией  ; и людей, представляющих людей, затронутых туберкулезом и малярией; </a:t>
            </a:r>
          </a:p>
          <a:p>
            <a:pPr marL="0" indent="0">
              <a:buNone/>
            </a:pPr>
            <a:r>
              <a:rPr lang="ru-RU" sz="1600" dirty="0"/>
              <a:t>3)людей, входящих в ключевые группы населения  и представляющих ключевые группы населения</a:t>
            </a:r>
            <a:endParaRPr lang="ru-RU" sz="16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На сегодня в СКК представлены группы ЛЖВ, ЛУИН, МСМ, РС и лица затронутые туберкулезом </a:t>
            </a:r>
          </a:p>
          <a:p>
            <a:pPr marL="0" indent="0">
              <a:buNone/>
            </a:pPr>
            <a:r>
              <a:rPr lang="ru-RU" sz="1600" dirty="0"/>
              <a:t>И не представлены транс гендерные люди и подростки живущие с ВИЧ, заключенные .</a:t>
            </a:r>
          </a:p>
          <a:p>
            <a:pPr marL="0" indent="0">
              <a:buNone/>
            </a:pPr>
            <a:r>
              <a:rPr lang="ru-RU" sz="1600" dirty="0"/>
              <a:t>И как одна из проблем между членами СКК и их избирательными группами </a:t>
            </a:r>
            <a:r>
              <a:rPr lang="ru-RU" sz="1600" b="1" dirty="0"/>
              <a:t>слабая обратная связь</a:t>
            </a:r>
            <a:r>
              <a:rPr lang="ru-RU" sz="1600" dirty="0"/>
              <a:t>. И многие представители избирательных групп могут не иметь представление о деятельности своих представителей в СКК. А сами члены СКК могут не успевать и не исполнять свои обязанности перед своими избирательным группам, а иногда даже не понимать свои обязанности по взаимодействию со своими избирательными группами.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24332" y="1459345"/>
            <a:ext cx="9470409" cy="4294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568356" y="365125"/>
            <a:ext cx="9785444" cy="1325563"/>
          </a:xfrm>
        </p:spPr>
        <p:txBody>
          <a:bodyPr>
            <a:normAutofit/>
          </a:bodyPr>
          <a:lstStyle/>
          <a:p>
            <a:br>
              <a:rPr lang="ru-RU" sz="3200" b="1" dirty="0">
                <a:solidFill>
                  <a:srgbClr val="E4032F"/>
                </a:solidFill>
              </a:rPr>
            </a:br>
            <a:endParaRPr lang="ru-RU" sz="3200" b="1" dirty="0">
              <a:solidFill>
                <a:srgbClr val="E2032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238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DEFAA5-C49C-40A1-9767-02A850EC1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424" y="1712422"/>
            <a:ext cx="9508375" cy="4464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/>
              <a:t>Требование 6. </a:t>
            </a:r>
            <a:r>
              <a:rPr lang="ru-RU" sz="1600" dirty="0"/>
              <a:t>В целях поддержки руководящей роли СКК и чтобы задать тон и показать пример соблюдения самых высоких стандартов этики и добросовестности, Глобальный фонд </a:t>
            </a:r>
            <a:r>
              <a:rPr lang="ru-RU" sz="1600" b="1" dirty="0"/>
              <a:t>предписывает </a:t>
            </a:r>
            <a:r>
              <a:rPr lang="ru-RU" sz="1600" dirty="0"/>
              <a:t>всем СКК: </a:t>
            </a:r>
          </a:p>
          <a:p>
            <a:pPr marL="0" indent="0">
              <a:buNone/>
            </a:pPr>
            <a:r>
              <a:rPr lang="ru-RU" sz="1600" b="1" u="sng" dirty="0"/>
              <a:t>ПОДОТЧЕТНОСТЬ</a:t>
            </a:r>
          </a:p>
          <a:p>
            <a:r>
              <a:rPr lang="ru-RU" sz="1600" b="1" dirty="0"/>
              <a:t>Члены СКК подотчетны перед людьми, которых они представляют; </a:t>
            </a:r>
          </a:p>
          <a:p>
            <a:pPr marL="0" indent="0">
              <a:buNone/>
            </a:pPr>
            <a:r>
              <a:rPr lang="ru-RU" sz="1600" u="sng" dirty="0"/>
              <a:t>Поэтому члены СКК должны:</a:t>
            </a:r>
          </a:p>
          <a:p>
            <a:r>
              <a:rPr lang="ru-RU" sz="1600" dirty="0"/>
              <a:t>действовать на основе прозрачности;</a:t>
            </a:r>
          </a:p>
          <a:p>
            <a:r>
              <a:rPr lang="ru-RU" sz="1600" dirty="0"/>
              <a:t>быть подготовленными для работы в СКК и активно участвовать в деятельности </a:t>
            </a:r>
            <a:r>
              <a:rPr lang="ru-RU" sz="1600" dirty="0" err="1"/>
              <a:t>суб</a:t>
            </a:r>
            <a:r>
              <a:rPr lang="ru-RU" sz="1600" dirty="0"/>
              <a:t>-комитетов и рабочих групп;</a:t>
            </a:r>
          </a:p>
          <a:p>
            <a:r>
              <a:rPr lang="ru-RU" sz="1600" dirty="0"/>
              <a:t>ответственно выполнять функции распорядителей активов СКК;</a:t>
            </a:r>
          </a:p>
          <a:p>
            <a:r>
              <a:rPr lang="ru-RU" sz="1600" dirty="0"/>
              <a:t>ответственно управлять информацией.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24332" y="1459345"/>
            <a:ext cx="9470409" cy="4294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568356" y="365125"/>
            <a:ext cx="9785444" cy="1325563"/>
          </a:xfrm>
        </p:spPr>
        <p:txBody>
          <a:bodyPr>
            <a:normAutofit/>
          </a:bodyPr>
          <a:lstStyle/>
          <a:p>
            <a:br>
              <a:rPr lang="ru-RU" sz="3200" b="1" dirty="0">
                <a:solidFill>
                  <a:srgbClr val="E4032F"/>
                </a:solidFill>
              </a:rPr>
            </a:br>
            <a:endParaRPr lang="ru-RU" sz="3200" b="1" dirty="0">
              <a:solidFill>
                <a:srgbClr val="E2032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730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DEFAA5-C49C-40A1-9767-02A850EC1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548" y="1289713"/>
            <a:ext cx="9508375" cy="44645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b="1" u="sng" dirty="0"/>
              <a:t>ПРОЗРАЧНОСТЬ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достаточно быстро и достаточно подробно информировать избирательные группы о получаемых сведениях, чтобы обеспечить конструктивную и своевременную обратную связь в целях оказания влияния на принимаемое решение;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собирать и выражать мнения и озабоченности избирательных групп на заседаниях СКК, проявляя при этом исключительную ответственность по отношению к более широким интересам общественного здравоохранения;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информировать избирательные группы о решениях СКК, в особенности если они участвовали в их подготовке.</a:t>
            </a:r>
          </a:p>
          <a:p>
            <a:pPr marL="0" indent="0">
              <a:buNone/>
            </a:pPr>
            <a:r>
              <a:rPr lang="ru-RU" sz="1600" b="1" u="sng" dirty="0"/>
              <a:t>ПОДГОТОВКА И АКТИВНОЕ УЧАСТИЕ</a:t>
            </a:r>
          </a:p>
          <a:p>
            <a:pPr marL="0" indent="0">
              <a:buNone/>
            </a:pPr>
            <a:r>
              <a:rPr lang="ru-RU" sz="1600" dirty="0"/>
              <a:t>Члены СКК должны серьезно относиться к своей роли в СКК: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регулярно и в установленные сроки участвовать в заседаниях СКК;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готовиться к заседаниям – знакомиться со справочными материалами и выполнять обязательства, принятые на предыдущих заседаниях;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обеспечивать надлежащее документальное оформление решений СКК;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в полной мере сотрудничать с исполнителями по гранту   Глобального фонда.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24332" y="1459345"/>
            <a:ext cx="9470409" cy="4294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568356" y="365125"/>
            <a:ext cx="9785444" cy="1325563"/>
          </a:xfrm>
        </p:spPr>
        <p:txBody>
          <a:bodyPr>
            <a:normAutofit/>
          </a:bodyPr>
          <a:lstStyle/>
          <a:p>
            <a:br>
              <a:rPr lang="ru-RU" sz="3200" b="1" dirty="0">
                <a:solidFill>
                  <a:srgbClr val="E4032F"/>
                </a:solidFill>
              </a:rPr>
            </a:br>
            <a:endParaRPr lang="ru-RU" sz="3200" b="1" dirty="0">
              <a:solidFill>
                <a:srgbClr val="E2032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741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DEFAA5-C49C-40A1-9767-02A850EC1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424" y="1712422"/>
            <a:ext cx="9508375" cy="4464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u="sng" dirty="0"/>
              <a:t>ОТВЕТСТВЕННОЕ ИСПОЛЬЗОВАНИЕ АКТИВОВ СКК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не использовать активы СКК для личных нужд или в целях, не связанных с деятельностью СКК;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не допускать повреждения, нецелевого использования или утраты этих активов;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600" dirty="0"/>
              <a:t>сообщать о своих опасениях в случае ненадлежащего использования активов.</a:t>
            </a:r>
          </a:p>
          <a:p>
            <a:pPr marL="0" indent="0">
              <a:buNone/>
            </a:pPr>
            <a:endParaRPr lang="ru-RU" sz="1600" b="1" u="sng" dirty="0"/>
          </a:p>
          <a:p>
            <a:pPr marL="0" indent="0">
              <a:buNone/>
            </a:pPr>
            <a:r>
              <a:rPr lang="ru-RU" sz="1600" b="1" u="sng" dirty="0"/>
              <a:t>ДОБРОСОВЕСТНОСТЬ </a:t>
            </a:r>
          </a:p>
          <a:p>
            <a:pPr marL="0" indent="0">
              <a:buNone/>
            </a:pPr>
            <a:r>
              <a:rPr lang="ru-RU" sz="1600" dirty="0"/>
              <a:t>Члены СКК должны действовать на основе беспристрастности;</a:t>
            </a:r>
          </a:p>
          <a:p>
            <a:pPr marL="0" indent="0">
              <a:buNone/>
            </a:pPr>
            <a:r>
              <a:rPr lang="ru-RU" sz="1600" dirty="0"/>
              <a:t>правдивости и достоверности; справедливости, последовательности; и честности.</a:t>
            </a:r>
          </a:p>
          <a:p>
            <a:pPr marL="0" indent="0" algn="ctr">
              <a:buNone/>
            </a:pPr>
            <a:r>
              <a:rPr lang="ru-RU" sz="1600" b="1" i="1" u="sng" dirty="0"/>
              <a:t>При принятии решений члены СКК должны отдавать приоритет наилучшим интересам групп населения, затронутых тремя заболеваниями.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568356" y="1571106"/>
            <a:ext cx="9133679" cy="4191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568356" y="365125"/>
            <a:ext cx="9785444" cy="1325563"/>
          </a:xfrm>
        </p:spPr>
        <p:txBody>
          <a:bodyPr>
            <a:normAutofit/>
          </a:bodyPr>
          <a:lstStyle/>
          <a:p>
            <a:br>
              <a:rPr lang="ru-RU" sz="3200" b="1" dirty="0">
                <a:solidFill>
                  <a:srgbClr val="E4032F"/>
                </a:solidFill>
              </a:rPr>
            </a:br>
            <a:endParaRPr lang="ru-RU" sz="3200" b="1" dirty="0">
              <a:solidFill>
                <a:srgbClr val="E2032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1590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1691</Words>
  <Application>Microsoft Office PowerPoint</Application>
  <PresentationFormat>Широкоэкранный</PresentationFormat>
  <Paragraphs>140</Paragraphs>
  <Slides>14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GothamNarrow-Medium</vt:lpstr>
      <vt:lpstr>Trebuchet MS</vt:lpstr>
      <vt:lpstr>Wingdings</vt:lpstr>
      <vt:lpstr>Тема Office</vt:lpstr>
      <vt:lpstr>    </vt:lpstr>
      <vt:lpstr>Квалификационные требования</vt:lpstr>
      <vt:lpstr>Презентация PowerPoint</vt:lpstr>
      <vt:lpstr> </vt:lpstr>
      <vt:lpstr> </vt:lpstr>
      <vt:lpstr> </vt:lpstr>
      <vt:lpstr> </vt:lpstr>
      <vt:lpstr> </vt:lpstr>
      <vt:lpstr> </vt:lpstr>
      <vt:lpstr> </vt:lpstr>
      <vt:lpstr>СПРАВЕДЛИВОСТЬ И ПОСЛЕДОВАТЕЛЬНОСТЬ Члены СКК должны объективно и последовательно соблюдать и применять правила, руководящие принципы, кодексы и политику Глобального фонда и СКК. Если член СКК обеспокоен тем, что правила, руководящие принципы, кодексы или политика СКК не соблюдаются, он обязан открыто сказать об этом.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Vadim</dc:creator>
  <cp:lastModifiedBy>Ainur Abusseitova</cp:lastModifiedBy>
  <cp:revision>79</cp:revision>
  <cp:lastPrinted>2021-03-15T10:08:26Z</cp:lastPrinted>
  <dcterms:created xsi:type="dcterms:W3CDTF">2020-09-17T17:58:50Z</dcterms:created>
  <dcterms:modified xsi:type="dcterms:W3CDTF">2021-03-17T10:21:43Z</dcterms:modified>
</cp:coreProperties>
</file>