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77" r:id="rId4"/>
    <p:sldId id="278" r:id="rId5"/>
    <p:sldId id="258" r:id="rId6"/>
    <p:sldId id="259" r:id="rId7"/>
    <p:sldId id="260" r:id="rId8"/>
    <p:sldId id="264" r:id="rId9"/>
    <p:sldId id="266" r:id="rId10"/>
    <p:sldId id="268" r:id="rId11"/>
    <p:sldId id="275" r:id="rId12"/>
    <p:sldId id="270" r:id="rId13"/>
    <p:sldId id="271" r:id="rId14"/>
    <p:sldId id="265" r:id="rId15"/>
    <p:sldId id="269" r:id="rId16"/>
    <p:sldId id="274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4D62B2B-2683-4157-A06B-1AC3788D9CDE}" v="25" dt="2020-12-03T06:36:18.2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undp-my.sharepoint.com/personal/ainur_abusseitova_undp_org/Documents/Ainur/GF%20CCM%20doc/&#1057;&#1086;&#1089;&#1090;&#1072;&#1074;%20&#1057;&#1050;&#1050;_&#1088;&#1072;&#1089;&#1087;&#1088;&#1077;&#1076;&#1077;&#1083;&#1077;&#1085;&#1080;&#1077;%202019-2021%20RU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undp-my.sharepoint.com/personal/ainur_abusseitova_undp_org/Documents/Ainur/GF%20CCM%20doc/&#1057;&#1086;&#1089;&#1090;&#1072;&#1074;%20&#1057;&#1050;&#1050;_CCM%20meeting%2020%20Sep%20ENG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explosion val="18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1-E87F-4AEF-93A6-AED78EA0EFE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3-E87F-4AEF-93A6-AED78EA0EFE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5-E87F-4AEF-93A6-AED78EA0EFE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7-E87F-4AEF-93A6-AED78EA0EFE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9-E87F-4AEF-93A6-AED78EA0EFE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B-E87F-4AEF-93A6-AED78EA0EFE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D-E87F-4AEF-93A6-AED78EA0EFE1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0F-E87F-4AEF-93A6-AED78EA0EFE1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1-E87F-4AEF-93A6-AED78EA0EFE1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</a:sp3d>
            </c:spPr>
            <c:extLst>
              <c:ext xmlns:c16="http://schemas.microsoft.com/office/drawing/2014/chart" uri="{C3380CC4-5D6E-409C-BE32-E72D297353CC}">
                <c16:uniqueId val="{00000013-E87F-4AEF-93A6-AED78EA0EFE1}"/>
              </c:ext>
            </c:extLst>
          </c:dPt>
          <c:dLbls>
            <c:dLbl>
              <c:idx val="0"/>
              <c:layout>
                <c:manualLayout>
                  <c:x val="-7.2046015023323265E-2"/>
                  <c:y val="0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32A6EAC-29D9-4E2C-AE71-596DD7512BD9}" type="CATEGORYNAME">
                      <a:rPr lang="ru-RU" smtClean="0"/>
                      <a:pPr>
                        <a:defRPr sz="1100"/>
                      </a:pPr>
                      <a:t>[ИМЯ КАТЕГОРИИ]</a:t>
                    </a:fld>
                    <a:r>
                      <a:rPr lang="ru-RU" baseline="0" dirty="0"/>
                      <a:t>
10%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431403200529334"/>
                      <c:h val="0.18116921071084011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E87F-4AEF-93A6-AED78EA0EFE1}"/>
                </c:ext>
              </c:extLst>
            </c:dLbl>
            <c:dLbl>
              <c:idx val="1"/>
              <c:layout>
                <c:manualLayout>
                  <c:x val="3.608701612127267E-3"/>
                  <c:y val="-2.0711333060367938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9AE0B566-E52A-41CF-8E0B-19921DF71BC8}" type="CATEGORYNAME">
                      <a:rPr lang="ru-RU" smtClean="0"/>
                      <a:pPr>
                        <a:defRPr sz="1100"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endParaRPr lang="ru-RU" baseline="0" dirty="0"/>
                  </a:p>
                  <a:p>
                    <a:pPr>
                      <a:defRPr sz="1100">
                        <a:solidFill>
                          <a:schemeClr val="accent1"/>
                        </a:solidFill>
                      </a:defRPr>
                    </a:pPr>
                    <a:r>
                      <a:rPr lang="ru-RU" baseline="0" dirty="0"/>
                      <a:t>3,5%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E87F-4AEF-93A6-AED78EA0EFE1}"/>
                </c:ext>
              </c:extLst>
            </c:dLbl>
            <c:dLbl>
              <c:idx val="2"/>
              <c:layout>
                <c:manualLayout>
                  <c:x val="-7.9164736760846074E-4"/>
                  <c:y val="-4.5237734706238646E-3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chemeClr val="bg2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10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</a:rPr>
                      <a:t>ЛЖВ - 2</a:t>
                    </a:r>
                    <a:r>
                      <a:rPr lang="ru-RU" sz="1100" baseline="0" dirty="0">
                        <a:ln>
                          <a:noFill/>
                        </a:ln>
                        <a:solidFill>
                          <a:schemeClr val="bg2">
                            <a:lumMod val="50000"/>
                          </a:schemeClr>
                        </a:solidFill>
                      </a:rPr>
                      <a:t>
7%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bg2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E87F-4AEF-93A6-AED78EA0EFE1}"/>
                </c:ext>
              </c:extLst>
            </c:dLbl>
            <c:dLbl>
              <c:idx val="3"/>
              <c:layout>
                <c:manualLayout>
                  <c:x val="0"/>
                  <c:y val="-0.12639219895756734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515D282-A61C-45E4-9B6F-EC494A38DCF4}" type="CATEGORYNAME">
                      <a:rPr lang="ru-RU" smtClean="0">
                        <a:solidFill>
                          <a:srgbClr val="FF0000"/>
                        </a:solidFill>
                      </a:rPr>
                      <a:pPr>
                        <a:defRPr sz="1100"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endParaRPr lang="ru-RU" baseline="0" dirty="0">
                      <a:solidFill>
                        <a:srgbClr val="FF0000"/>
                      </a:solidFill>
                    </a:endParaRPr>
                  </a:p>
                  <a:p>
                    <a:pPr>
                      <a:defRPr sz="1100">
                        <a:solidFill>
                          <a:schemeClr val="accent1"/>
                        </a:solidFill>
                      </a:defRPr>
                    </a:pPr>
                    <a:r>
                      <a:rPr lang="ru-RU" baseline="0" dirty="0">
                        <a:solidFill>
                          <a:srgbClr val="FF0000"/>
                        </a:solidFill>
                      </a:rPr>
                      <a:t>10%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E87F-4AEF-93A6-AED78EA0EFE1}"/>
                </c:ext>
              </c:extLst>
            </c:dLbl>
            <c:dLbl>
              <c:idx val="4"/>
              <c:layout>
                <c:manualLayout>
                  <c:x val="-1.6339869281045753E-2"/>
                  <c:y val="3.3386752136752053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F29E72C8-5F60-4ABF-8EFB-9AD5ACD39AF3}" type="CATEGORYNAME">
                      <a:rPr lang="ru-RU"/>
                      <a:pPr>
                        <a:defRPr sz="1100"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3,5%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9-E87F-4AEF-93A6-AED78EA0EFE1}"/>
                </c:ext>
              </c:extLst>
            </c:dLbl>
            <c:dLbl>
              <c:idx val="5"/>
              <c:layout>
                <c:manualLayout>
                  <c:x val="-7.1895424836601302E-2"/>
                  <c:y val="8.9031339031339033E-3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5C9C3B3C-EFAD-4A38-BF08-34AD4847DBC7}" type="CATEGORYNAME">
                      <a:rPr lang="ru-RU"/>
                      <a:pPr>
                        <a:defRPr sz="1100"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14%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B-E87F-4AEF-93A6-AED78EA0EFE1}"/>
                </c:ext>
              </c:extLst>
            </c:dLbl>
            <c:dLbl>
              <c:idx val="6"/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E9DE43EE-C66F-429C-BCC5-10F3C8127CDE}" type="CATEGORYNAME">
                      <a:rPr lang="ru-RU"/>
                      <a:pPr>
                        <a:defRPr sz="1100"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14%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D-E87F-4AEF-93A6-AED78EA0EFE1}"/>
                </c:ext>
              </c:extLst>
            </c:dLbl>
            <c:dLbl>
              <c:idx val="7"/>
              <c:layout>
                <c:manualLayout>
                  <c:x val="0"/>
                  <c:y val="-5.1105560144101614E-2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baseline="0" dirty="0"/>
                      <a:t>Государственные </a:t>
                    </a:r>
                  </a:p>
                  <a:p>
                    <a:pPr>
                      <a:defRPr sz="1100">
                        <a:solidFill>
                          <a:schemeClr val="accent1"/>
                        </a:solidFill>
                      </a:defRPr>
                    </a:pPr>
                    <a:r>
                      <a:rPr lang="ru-RU" baseline="0" dirty="0"/>
                      <a:t>Организации - 9
31%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E87F-4AEF-93A6-AED78EA0EFE1}"/>
                </c:ext>
              </c:extLst>
            </c:dLbl>
            <c:dLbl>
              <c:idx val="8"/>
              <c:layout>
                <c:manualLayout>
                  <c:x val="-3.2730889022745875E-3"/>
                  <c:y val="1.1071194672949546E-3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B3CA7BF4-3CE0-47C3-86C8-F1F381EC3784}" type="CATEGORYNAME">
                      <a:rPr lang="ru-RU"/>
                      <a:pPr>
                        <a:defRPr sz="1100"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/>
                      <a:t>
3,5%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1-E87F-4AEF-93A6-AED78EA0EFE1}"/>
                </c:ext>
              </c:extLst>
            </c:dLbl>
            <c:dLbl>
              <c:idx val="9"/>
              <c:layout>
                <c:manualLayout>
                  <c:x val="7.0393958108177598E-2"/>
                  <c:y val="-8.9031339031339033E-3"/>
                </c:manualLayout>
              </c:layout>
              <c:tx>
                <c:rich>
                  <a:bodyPr rot="0" spcFirstLastPara="1" vertOverflow="clip" horzOverflow="clip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fld id="{496DA75E-4A95-4129-A004-C56DA3284B27}" type="CATEGORYNAME">
                      <a:rPr lang="ru-RU">
                        <a:solidFill>
                          <a:schemeClr val="accent4">
                            <a:lumMod val="50000"/>
                          </a:schemeClr>
                        </a:solidFill>
                      </a:rPr>
                      <a:pPr>
                        <a:defRPr sz="1100">
                          <a:solidFill>
                            <a:schemeClr val="accent1"/>
                          </a:solidFill>
                        </a:defRPr>
                      </a:pPr>
                      <a:t>[ИМЯ КАТЕГОРИИ]</a:t>
                    </a:fld>
                    <a:r>
                      <a:rPr lang="ru-RU" baseline="0" dirty="0">
                        <a:solidFill>
                          <a:schemeClr val="accent4">
                            <a:lumMod val="50000"/>
                          </a:schemeClr>
                        </a:solidFill>
                      </a:rPr>
                      <a:t>
3,5%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13-E87F-4AEF-93A6-AED78EA0EFE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Sheet1!$C$6:$C$15</c:f>
              <c:strCache>
                <c:ptCount val="10"/>
                <c:pt idx="0">
                  <c:v>Неправительственные организации - 3</c:v>
                </c:pt>
                <c:pt idx="1">
                  <c:v>Лица, затронутые ТБ - 1</c:v>
                </c:pt>
                <c:pt idx="2">
                  <c:v>ЛЖВ 
и их окружение - 2</c:v>
                </c:pt>
                <c:pt idx="3">
                  <c:v>Ключевые 
затронутые 
группы 
населения - 3</c:v>
                </c:pt>
                <c:pt idx="4">
                  <c:v>Женщины, живущие с ВИЧ - 1</c:v>
                </c:pt>
                <c:pt idx="5">
                  <c:v>Международные НПО - 4 </c:v>
                </c:pt>
                <c:pt idx="6">
                  <c:v>Многосторнние организации - 4 </c:v>
                </c:pt>
                <c:pt idx="7">
                  <c:v>Государственные организации - 6 </c:v>
                </c:pt>
                <c:pt idx="8">
                  <c:v>Академические организации - 1</c:v>
                </c:pt>
                <c:pt idx="9">
                  <c:v>Коммерческие организации - 1</c:v>
                </c:pt>
              </c:strCache>
            </c:strRef>
          </c:cat>
          <c:val>
            <c:numRef>
              <c:f>Sheet1!$D$6:$D$15</c:f>
              <c:numCache>
                <c:formatCode>General</c:formatCode>
                <c:ptCount val="10"/>
                <c:pt idx="0">
                  <c:v>3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1</c:v>
                </c:pt>
                <c:pt idx="5">
                  <c:v>4</c:v>
                </c:pt>
                <c:pt idx="6">
                  <c:v>4</c:v>
                </c:pt>
                <c:pt idx="7">
                  <c:v>6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E87F-4AEF-93A6-AED78EA0EFE1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5.1490175877548054E-3"/>
          <c:y val="0"/>
          <c:w val="0.96214076750989508"/>
          <c:h val="0.95251969353620369"/>
        </c:manualLayout>
      </c:layout>
      <c:pie3DChart>
        <c:varyColors val="1"/>
        <c:ser>
          <c:idx val="0"/>
          <c:order val="0"/>
          <c:explosion val="1"/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hade val="85000"/>
                      <a:satMod val="130000"/>
                    </a:schemeClr>
                  </a:gs>
                  <a:gs pos="34000">
                    <a:schemeClr val="accent1">
                      <a:shade val="87000"/>
                      <a:satMod val="125000"/>
                    </a:schemeClr>
                  </a:gs>
                  <a:gs pos="70000">
                    <a:schemeClr val="accent1">
                      <a:tint val="100000"/>
                      <a:shade val="90000"/>
                      <a:satMod val="130000"/>
                    </a:schemeClr>
                  </a:gs>
                  <a:gs pos="100000">
                    <a:schemeClr val="accent1">
                      <a:tint val="100000"/>
                      <a:shade val="100000"/>
                      <a:satMod val="110000"/>
                    </a:schemeClr>
                  </a:gs>
                </a:gsLst>
                <a:path path="circle">
                  <a:fillToRect l="100000" t="100000" r="100000" b="100000"/>
                </a:path>
              </a:gradFill>
              <a:ln>
                <a:noFill/>
              </a:ln>
              <a:effectLst>
                <a:outerShdw blurRad="44450" dist="25400" dir="2700000" algn="br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l"/>
              </a:scene3d>
              <a:sp3d prstMaterial="flat">
                <a:bevelT w="25400" h="31750"/>
              </a:sp3d>
            </c:spPr>
            <c:extLst>
              <c:ext xmlns:c16="http://schemas.microsoft.com/office/drawing/2014/chart" uri="{C3380CC4-5D6E-409C-BE32-E72D297353CC}">
                <c16:uniqueId val="{00000001-1973-4557-8F33-6C07215AD439}"/>
              </c:ext>
            </c:extLst>
          </c:dPt>
          <c:dPt>
            <c:idx val="1"/>
            <c:bubble3D val="0"/>
            <c:spPr>
              <a:solidFill>
                <a:schemeClr val="bg1">
                  <a:lumMod val="75000"/>
                </a:schemeClr>
              </a:solidFill>
              <a:ln>
                <a:noFill/>
              </a:ln>
              <a:effectLst>
                <a:outerShdw blurRad="44450" dist="25400" dir="2700000" algn="br" rotWithShape="0">
                  <a:srgbClr val="000000">
                    <a:alpha val="60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rightRoom" dir="tl"/>
              </a:scene3d>
              <a:sp3d prstMaterial="flat">
                <a:bevelT w="25400" h="31750"/>
              </a:sp3d>
            </c:spPr>
            <c:extLst>
              <c:ext xmlns:c16="http://schemas.microsoft.com/office/drawing/2014/chart" uri="{C3380CC4-5D6E-409C-BE32-E72D297353CC}">
                <c16:uniqueId val="{00000003-1973-4557-8F33-6C07215AD439}"/>
              </c:ext>
            </c:extLst>
          </c:dPt>
          <c:dLbls>
            <c:dLbl>
              <c:idx val="0"/>
              <c:layout>
                <c:manualLayout>
                  <c:x val="-0.15125979651065583"/>
                  <c:y val="8.4395240662550233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t" anchorCtr="0">
                    <a:noAutofit/>
                  </a:bodyPr>
                  <a:lstStyle/>
                  <a:p>
                    <a:pPr algn="l">
                      <a:def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200" b="1" dirty="0"/>
                      <a:t>Мужчины – 14</a:t>
                    </a:r>
                    <a:r>
                      <a:rPr lang="ru-RU" sz="1200" b="1" baseline="0" dirty="0"/>
                      <a:t> членов СКК – 48 %</a:t>
                    </a:r>
                    <a:r>
                      <a:rPr lang="ru-RU" sz="1200" baseline="0" dirty="0"/>
                      <a:t> </a:t>
                    </a:r>
                    <a:r>
                      <a:rPr lang="ru-RU" sz="1200" b="0" i="0" u="none" strike="noStrike" kern="1200" baseline="0" dirty="0">
                        <a:solidFill>
                          <a:srgbClr val="000000">
                            <a:lumMod val="75000"/>
                            <a:lumOff val="25000"/>
                          </a:srgbClr>
                        </a:solidFill>
                      </a:rPr>
                      <a:t>государственный сектор, НПО, ЛЖВ, ключевые группы населения, Международные НПО, двусторонние/многосторонние организации</a:t>
                    </a:r>
                    <a:r>
                      <a:rPr lang="ru-RU" sz="1200" baseline="0" dirty="0"/>
                      <a:t>
                   </a:t>
                    </a:r>
                  </a:p>
                  <a:p>
                    <a:pPr algn="l">
                      <a:defRPr sz="1200"/>
                    </a:pPr>
                    <a:r>
                      <a:rPr lang="ru-RU" sz="1200" baseline="0" dirty="0"/>
                      <a:t>                       </a:t>
                    </a:r>
                    <a:endParaRPr lang="ru-RU" sz="1200" b="1" baseline="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t" anchorCtr="0">
                  <a:noAutofit/>
                </a:bodyPr>
                <a:lstStyle/>
                <a:p>
                  <a:pPr algn="l"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1613095688567316"/>
                      <c:h val="0.46705907856912288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1973-4557-8F33-6C07215AD439}"/>
                </c:ext>
              </c:extLst>
            </c:dLbl>
            <c:dLbl>
              <c:idx val="1"/>
              <c:layout>
                <c:manualLayout>
                  <c:x val="0.15370767018604792"/>
                  <c:y val="-5.0088994292809275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t" anchorCtr="0">
                    <a:noAutofit/>
                  </a:bodyPr>
                  <a:lstStyle/>
                  <a:p>
                    <a:pPr algn="l">
                      <a:defRPr sz="1200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 sz="1200" b="1" dirty="0"/>
                      <a:t>Женщины – 15 членов</a:t>
                    </a:r>
                    <a:r>
                      <a:rPr lang="ru-RU" sz="1200" b="1" baseline="0" dirty="0"/>
                      <a:t> СКК – 52 %</a:t>
                    </a:r>
                  </a:p>
                  <a:p>
                    <a:pPr algn="l">
                      <a:defRPr sz="1200"/>
                    </a:pPr>
                    <a:r>
                      <a:rPr lang="ru-RU" sz="1200" b="0" baseline="0" dirty="0"/>
                      <a:t>женщины, живущие с ВИЧ, государственный сектор, НПО, ключевые группы населения, международные НПО, двусторонние/многосторонние организации, академический и частный секторы</a:t>
                    </a:r>
                    <a:r>
                      <a:rPr lang="ru-RU" sz="1200" baseline="0" dirty="0"/>
                      <a:t>
</a:t>
                    </a:r>
                    <a:r>
                      <a:rPr lang="ru-RU" sz="1200" b="1" baseline="0" dirty="0"/>
                      <a:t>                            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t" anchorCtr="0">
                  <a:noAutofit/>
                </a:bodyPr>
                <a:lstStyle/>
                <a:p>
                  <a:pPr algn="l"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32074809877733917"/>
                      <c:h val="0.5029963077251912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3-1973-4557-8F33-6C07215AD4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0">
                <a:spAutoFit/>
              </a:bodyPr>
              <a:lstStyle/>
              <a:p>
                <a:pPr algn="l"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Sheet1!$C$6:$C$7</c:f>
              <c:strCache>
                <c:ptCount val="2"/>
                <c:pt idx="0">
                  <c:v>Men: 14 CCM members
(Government, NGOs, PLHIV, KAP, International NGOs, Bilateral/Multilateral
Organizations)</c:v>
                </c:pt>
                <c:pt idx="1">
                  <c:v>Women - 15 CCM members
(Network of Women Living with HIV, Government, NGO, KAP, International NGOs, Bilateral/Multilateral
Organizations, Academic and Commercial organizations)</c:v>
                </c:pt>
              </c:strCache>
            </c:strRef>
          </c:cat>
          <c:val>
            <c:numRef>
              <c:f>Sheet1!$D$6:$D$7</c:f>
              <c:numCache>
                <c:formatCode>General</c:formatCode>
                <c:ptCount val="2"/>
                <c:pt idx="0">
                  <c:v>14</c:v>
                </c:pt>
                <c:pt idx="1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973-4557-8F33-6C07215AD439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0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97CAB7-D9E7-459E-9C47-BB2C6678E4A4}" type="doc">
      <dgm:prSet loTypeId="urn:microsoft.com/office/officeart/2005/8/layout/process2" loCatId="process" qsTypeId="urn:microsoft.com/office/officeart/2005/8/quickstyle/simple1" qsCatId="simple" csTypeId="urn:microsoft.com/office/officeart/2005/8/colors/accent1_2" csCatId="accent1" phldr="1"/>
      <dgm:spPr/>
    </dgm:pt>
    <dgm:pt modelId="{FAA4BB88-5C62-440C-84DA-32FEBFFED95F}" type="pres">
      <dgm:prSet presAssocID="{3797CAB7-D9E7-459E-9C47-BB2C6678E4A4}" presName="linearFlow" presStyleCnt="0">
        <dgm:presLayoutVars>
          <dgm:resizeHandles val="exact"/>
        </dgm:presLayoutVars>
      </dgm:prSet>
      <dgm:spPr/>
    </dgm:pt>
  </dgm:ptLst>
  <dgm:cxnLst>
    <dgm:cxn modelId="{36C534CE-256E-4333-9F02-5E6FFF81B3CA}" type="presOf" srcId="{3797CAB7-D9E7-459E-9C47-BB2C6678E4A4}" destId="{FAA4BB88-5C62-440C-84DA-32FEBFFED95F}" srcOrd="0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981B469-5186-4927-94F2-6F8C07CE13FA}" type="doc">
      <dgm:prSet loTypeId="urn:microsoft.com/office/officeart/2005/8/layout/lProcess1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A2ADDB8-E9F3-4BD8-8F47-FA7D22002C85}">
      <dgm:prSet phldrT="[Текст]" custT="1"/>
      <dgm:spPr/>
      <dgm:t>
        <a:bodyPr/>
        <a:lstStyle/>
        <a:p>
          <a:r>
            <a:rPr lang="ru-RU" sz="3200" b="1" dirty="0">
              <a:latin typeface="Arial" panose="020B0604020202020204" pitchFamily="34" charset="0"/>
              <a:cs typeface="Arial" panose="020B0604020202020204" pitchFamily="34" charset="0"/>
            </a:rPr>
            <a:t>Финансы</a:t>
          </a:r>
        </a:p>
      </dgm:t>
    </dgm:pt>
    <dgm:pt modelId="{83F69224-35AF-4C07-9AA7-36D24BEFDF41}" type="parTrans" cxnId="{9F5AAFA9-5B2E-41A1-9EF1-A5D533C5D726}">
      <dgm:prSet/>
      <dgm:spPr/>
      <dgm:t>
        <a:bodyPr/>
        <a:lstStyle/>
        <a:p>
          <a:endParaRPr lang="ru-RU"/>
        </a:p>
      </dgm:t>
    </dgm:pt>
    <dgm:pt modelId="{A3B17F6F-4323-489C-BDF6-8CD02577C9C7}" type="sibTrans" cxnId="{9F5AAFA9-5B2E-41A1-9EF1-A5D533C5D726}">
      <dgm:prSet/>
      <dgm:spPr/>
      <dgm:t>
        <a:bodyPr/>
        <a:lstStyle/>
        <a:p>
          <a:endParaRPr lang="ru-RU"/>
        </a:p>
      </dgm:t>
    </dgm:pt>
    <dgm:pt modelId="{7CC85620-AF1B-4573-90D9-D371B498775C}">
      <dgm:prSet phldrT="[Текст]" custT="1"/>
      <dgm:spPr/>
      <dgm:t>
        <a:bodyPr/>
        <a:lstStyle/>
        <a:p>
          <a:r>
            <a:rPr lang="ru-RU" sz="3200" b="1" dirty="0">
              <a:latin typeface="Arial" panose="020B0604020202020204" pitchFamily="34" charset="0"/>
              <a:cs typeface="Arial" panose="020B0604020202020204" pitchFamily="34" charset="0"/>
            </a:rPr>
            <a:t>Внедрение</a:t>
          </a:r>
        </a:p>
      </dgm:t>
    </dgm:pt>
    <dgm:pt modelId="{FFE1DB99-55BE-4486-B1FA-B958A7AD7C6D}" type="parTrans" cxnId="{270ECA5F-5555-4E56-A622-C36F3FD9724C}">
      <dgm:prSet/>
      <dgm:spPr/>
      <dgm:t>
        <a:bodyPr/>
        <a:lstStyle/>
        <a:p>
          <a:endParaRPr lang="ru-RU"/>
        </a:p>
      </dgm:t>
    </dgm:pt>
    <dgm:pt modelId="{B16F75C0-BF7B-46C3-95DE-444B2E8C7675}" type="sibTrans" cxnId="{270ECA5F-5555-4E56-A622-C36F3FD9724C}">
      <dgm:prSet/>
      <dgm:spPr/>
      <dgm:t>
        <a:bodyPr/>
        <a:lstStyle/>
        <a:p>
          <a:endParaRPr lang="ru-RU"/>
        </a:p>
      </dgm:t>
    </dgm:pt>
    <dgm:pt modelId="{79686208-481F-47AD-8D3C-4D32648F0475}">
      <dgm:prSet phldrT="[Текст]" custT="1"/>
      <dgm:spPr/>
      <dgm:t>
        <a:bodyPr/>
        <a:lstStyle/>
        <a:p>
          <a:r>
            <a:rPr lang="ru-RU" sz="3200" b="1" dirty="0">
              <a:latin typeface="Arial" panose="020B0604020202020204" pitchFamily="34" charset="0"/>
              <a:cs typeface="Arial" panose="020B0604020202020204" pitchFamily="34" charset="0"/>
            </a:rPr>
            <a:t>Отчетность</a:t>
          </a:r>
        </a:p>
      </dgm:t>
    </dgm:pt>
    <dgm:pt modelId="{A868E0EA-C0CF-45A6-AA08-5864F53DF4C2}" type="parTrans" cxnId="{BAF97E69-2F74-403C-9B5E-202DBD49EC64}">
      <dgm:prSet/>
      <dgm:spPr/>
      <dgm:t>
        <a:bodyPr/>
        <a:lstStyle/>
        <a:p>
          <a:endParaRPr lang="ru-RU"/>
        </a:p>
      </dgm:t>
    </dgm:pt>
    <dgm:pt modelId="{BF410021-E28F-4017-93F0-4FEDE7AA8570}" type="sibTrans" cxnId="{BAF97E69-2F74-403C-9B5E-202DBD49EC64}">
      <dgm:prSet/>
      <dgm:spPr/>
      <dgm:t>
        <a:bodyPr/>
        <a:lstStyle/>
        <a:p>
          <a:endParaRPr lang="ru-RU"/>
        </a:p>
      </dgm:t>
    </dgm:pt>
    <dgm:pt modelId="{B5F0AF95-AFE6-4883-BE69-E6009BAA5D19}">
      <dgm:prSet phldrT="[Текст]" custT="1"/>
      <dgm:spPr/>
      <dgm:t>
        <a:bodyPr/>
        <a:lstStyle/>
        <a:p>
          <a:r>
            <a:rPr lang="ru-RU" sz="3200" b="1" dirty="0">
              <a:latin typeface="Arial" panose="020B0604020202020204" pitchFamily="34" charset="0"/>
              <a:cs typeface="Arial" panose="020B0604020202020204" pitchFamily="34" charset="0"/>
            </a:rPr>
            <a:t>Закупки</a:t>
          </a:r>
        </a:p>
      </dgm:t>
    </dgm:pt>
    <dgm:pt modelId="{A7628E91-32B6-4EB1-8FA1-8603CF8277C6}" type="parTrans" cxnId="{A56E9678-9D7A-4D45-BB42-E527482BB3CA}">
      <dgm:prSet/>
      <dgm:spPr/>
      <dgm:t>
        <a:bodyPr/>
        <a:lstStyle/>
        <a:p>
          <a:endParaRPr lang="ru-RU"/>
        </a:p>
      </dgm:t>
    </dgm:pt>
    <dgm:pt modelId="{04DA968F-056D-4909-A602-B660CCA769E7}" type="sibTrans" cxnId="{A56E9678-9D7A-4D45-BB42-E527482BB3CA}">
      <dgm:prSet/>
      <dgm:spPr/>
      <dgm:t>
        <a:bodyPr/>
        <a:lstStyle/>
        <a:p>
          <a:endParaRPr lang="ru-RU"/>
        </a:p>
      </dgm:t>
    </dgm:pt>
    <dgm:pt modelId="{AA5F8A6D-61DF-42B6-A095-755BD851FB97}">
      <dgm:prSet phldrT="[Текст]" custT="1"/>
      <dgm:spPr/>
      <dgm:t>
        <a:bodyPr/>
        <a:lstStyle/>
        <a:p>
          <a:r>
            <a:rPr lang="ru-RU" sz="3200" b="1" dirty="0">
              <a:latin typeface="Arial" panose="020B0604020202020204" pitchFamily="34" charset="0"/>
              <a:cs typeface="Arial" panose="020B0604020202020204" pitchFamily="34" charset="0"/>
            </a:rPr>
            <a:t>Результаты</a:t>
          </a:r>
        </a:p>
      </dgm:t>
    </dgm:pt>
    <dgm:pt modelId="{C9D884B9-9496-4FBE-8BC0-8B3978F6D4CC}" type="parTrans" cxnId="{4C36ABDD-FD27-458C-AF44-61B0BDF0C2BD}">
      <dgm:prSet/>
      <dgm:spPr/>
      <dgm:t>
        <a:bodyPr/>
        <a:lstStyle/>
        <a:p>
          <a:endParaRPr lang="ru-RU"/>
        </a:p>
      </dgm:t>
    </dgm:pt>
    <dgm:pt modelId="{56F32063-AF41-4BC2-A148-A47960D8B963}" type="sibTrans" cxnId="{4C36ABDD-FD27-458C-AF44-61B0BDF0C2BD}">
      <dgm:prSet/>
      <dgm:spPr/>
      <dgm:t>
        <a:bodyPr/>
        <a:lstStyle/>
        <a:p>
          <a:endParaRPr lang="ru-RU"/>
        </a:p>
      </dgm:t>
    </dgm:pt>
    <dgm:pt modelId="{2DCCB8B2-D58C-4F81-A97E-07DA79A6643B}">
      <dgm:prSet phldrT="[Текст]" custT="1"/>
      <dgm:spPr/>
      <dgm:t>
        <a:bodyPr/>
        <a:lstStyle/>
        <a:p>
          <a:r>
            <a:rPr lang="ru-RU" sz="3200" b="1" dirty="0">
              <a:latin typeface="Arial" panose="020B0604020202020204" pitchFamily="34" charset="0"/>
              <a:cs typeface="Arial" panose="020B0604020202020204" pitchFamily="34" charset="0"/>
            </a:rPr>
            <a:t>Техническая помощь</a:t>
          </a:r>
        </a:p>
      </dgm:t>
    </dgm:pt>
    <dgm:pt modelId="{1AAF8960-624E-439F-91D8-A1440AA96951}" type="parTrans" cxnId="{E300CA8F-FA53-46B9-B8DD-CF71736F9360}">
      <dgm:prSet/>
      <dgm:spPr/>
      <dgm:t>
        <a:bodyPr/>
        <a:lstStyle/>
        <a:p>
          <a:endParaRPr lang="ru-RU"/>
        </a:p>
      </dgm:t>
    </dgm:pt>
    <dgm:pt modelId="{024F9EF8-3041-4FEB-9303-70B300D4AE85}" type="sibTrans" cxnId="{E300CA8F-FA53-46B9-B8DD-CF71736F9360}">
      <dgm:prSet/>
      <dgm:spPr/>
      <dgm:t>
        <a:bodyPr/>
        <a:lstStyle/>
        <a:p>
          <a:endParaRPr lang="ru-RU"/>
        </a:p>
      </dgm:t>
    </dgm:pt>
    <dgm:pt modelId="{FFE0085D-723C-41A3-B881-80459B5460B2}" type="pres">
      <dgm:prSet presAssocID="{1981B469-5186-4927-94F2-6F8C07CE13FA}" presName="Name0" presStyleCnt="0">
        <dgm:presLayoutVars>
          <dgm:dir/>
          <dgm:animLvl val="lvl"/>
          <dgm:resizeHandles val="exact"/>
        </dgm:presLayoutVars>
      </dgm:prSet>
      <dgm:spPr/>
    </dgm:pt>
    <dgm:pt modelId="{1D9E9FF1-768D-41A4-8348-F373FF95AAA5}" type="pres">
      <dgm:prSet presAssocID="{EA2ADDB8-E9F3-4BD8-8F47-FA7D22002C85}" presName="vertFlow" presStyleCnt="0"/>
      <dgm:spPr/>
    </dgm:pt>
    <dgm:pt modelId="{1846589C-B533-4B3F-9BF0-E7B2EF550731}" type="pres">
      <dgm:prSet presAssocID="{EA2ADDB8-E9F3-4BD8-8F47-FA7D22002C85}" presName="header" presStyleLbl="node1" presStyleIdx="0" presStyleCnt="2"/>
      <dgm:spPr/>
    </dgm:pt>
    <dgm:pt modelId="{1B875D25-1FE8-4BF7-B258-2F8B19BDDFF6}" type="pres">
      <dgm:prSet presAssocID="{FFE1DB99-55BE-4486-B1FA-B958A7AD7C6D}" presName="parTrans" presStyleLbl="sibTrans2D1" presStyleIdx="0" presStyleCnt="4"/>
      <dgm:spPr/>
    </dgm:pt>
    <dgm:pt modelId="{96859536-815C-4187-B04C-530D0507DF5F}" type="pres">
      <dgm:prSet presAssocID="{7CC85620-AF1B-4573-90D9-D371B498775C}" presName="child" presStyleLbl="alignAccFollowNode1" presStyleIdx="0" presStyleCnt="4">
        <dgm:presLayoutVars>
          <dgm:chMax val="0"/>
          <dgm:bulletEnabled val="1"/>
        </dgm:presLayoutVars>
      </dgm:prSet>
      <dgm:spPr/>
    </dgm:pt>
    <dgm:pt modelId="{9A10DEEA-170A-4031-8AAA-AD289745C57A}" type="pres">
      <dgm:prSet presAssocID="{B16F75C0-BF7B-46C3-95DE-444B2E8C7675}" presName="sibTrans" presStyleLbl="sibTrans2D1" presStyleIdx="1" presStyleCnt="4"/>
      <dgm:spPr/>
    </dgm:pt>
    <dgm:pt modelId="{B2F267DA-F1A9-4552-8582-07F78DB716E5}" type="pres">
      <dgm:prSet presAssocID="{79686208-481F-47AD-8D3C-4D32648F0475}" presName="child" presStyleLbl="alignAccFollowNode1" presStyleIdx="1" presStyleCnt="4">
        <dgm:presLayoutVars>
          <dgm:chMax val="0"/>
          <dgm:bulletEnabled val="1"/>
        </dgm:presLayoutVars>
      </dgm:prSet>
      <dgm:spPr/>
    </dgm:pt>
    <dgm:pt modelId="{E614447F-7411-46B4-8960-417EE6F56E04}" type="pres">
      <dgm:prSet presAssocID="{EA2ADDB8-E9F3-4BD8-8F47-FA7D22002C85}" presName="hSp" presStyleCnt="0"/>
      <dgm:spPr/>
    </dgm:pt>
    <dgm:pt modelId="{C924F7B2-4C01-487F-A9B6-3D86D20FB514}" type="pres">
      <dgm:prSet presAssocID="{B5F0AF95-AFE6-4883-BE69-E6009BAA5D19}" presName="vertFlow" presStyleCnt="0"/>
      <dgm:spPr/>
    </dgm:pt>
    <dgm:pt modelId="{3FE9D786-B1CC-4A98-B8EB-542B71AA9451}" type="pres">
      <dgm:prSet presAssocID="{B5F0AF95-AFE6-4883-BE69-E6009BAA5D19}" presName="header" presStyleLbl="node1" presStyleIdx="1" presStyleCnt="2"/>
      <dgm:spPr/>
    </dgm:pt>
    <dgm:pt modelId="{644ECFD4-139B-499C-B406-01BD46EFFA92}" type="pres">
      <dgm:prSet presAssocID="{C9D884B9-9496-4FBE-8BC0-8B3978F6D4CC}" presName="parTrans" presStyleLbl="sibTrans2D1" presStyleIdx="2" presStyleCnt="4"/>
      <dgm:spPr/>
    </dgm:pt>
    <dgm:pt modelId="{1FD3FAC7-F13D-4225-91CB-4A8C5A1997FE}" type="pres">
      <dgm:prSet presAssocID="{AA5F8A6D-61DF-42B6-A095-755BD851FB97}" presName="child" presStyleLbl="alignAccFollowNode1" presStyleIdx="2" presStyleCnt="4">
        <dgm:presLayoutVars>
          <dgm:chMax val="0"/>
          <dgm:bulletEnabled val="1"/>
        </dgm:presLayoutVars>
      </dgm:prSet>
      <dgm:spPr/>
    </dgm:pt>
    <dgm:pt modelId="{FE1EDAE2-AE96-4344-B676-F4E99E266C5F}" type="pres">
      <dgm:prSet presAssocID="{56F32063-AF41-4BC2-A148-A47960D8B963}" presName="sibTrans" presStyleLbl="sibTrans2D1" presStyleIdx="3" presStyleCnt="4"/>
      <dgm:spPr/>
    </dgm:pt>
    <dgm:pt modelId="{D4D7A3E1-A99E-4732-85CE-8A4F63967751}" type="pres">
      <dgm:prSet presAssocID="{2DCCB8B2-D58C-4F81-A97E-07DA79A6643B}" presName="child" presStyleLbl="alignAccFollowNode1" presStyleIdx="3" presStyleCnt="4">
        <dgm:presLayoutVars>
          <dgm:chMax val="0"/>
          <dgm:bulletEnabled val="1"/>
        </dgm:presLayoutVars>
      </dgm:prSet>
      <dgm:spPr/>
    </dgm:pt>
  </dgm:ptLst>
  <dgm:cxnLst>
    <dgm:cxn modelId="{D03D7635-EDD4-4D28-8F8D-4DA2A77B6B26}" type="presOf" srcId="{EA2ADDB8-E9F3-4BD8-8F47-FA7D22002C85}" destId="{1846589C-B533-4B3F-9BF0-E7B2EF550731}" srcOrd="0" destOrd="0" presId="urn:microsoft.com/office/officeart/2005/8/layout/lProcess1"/>
    <dgm:cxn modelId="{F067463B-CE16-4E09-881D-05DCF99B4900}" type="presOf" srcId="{B16F75C0-BF7B-46C3-95DE-444B2E8C7675}" destId="{9A10DEEA-170A-4031-8AAA-AD289745C57A}" srcOrd="0" destOrd="0" presId="urn:microsoft.com/office/officeart/2005/8/layout/lProcess1"/>
    <dgm:cxn modelId="{270ECA5F-5555-4E56-A622-C36F3FD9724C}" srcId="{EA2ADDB8-E9F3-4BD8-8F47-FA7D22002C85}" destId="{7CC85620-AF1B-4573-90D9-D371B498775C}" srcOrd="0" destOrd="0" parTransId="{FFE1DB99-55BE-4486-B1FA-B958A7AD7C6D}" sibTransId="{B16F75C0-BF7B-46C3-95DE-444B2E8C7675}"/>
    <dgm:cxn modelId="{3A01CF62-BD68-43B7-AF45-CB9DB5F03C8A}" type="presOf" srcId="{AA5F8A6D-61DF-42B6-A095-755BD851FB97}" destId="{1FD3FAC7-F13D-4225-91CB-4A8C5A1997FE}" srcOrd="0" destOrd="0" presId="urn:microsoft.com/office/officeart/2005/8/layout/lProcess1"/>
    <dgm:cxn modelId="{BAF97E69-2F74-403C-9B5E-202DBD49EC64}" srcId="{EA2ADDB8-E9F3-4BD8-8F47-FA7D22002C85}" destId="{79686208-481F-47AD-8D3C-4D32648F0475}" srcOrd="1" destOrd="0" parTransId="{A868E0EA-C0CF-45A6-AA08-5864F53DF4C2}" sibTransId="{BF410021-E28F-4017-93F0-4FEDE7AA8570}"/>
    <dgm:cxn modelId="{4E729C6F-A8DD-48E7-81F6-85930A809CE7}" type="presOf" srcId="{7CC85620-AF1B-4573-90D9-D371B498775C}" destId="{96859536-815C-4187-B04C-530D0507DF5F}" srcOrd="0" destOrd="0" presId="urn:microsoft.com/office/officeart/2005/8/layout/lProcess1"/>
    <dgm:cxn modelId="{069BE370-3AE1-4C5B-B304-74C306B8E1C5}" type="presOf" srcId="{1981B469-5186-4927-94F2-6F8C07CE13FA}" destId="{FFE0085D-723C-41A3-B881-80459B5460B2}" srcOrd="0" destOrd="0" presId="urn:microsoft.com/office/officeart/2005/8/layout/lProcess1"/>
    <dgm:cxn modelId="{2CBA7156-D00B-4AE1-800E-E9A52934A89B}" type="presOf" srcId="{56F32063-AF41-4BC2-A148-A47960D8B963}" destId="{FE1EDAE2-AE96-4344-B676-F4E99E266C5F}" srcOrd="0" destOrd="0" presId="urn:microsoft.com/office/officeart/2005/8/layout/lProcess1"/>
    <dgm:cxn modelId="{A56E9678-9D7A-4D45-BB42-E527482BB3CA}" srcId="{1981B469-5186-4927-94F2-6F8C07CE13FA}" destId="{B5F0AF95-AFE6-4883-BE69-E6009BAA5D19}" srcOrd="1" destOrd="0" parTransId="{A7628E91-32B6-4EB1-8FA1-8603CF8277C6}" sibTransId="{04DA968F-056D-4909-A602-B660CCA769E7}"/>
    <dgm:cxn modelId="{E300CA8F-FA53-46B9-B8DD-CF71736F9360}" srcId="{B5F0AF95-AFE6-4883-BE69-E6009BAA5D19}" destId="{2DCCB8B2-D58C-4F81-A97E-07DA79A6643B}" srcOrd="1" destOrd="0" parTransId="{1AAF8960-624E-439F-91D8-A1440AA96951}" sibTransId="{024F9EF8-3041-4FEB-9303-70B300D4AE85}"/>
    <dgm:cxn modelId="{9F5AAFA9-5B2E-41A1-9EF1-A5D533C5D726}" srcId="{1981B469-5186-4927-94F2-6F8C07CE13FA}" destId="{EA2ADDB8-E9F3-4BD8-8F47-FA7D22002C85}" srcOrd="0" destOrd="0" parTransId="{83F69224-35AF-4C07-9AA7-36D24BEFDF41}" sibTransId="{A3B17F6F-4323-489C-BDF6-8CD02577C9C7}"/>
    <dgm:cxn modelId="{C053A8AD-395A-4DE1-8ED0-696015DD1497}" type="presOf" srcId="{79686208-481F-47AD-8D3C-4D32648F0475}" destId="{B2F267DA-F1A9-4552-8582-07F78DB716E5}" srcOrd="0" destOrd="0" presId="urn:microsoft.com/office/officeart/2005/8/layout/lProcess1"/>
    <dgm:cxn modelId="{C173E1BC-7637-4237-9950-2E2E897A885E}" type="presOf" srcId="{FFE1DB99-55BE-4486-B1FA-B958A7AD7C6D}" destId="{1B875D25-1FE8-4BF7-B258-2F8B19BDDFF6}" srcOrd="0" destOrd="0" presId="urn:microsoft.com/office/officeart/2005/8/layout/lProcess1"/>
    <dgm:cxn modelId="{49C028D8-1704-4307-8694-665E1FF11D56}" type="presOf" srcId="{B5F0AF95-AFE6-4883-BE69-E6009BAA5D19}" destId="{3FE9D786-B1CC-4A98-B8EB-542B71AA9451}" srcOrd="0" destOrd="0" presId="urn:microsoft.com/office/officeart/2005/8/layout/lProcess1"/>
    <dgm:cxn modelId="{4C36ABDD-FD27-458C-AF44-61B0BDF0C2BD}" srcId="{B5F0AF95-AFE6-4883-BE69-E6009BAA5D19}" destId="{AA5F8A6D-61DF-42B6-A095-755BD851FB97}" srcOrd="0" destOrd="0" parTransId="{C9D884B9-9496-4FBE-8BC0-8B3978F6D4CC}" sibTransId="{56F32063-AF41-4BC2-A148-A47960D8B963}"/>
    <dgm:cxn modelId="{E40506E6-C591-44B6-B154-E107BA748037}" type="presOf" srcId="{C9D884B9-9496-4FBE-8BC0-8B3978F6D4CC}" destId="{644ECFD4-139B-499C-B406-01BD46EFFA92}" srcOrd="0" destOrd="0" presId="urn:microsoft.com/office/officeart/2005/8/layout/lProcess1"/>
    <dgm:cxn modelId="{A18E3BF7-29E7-4B63-9C3C-545A52B0A317}" type="presOf" srcId="{2DCCB8B2-D58C-4F81-A97E-07DA79A6643B}" destId="{D4D7A3E1-A99E-4732-85CE-8A4F63967751}" srcOrd="0" destOrd="0" presId="urn:microsoft.com/office/officeart/2005/8/layout/lProcess1"/>
    <dgm:cxn modelId="{0EE4C5A4-0819-4937-836A-33963B9DB17D}" type="presParOf" srcId="{FFE0085D-723C-41A3-B881-80459B5460B2}" destId="{1D9E9FF1-768D-41A4-8348-F373FF95AAA5}" srcOrd="0" destOrd="0" presId="urn:microsoft.com/office/officeart/2005/8/layout/lProcess1"/>
    <dgm:cxn modelId="{AEB107BC-94D6-4AEF-98B7-F7E6D33D5E48}" type="presParOf" srcId="{1D9E9FF1-768D-41A4-8348-F373FF95AAA5}" destId="{1846589C-B533-4B3F-9BF0-E7B2EF550731}" srcOrd="0" destOrd="0" presId="urn:microsoft.com/office/officeart/2005/8/layout/lProcess1"/>
    <dgm:cxn modelId="{7AEE7B0D-3B0E-4275-9434-BA83EC088DAC}" type="presParOf" srcId="{1D9E9FF1-768D-41A4-8348-F373FF95AAA5}" destId="{1B875D25-1FE8-4BF7-B258-2F8B19BDDFF6}" srcOrd="1" destOrd="0" presId="urn:microsoft.com/office/officeart/2005/8/layout/lProcess1"/>
    <dgm:cxn modelId="{FD4323D7-3713-4C18-929E-175CC81E88E1}" type="presParOf" srcId="{1D9E9FF1-768D-41A4-8348-F373FF95AAA5}" destId="{96859536-815C-4187-B04C-530D0507DF5F}" srcOrd="2" destOrd="0" presId="urn:microsoft.com/office/officeart/2005/8/layout/lProcess1"/>
    <dgm:cxn modelId="{C27B5028-55EB-4FEE-8A69-AD60C4A2064F}" type="presParOf" srcId="{1D9E9FF1-768D-41A4-8348-F373FF95AAA5}" destId="{9A10DEEA-170A-4031-8AAA-AD289745C57A}" srcOrd="3" destOrd="0" presId="urn:microsoft.com/office/officeart/2005/8/layout/lProcess1"/>
    <dgm:cxn modelId="{529B80A8-6F44-45CE-9D43-5FC8800EA902}" type="presParOf" srcId="{1D9E9FF1-768D-41A4-8348-F373FF95AAA5}" destId="{B2F267DA-F1A9-4552-8582-07F78DB716E5}" srcOrd="4" destOrd="0" presId="urn:microsoft.com/office/officeart/2005/8/layout/lProcess1"/>
    <dgm:cxn modelId="{8C42C632-56E7-4709-8045-5DC06A7D19C7}" type="presParOf" srcId="{FFE0085D-723C-41A3-B881-80459B5460B2}" destId="{E614447F-7411-46B4-8960-417EE6F56E04}" srcOrd="1" destOrd="0" presId="urn:microsoft.com/office/officeart/2005/8/layout/lProcess1"/>
    <dgm:cxn modelId="{D0FEB7BD-4A70-4F08-BA25-0F5778658115}" type="presParOf" srcId="{FFE0085D-723C-41A3-B881-80459B5460B2}" destId="{C924F7B2-4C01-487F-A9B6-3D86D20FB514}" srcOrd="2" destOrd="0" presId="urn:microsoft.com/office/officeart/2005/8/layout/lProcess1"/>
    <dgm:cxn modelId="{372C1396-842D-41F7-B815-829BA79296BA}" type="presParOf" srcId="{C924F7B2-4C01-487F-A9B6-3D86D20FB514}" destId="{3FE9D786-B1CC-4A98-B8EB-542B71AA9451}" srcOrd="0" destOrd="0" presId="urn:microsoft.com/office/officeart/2005/8/layout/lProcess1"/>
    <dgm:cxn modelId="{8AA8E724-4A8F-4778-A615-C31B82A6FDEC}" type="presParOf" srcId="{C924F7B2-4C01-487F-A9B6-3D86D20FB514}" destId="{644ECFD4-139B-499C-B406-01BD46EFFA92}" srcOrd="1" destOrd="0" presId="urn:microsoft.com/office/officeart/2005/8/layout/lProcess1"/>
    <dgm:cxn modelId="{7DF33A60-52F7-427F-BD73-4D21300CD865}" type="presParOf" srcId="{C924F7B2-4C01-487F-A9B6-3D86D20FB514}" destId="{1FD3FAC7-F13D-4225-91CB-4A8C5A1997FE}" srcOrd="2" destOrd="0" presId="urn:microsoft.com/office/officeart/2005/8/layout/lProcess1"/>
    <dgm:cxn modelId="{D32C3D95-200B-4B38-A40D-D7B02D90B41C}" type="presParOf" srcId="{C924F7B2-4C01-487F-A9B6-3D86D20FB514}" destId="{FE1EDAE2-AE96-4344-B676-F4E99E266C5F}" srcOrd="3" destOrd="0" presId="urn:microsoft.com/office/officeart/2005/8/layout/lProcess1"/>
    <dgm:cxn modelId="{F4D60E29-5D02-419E-98E0-C3C0567BB9A0}" type="presParOf" srcId="{C924F7B2-4C01-487F-A9B6-3D86D20FB514}" destId="{D4D7A3E1-A99E-4732-85CE-8A4F63967751}" srcOrd="4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46589C-B533-4B3F-9BF0-E7B2EF550731}">
      <dsp:nvSpPr>
        <dsp:cNvPr id="0" name=""/>
        <dsp:cNvSpPr/>
      </dsp:nvSpPr>
      <dsp:spPr>
        <a:xfrm>
          <a:off x="4286" y="954550"/>
          <a:ext cx="3794125" cy="9485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>
              <a:latin typeface="Arial" panose="020B0604020202020204" pitchFamily="34" charset="0"/>
              <a:cs typeface="Arial" panose="020B0604020202020204" pitchFamily="34" charset="0"/>
            </a:rPr>
            <a:t>Финансы</a:t>
          </a:r>
        </a:p>
      </dsp:txBody>
      <dsp:txXfrm>
        <a:off x="32068" y="982332"/>
        <a:ext cx="3738561" cy="892967"/>
      </dsp:txXfrm>
    </dsp:sp>
    <dsp:sp modelId="{1B875D25-1FE8-4BF7-B258-2F8B19BDDFF6}">
      <dsp:nvSpPr>
        <dsp:cNvPr id="0" name=""/>
        <dsp:cNvSpPr/>
      </dsp:nvSpPr>
      <dsp:spPr>
        <a:xfrm rot="5400000">
          <a:off x="1818352" y="1986078"/>
          <a:ext cx="165992" cy="16599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859536-815C-4187-B04C-530D0507DF5F}">
      <dsp:nvSpPr>
        <dsp:cNvPr id="0" name=""/>
        <dsp:cNvSpPr/>
      </dsp:nvSpPr>
      <dsp:spPr>
        <a:xfrm>
          <a:off x="4286" y="2235067"/>
          <a:ext cx="3794125" cy="94853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>
              <a:latin typeface="Arial" panose="020B0604020202020204" pitchFamily="34" charset="0"/>
              <a:cs typeface="Arial" panose="020B0604020202020204" pitchFamily="34" charset="0"/>
            </a:rPr>
            <a:t>Внедрение</a:t>
          </a:r>
        </a:p>
      </dsp:txBody>
      <dsp:txXfrm>
        <a:off x="32068" y="2262849"/>
        <a:ext cx="3738561" cy="892967"/>
      </dsp:txXfrm>
    </dsp:sp>
    <dsp:sp modelId="{9A10DEEA-170A-4031-8AAA-AD289745C57A}">
      <dsp:nvSpPr>
        <dsp:cNvPr id="0" name=""/>
        <dsp:cNvSpPr/>
      </dsp:nvSpPr>
      <dsp:spPr>
        <a:xfrm rot="5400000">
          <a:off x="1818352" y="3266595"/>
          <a:ext cx="165992" cy="16599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F267DA-F1A9-4552-8582-07F78DB716E5}">
      <dsp:nvSpPr>
        <dsp:cNvPr id="0" name=""/>
        <dsp:cNvSpPr/>
      </dsp:nvSpPr>
      <dsp:spPr>
        <a:xfrm>
          <a:off x="4286" y="3515585"/>
          <a:ext cx="3794125" cy="94853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>
              <a:latin typeface="Arial" panose="020B0604020202020204" pitchFamily="34" charset="0"/>
              <a:cs typeface="Arial" panose="020B0604020202020204" pitchFamily="34" charset="0"/>
            </a:rPr>
            <a:t>Отчетность</a:t>
          </a:r>
        </a:p>
      </dsp:txBody>
      <dsp:txXfrm>
        <a:off x="32068" y="3543367"/>
        <a:ext cx="3738561" cy="892967"/>
      </dsp:txXfrm>
    </dsp:sp>
    <dsp:sp modelId="{3FE9D786-B1CC-4A98-B8EB-542B71AA9451}">
      <dsp:nvSpPr>
        <dsp:cNvPr id="0" name=""/>
        <dsp:cNvSpPr/>
      </dsp:nvSpPr>
      <dsp:spPr>
        <a:xfrm>
          <a:off x="4329588" y="954550"/>
          <a:ext cx="3794125" cy="94853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>
              <a:latin typeface="Arial" panose="020B0604020202020204" pitchFamily="34" charset="0"/>
              <a:cs typeface="Arial" panose="020B0604020202020204" pitchFamily="34" charset="0"/>
            </a:rPr>
            <a:t>Закупки</a:t>
          </a:r>
        </a:p>
      </dsp:txBody>
      <dsp:txXfrm>
        <a:off x="4357370" y="982332"/>
        <a:ext cx="3738561" cy="892967"/>
      </dsp:txXfrm>
    </dsp:sp>
    <dsp:sp modelId="{644ECFD4-139B-499C-B406-01BD46EFFA92}">
      <dsp:nvSpPr>
        <dsp:cNvPr id="0" name=""/>
        <dsp:cNvSpPr/>
      </dsp:nvSpPr>
      <dsp:spPr>
        <a:xfrm rot="5400000">
          <a:off x="6143654" y="1986078"/>
          <a:ext cx="165992" cy="16599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D3FAC7-F13D-4225-91CB-4A8C5A1997FE}">
      <dsp:nvSpPr>
        <dsp:cNvPr id="0" name=""/>
        <dsp:cNvSpPr/>
      </dsp:nvSpPr>
      <dsp:spPr>
        <a:xfrm>
          <a:off x="4329588" y="2235067"/>
          <a:ext cx="3794125" cy="94853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>
              <a:latin typeface="Arial" panose="020B0604020202020204" pitchFamily="34" charset="0"/>
              <a:cs typeface="Arial" panose="020B0604020202020204" pitchFamily="34" charset="0"/>
            </a:rPr>
            <a:t>Результаты</a:t>
          </a:r>
        </a:p>
      </dsp:txBody>
      <dsp:txXfrm>
        <a:off x="4357370" y="2262849"/>
        <a:ext cx="3738561" cy="892967"/>
      </dsp:txXfrm>
    </dsp:sp>
    <dsp:sp modelId="{FE1EDAE2-AE96-4344-B676-F4E99E266C5F}">
      <dsp:nvSpPr>
        <dsp:cNvPr id="0" name=""/>
        <dsp:cNvSpPr/>
      </dsp:nvSpPr>
      <dsp:spPr>
        <a:xfrm rot="5400000">
          <a:off x="6143654" y="3266595"/>
          <a:ext cx="165992" cy="16599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4D7A3E1-A99E-4732-85CE-8A4F63967751}">
      <dsp:nvSpPr>
        <dsp:cNvPr id="0" name=""/>
        <dsp:cNvSpPr/>
      </dsp:nvSpPr>
      <dsp:spPr>
        <a:xfrm>
          <a:off x="4329588" y="3515585"/>
          <a:ext cx="3794125" cy="948531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>
              <a:latin typeface="Arial" panose="020B0604020202020204" pitchFamily="34" charset="0"/>
              <a:cs typeface="Arial" panose="020B0604020202020204" pitchFamily="34" charset="0"/>
            </a:rPr>
            <a:t>Техническая помощь</a:t>
          </a:r>
        </a:p>
      </dsp:txBody>
      <dsp:txXfrm>
        <a:off x="4357370" y="3543367"/>
        <a:ext cx="3738561" cy="8929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0269BA-D07F-45C4-99B6-265152181E9E}" type="datetimeFigureOut">
              <a:rPr lang="en-US" smtClean="0"/>
              <a:t>2/10/2021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AE5A2D-1C43-49A1-BEC3-F09CDB22FF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431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На слайде представлена действующая </a:t>
            </a:r>
            <a:r>
              <a:rPr lang="ru-RU" dirty="0" err="1"/>
              <a:t>органиграмма</a:t>
            </a:r>
            <a:r>
              <a:rPr lang="ru-RU" dirty="0"/>
              <a:t>, которая включает рабочие группы и под комитеты СКК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ED1C5B3-621F-46D1-9AE3-C57DF3D7561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9071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03337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84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9941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0411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0974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434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018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8054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4696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7DA8ABF-952E-419E-8E56-2AA23AEA2AD5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764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DA8ABF-952E-419E-8E56-2AA23AEA2AD5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085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7DA8ABF-952E-419E-8E56-2AA23AEA2AD5}" type="datetimeFigureOut">
              <a:rPr lang="ru-RU" smtClean="0"/>
              <a:t>10.02.2021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A52DC2E-B8DF-4D8C-A5C4-4427D2D20661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6629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ccmkz.kz/upload/final%20Draft%20Minutes_%20January%2018%202019%20MoH.docx" TargetMode="External"/><Relationship Id="rId2" Type="http://schemas.openxmlformats.org/officeDocument/2006/relationships/hyperlink" Target="http://ccmkz.kz/upload/CCM_Oversight%20Plan_ENG_2019_updated_18%2007%202019.xlsx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479527" cy="2420976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ru-RU" sz="48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РЕКОМЕНДАЦИИ НАДЗОРНОГО КОМИТЕТА СКК ПО ИТОГАМ </a:t>
            </a:r>
            <a:br>
              <a:rPr lang="ru-RU" sz="48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800" b="1" dirty="0">
                <a:solidFill>
                  <a:schemeClr val="bg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2019-2020 Г.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689586"/>
          </a:xfrm>
        </p:spPr>
        <p:txBody>
          <a:bodyPr>
            <a:normAutofit/>
          </a:bodyPr>
          <a:lstStyle/>
          <a:p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Аманжолов </a:t>
            </a:r>
            <a:r>
              <a:rPr lang="ru-RU" sz="2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нурали</a:t>
            </a:r>
            <a:r>
              <a:rPr lang="ru-RU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член надзорного комитета СКК</a:t>
            </a:r>
          </a:p>
        </p:txBody>
      </p:sp>
    </p:spTree>
    <p:extLst>
      <p:ext uri="{BB962C8B-B14F-4D97-AF65-F5344CB8AC3E}">
        <p14:creationId xmlns:p14="http://schemas.microsoft.com/office/powerpoint/2010/main" val="5451327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1770" y="436915"/>
            <a:ext cx="10303910" cy="402330"/>
          </a:xfrm>
        </p:spPr>
        <p:txBody>
          <a:bodyPr>
            <a:normAutofit fontScale="90000"/>
          </a:bodyPr>
          <a:lstStyle/>
          <a:p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>
                <a:latin typeface="Arial" panose="020B0604020202020204" pitchFamily="34" charset="0"/>
                <a:cs typeface="Arial" panose="020B0604020202020204" pitchFamily="34" charset="0"/>
              </a:rPr>
              <a:t>Алматинская область 2019 год</a:t>
            </a:r>
            <a:endParaRPr lang="ru-RU" sz="32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6405" y="839245"/>
            <a:ext cx="11001070" cy="5298507"/>
          </a:xfrm>
        </p:spPr>
        <p:txBody>
          <a:bodyPr>
            <a:norm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ОЦПЗ</a:t>
            </a:r>
          </a:p>
          <a:p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В области ПЗТ не работает.</a:t>
            </a: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Встреча проходила с заместителем главного врача, были сомнения по эффективности программы ПЗТ.</a:t>
            </a:r>
          </a:p>
        </p:txBody>
      </p:sp>
    </p:spTree>
    <p:extLst>
      <p:ext uri="{BB962C8B-B14F-4D97-AF65-F5344CB8AC3E}">
        <p14:creationId xmlns:p14="http://schemas.microsoft.com/office/powerpoint/2010/main" val="1376251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264328-159A-4FC5-9382-3C2C8DAA20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19408"/>
          </a:xfrm>
        </p:spPr>
        <p:txBody>
          <a:bodyPr>
            <a:normAutofit fontScale="90000"/>
          </a:bodyPr>
          <a:lstStyle/>
          <a:p>
            <a:r>
              <a:rPr lang="ru-RU" dirty="0"/>
              <a:t>г. Алматы 2019 год</a:t>
            </a:r>
            <a:endParaRPr lang="en-US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63DA8F9-0C5F-4279-BBB8-3473BD370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149292"/>
            <a:ext cx="10622140" cy="5016616"/>
          </a:xfrm>
        </p:spPr>
        <p:txBody>
          <a:bodyPr>
            <a:normAutofit/>
          </a:bodyPr>
          <a:lstStyle/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ГЦПЗ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ru-RU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ru-RU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Пилотный проект по ОЗТ начат с 2017 года, в проект ОЗТ было взято в программу 27 человек, на момент визита в проекте 22 пациента, из них 13 ВИЧ-инфицированных.  Из 22 пациентов - 10 работающих.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ru-RU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Стаж употребления инъекционных наркотиков лиц, находящихся на </a:t>
            </a:r>
            <a:r>
              <a:rPr lang="ru-RU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метадоновой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терапии от 5 до 36 лет. 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1 января 2019 года на учете в КГП на ПХВ «Центр психического здоровья Управления здравоохранения г. Алматы» состоит 1324 потребителей, из них   мужчин - 1159, женщин-165, подростков и детей нет, в том числе с ВИЧ положительным статусом-317.  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ru-RU" sz="18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участников проекта установлен график выдачи метадона с утра (с 8:00 до 9:00 часов, в воскресные дни с 9:00 до 10:00), пункт выдачи метадона работает 7 дней в неделю.</a:t>
            </a:r>
          </a:p>
        </p:txBody>
      </p:sp>
    </p:spTree>
    <p:extLst>
      <p:ext uri="{BB962C8B-B14F-4D97-AF65-F5344CB8AC3E}">
        <p14:creationId xmlns:p14="http://schemas.microsoft.com/office/powerpoint/2010/main" val="4580769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20EDA7A5-5846-4D1B-8AA3-EF17E8D5ED30}"/>
              </a:ext>
            </a:extLst>
          </p:cNvPr>
          <p:cNvSpPr/>
          <p:nvPr/>
        </p:nvSpPr>
        <p:spPr>
          <a:xfrm>
            <a:off x="814078" y="361302"/>
            <a:ext cx="10835014" cy="56477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b="1" dirty="0">
                <a:latin typeface="Arial" panose="020B0604020202020204" pitchFamily="34" charset="0"/>
                <a:cs typeface="Arial" panose="020B0604020202020204" pitchFamily="34" charset="0"/>
              </a:rPr>
              <a:t>2020 год</a:t>
            </a:r>
          </a:p>
          <a:p>
            <a:pPr algn="just"/>
            <a:endParaRPr lang="ru-RU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900" b="1" dirty="0">
                <a:latin typeface="Arial" panose="020B0604020202020204" pitchFamily="34" charset="0"/>
                <a:cs typeface="Arial" panose="020B0604020202020204" pitchFamily="34" charset="0"/>
              </a:rPr>
              <a:t>Карагандинская область</a:t>
            </a:r>
          </a:p>
          <a:p>
            <a:pPr algn="just"/>
            <a:endParaRPr lang="ru-RU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Во время ограничительных мероприятий были объединены два пункта выдачи метадона и 7 пациентов приезжали из г. Темиртау в г. Караганды для получения дозы. </a:t>
            </a:r>
          </a:p>
          <a:p>
            <a:pPr algn="just"/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Для пациентов был организован транспорт;</a:t>
            </a:r>
          </a:p>
          <a:p>
            <a:pPr algn="just"/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Выплата дорожных расходов, </a:t>
            </a:r>
          </a:p>
          <a:p>
            <a:pPr algn="just"/>
            <a:endParaRPr lang="ru-RU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Как отмечают пациенты данные мероприятия привели к потере рабочих мест, так как много времени отнимали прохождение проверок через блок - посты и перемещение из транспорта в транспорт, а также дорога внутри города и между городами. 1 пациент покинул программу.</a:t>
            </a:r>
          </a:p>
          <a:p>
            <a:pPr algn="just"/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Со стороны пациентов были постоянные звонки, письменные обращения и пожелания открыть снова точку в Темиртау. </a:t>
            </a:r>
          </a:p>
          <a:p>
            <a:pPr algn="just"/>
            <a:endParaRPr lang="ru-RU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Состоялась встреча с руководством управления здравоохранения области, вопрос решен положительно, пункт выдачи метадона снова работает</a:t>
            </a:r>
            <a:r>
              <a:rPr lang="en-US" sz="19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1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8081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8FCB90B9-99CF-4922-9CE3-5CB77C4110D9}"/>
              </a:ext>
            </a:extLst>
          </p:cNvPr>
          <p:cNvSpPr/>
          <p:nvPr/>
        </p:nvSpPr>
        <p:spPr>
          <a:xfrm>
            <a:off x="814078" y="342252"/>
            <a:ext cx="10835014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b="1" dirty="0">
                <a:latin typeface="Arial" panose="020B0604020202020204" pitchFamily="34" charset="0"/>
                <a:cs typeface="Arial" panose="020B0604020202020204" pitchFamily="34" charset="0"/>
              </a:rPr>
              <a:t>2020 год</a:t>
            </a:r>
          </a:p>
          <a:p>
            <a:pPr algn="just"/>
            <a:endParaRPr lang="ru-RU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900" b="1" dirty="0">
                <a:latin typeface="Arial" panose="020B0604020202020204" pitchFamily="34" charset="0"/>
                <a:cs typeface="Arial" panose="020B0604020202020204" pitchFamily="34" charset="0"/>
              </a:rPr>
              <a:t>Мангистауская область и г. Нур-Султан</a:t>
            </a:r>
          </a:p>
          <a:p>
            <a:pPr algn="just"/>
            <a:endParaRPr lang="ru-RU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В 2017 году  говорили, что смету составили, что выбивают бюджет из ОУЗ, но вопрос всё еще не решен.</a:t>
            </a:r>
          </a:p>
          <a:p>
            <a:pPr algn="just"/>
            <a:endParaRPr lang="ru-RU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29829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4306"/>
            <a:ext cx="10058400" cy="47748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Рекомендация РНЦПЗ и ОЦПЗ по компоненту ПЗТ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5952" y="1048625"/>
            <a:ext cx="11409028" cy="5402510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Следует рассмотреть возможность упрощения критериев включения с целью расширения; </a:t>
            </a:r>
          </a:p>
          <a:p>
            <a:pPr algn="just">
              <a:lnSpc>
                <a:spcPct val="100000"/>
              </a:lnSpc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2. Рассмотреть возможность организации тренингов по назначению дозы и применения индивидуального подхода к каждому пациенту;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Разработать единый инструмент к тестированию мочи на наличие нелегальных наркотиков;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4.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Сделать удобным график работы для пациентов, с учетом работающих.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Следует рекомендовать дополнения ставок психологов;</a:t>
            </a:r>
          </a:p>
          <a:p>
            <a:pPr algn="just">
              <a:lnSpc>
                <a:spcPct val="100000"/>
              </a:lnSpc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Следует рекомендовать усилить сотрудничество с ОЦСПИД, ОПТД и НПО путем подписания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долгосрочного меморандума о сотрудничестве с центрами СПИД, НПО, ТБ программой, МВД и т.д. с акцентом на потребности программы ПЗТ;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0000"/>
              </a:lnSpc>
            </a:pP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81309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839244" y="789140"/>
            <a:ext cx="10835014" cy="6940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900" b="1" dirty="0">
                <a:latin typeface="Arial" panose="020B0604020202020204" pitchFamily="34" charset="0"/>
                <a:cs typeface="Arial" panose="020B0604020202020204" pitchFamily="34" charset="0"/>
              </a:rPr>
              <a:t>7. Необходимо рассмотреть вопрос открытия ПЗТ в Алматинской области с учетом территории как минимум два сайта: алматинском и </a:t>
            </a:r>
            <a:r>
              <a:rPr lang="ru-RU" sz="1900" b="1" dirty="0" err="1">
                <a:latin typeface="Arial" panose="020B0604020202020204" pitchFamily="34" charset="0"/>
                <a:cs typeface="Arial" panose="020B0604020202020204" pitchFamily="34" charset="0"/>
              </a:rPr>
              <a:t>талдыкорганском</a:t>
            </a:r>
            <a:r>
              <a:rPr lang="ru-RU" sz="1900" b="1" dirty="0">
                <a:latin typeface="Arial" panose="020B0604020202020204" pitchFamily="34" charset="0"/>
                <a:cs typeface="Arial" panose="020B0604020202020204" pitchFamily="34" charset="0"/>
              </a:rPr>
              <a:t> регионах;</a:t>
            </a:r>
          </a:p>
          <a:p>
            <a:pPr algn="just"/>
            <a:endParaRPr lang="ru-RU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900" b="1" dirty="0">
                <a:latin typeface="Arial" panose="020B0604020202020204" pitchFamily="34" charset="0"/>
                <a:cs typeface="Arial" panose="020B0604020202020204" pitchFamily="34" charset="0"/>
              </a:rPr>
              <a:t>8. Следует рассмотреть возможность обновления модулей по подготовке медицинских работников, аутрич-работников, а также инструкции для клиентов программы с учетом новых международных рекомендаций;</a:t>
            </a:r>
          </a:p>
          <a:p>
            <a:pPr algn="just"/>
            <a:endParaRPr lang="ru-RU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9. </a:t>
            </a:r>
            <a:r>
              <a:rPr lang="ru-RU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Следует рассмотреть вопрос расширения графика выдачи метадона с 8:00 до 9:00 на более продолжительное время, учитывая, что г.Алматы большой мегаполис и пациенты ОЗТ едут с разных концов города</a:t>
            </a:r>
            <a:r>
              <a:rPr lang="ru-RU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либо р</a:t>
            </a:r>
            <a:r>
              <a:rPr lang="ru-RU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ассмотреть возможность открытия второго пункта ОЗТ в г. Алматы.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u-RU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10. Необходимо инициировать разработку новой дорожной карты с </a:t>
            </a:r>
            <a:r>
              <a:rPr lang="ru-RU" sz="20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финансовым прикреплением.</a:t>
            </a:r>
          </a:p>
          <a:p>
            <a:pPr algn="just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11. Следует рассмотреть возможности клиентов, например выдачу препарата на более длительное время.</a:t>
            </a:r>
          </a:p>
          <a:p>
            <a:pPr algn="just"/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12. Следует расширить линейку препаратов для пациентов с </a:t>
            </a:r>
            <a:r>
              <a:rPr lang="ru-RU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опиодидной</a:t>
            </a:r>
            <a:r>
              <a:rPr lang="ru-RU" sz="2400" b="1" dirty="0">
                <a:latin typeface="Arial" panose="020B0604020202020204" pitchFamily="34" charset="0"/>
                <a:cs typeface="Arial" panose="020B0604020202020204" pitchFamily="34" charset="0"/>
              </a:rPr>
              <a:t> зависимостью.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ru-RU" sz="20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endParaRPr lang="ru-RU" sz="19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ru-RU" sz="19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ru-RU" sz="19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528760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6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5212364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91821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Глобальный фонд по борьбе со СПИД, туберкулезом и малярией (ГФСТМ)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8866" y="1737359"/>
            <a:ext cx="5216173" cy="4513315"/>
          </a:xfrm>
        </p:spPr>
        <p:txBody>
          <a:bodyPr>
            <a:normAutofit/>
          </a:bodyPr>
          <a:lstStyle/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ru-RU" sz="2200" dirty="0">
                <a:latin typeface="Arial" panose="020B0604020202020204" pitchFamily="34" charset="0"/>
                <a:cs typeface="Arial" panose="020B0604020202020204" pitchFamily="34" charset="0"/>
              </a:rPr>
              <a:t>Это государственно-частное партнерство и международное финансирующее учреждение, задача которого заключается в привлечении и распределении дополнительных ресурсов для профилактики и борьбы с ВИЧ-инфекцией и СПИДом, туберкулезом и малярией. </a:t>
            </a:r>
          </a:p>
          <a:p>
            <a:endParaRPr lang="ru-RU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бъект 7"/>
          <p:cNvSpPr>
            <a:spLocks noGrp="1"/>
          </p:cNvSpPr>
          <p:nvPr>
            <p:ph sz="half" idx="2"/>
          </p:nvPr>
        </p:nvSpPr>
        <p:spPr>
          <a:xfrm>
            <a:off x="6490874" y="1737360"/>
            <a:ext cx="5144655" cy="4513314"/>
          </a:xfrm>
        </p:spPr>
        <p:txBody>
          <a:bodyPr>
            <a:normAutofit/>
          </a:bodyPr>
          <a:lstStyle/>
          <a:p>
            <a:pPr algn="just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СКК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– страновой координационный комитет  по работе с международными организациями по вопросам ВИЧ-инфекции и туберкулеза (Распоряжение Премьер - министра РК от 11.04.2017 г.) создан в целях обеспечения взаимодействия заинтересованных государственных органов, неправительственных и общественных организаций и координации работы с международными организациями по вопросам ВИЧ-инфекции и туберкулеза. СКК является консультативно-совещательным органом при Правительстве РК по вопросам ВИЧ-инфекции и туберкулеза.</a:t>
            </a:r>
          </a:p>
          <a:p>
            <a:pPr algn="just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3030" y="1491702"/>
            <a:ext cx="3714188" cy="1102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33270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B110F-54A3-43E2-A818-FA90132C3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096" y="365125"/>
            <a:ext cx="11277600" cy="827571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СКК в Казахстане – 2</a:t>
            </a:r>
            <a:r>
              <a:rPr lang="en-US" dirty="0"/>
              <a:t>6</a:t>
            </a:r>
            <a:r>
              <a:rPr lang="ru-RU" dirty="0"/>
              <a:t> членов</a:t>
            </a:r>
            <a:endParaRPr lang="en-GB" dirty="0"/>
          </a:p>
        </p:txBody>
      </p:sp>
      <p:graphicFrame>
        <p:nvGraphicFramePr>
          <p:cNvPr id="4" name="Chart 1">
            <a:extLst>
              <a:ext uri="{FF2B5EF4-FFF2-40B4-BE49-F238E27FC236}">
                <a16:creationId xmlns:a16="http://schemas.microsoft.com/office/drawing/2014/main" id="{A07701B8-4279-4696-9EB3-01DB53184D8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6283450"/>
              </p:ext>
            </p:extLst>
          </p:nvPr>
        </p:nvGraphicFramePr>
        <p:xfrm>
          <a:off x="583096" y="2374266"/>
          <a:ext cx="5943539" cy="39760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Chart 1">
            <a:extLst>
              <a:ext uri="{FF2B5EF4-FFF2-40B4-BE49-F238E27FC236}">
                <a16:creationId xmlns:a16="http://schemas.microsoft.com/office/drawing/2014/main" id="{63E90961-86B4-47CA-A3AF-737088F9F63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4291360"/>
              </p:ext>
            </p:extLst>
          </p:nvPr>
        </p:nvGraphicFramePr>
        <p:xfrm>
          <a:off x="6753970" y="2060475"/>
          <a:ext cx="5284232" cy="443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85872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CB110F-54A3-43E2-A818-FA90132C3E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294" y="365126"/>
            <a:ext cx="9429227" cy="37354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latin typeface="Arial Black" panose="020B0A04020102020204" pitchFamily="34" charset="0"/>
                <a:cs typeface="Aharoni" panose="02010803020104030203" pitchFamily="2" charset="-79"/>
              </a:rPr>
              <a:t>Действующая </a:t>
            </a:r>
            <a:r>
              <a:rPr lang="ru-RU" sz="2800" b="1" dirty="0" err="1">
                <a:latin typeface="Arial Black" panose="020B0A04020102020204" pitchFamily="34" charset="0"/>
                <a:cs typeface="Aharoni" panose="02010803020104030203" pitchFamily="2" charset="-79"/>
              </a:rPr>
              <a:t>органиграмма</a:t>
            </a:r>
            <a:endParaRPr lang="en-GB" sz="2800" b="1" dirty="0">
              <a:latin typeface="Arial Black" panose="020B0A04020102020204" pitchFamily="34" charset="0"/>
              <a:cs typeface="Aharoni" panose="02010803020104030203" pitchFamily="2" charset="-79"/>
            </a:endParaRPr>
          </a:p>
        </p:txBody>
      </p:sp>
      <p:grpSp>
        <p:nvGrpSpPr>
          <p:cNvPr id="4" name="Group 2">
            <a:extLst>
              <a:ext uri="{FF2B5EF4-FFF2-40B4-BE49-F238E27FC236}">
                <a16:creationId xmlns:a16="http://schemas.microsoft.com/office/drawing/2014/main" id="{51FC0A79-9F1E-4362-B881-44D7B5B488C4}"/>
              </a:ext>
            </a:extLst>
          </p:cNvPr>
          <p:cNvGrpSpPr>
            <a:grpSpLocks/>
          </p:cNvGrpSpPr>
          <p:nvPr/>
        </p:nvGrpSpPr>
        <p:grpSpPr bwMode="auto">
          <a:xfrm>
            <a:off x="2016340" y="1667095"/>
            <a:ext cx="9749158" cy="4517195"/>
            <a:chOff x="1598116" y="1624271"/>
            <a:chExt cx="8594506" cy="5149318"/>
          </a:xfrm>
        </p:grpSpPr>
        <p:sp>
          <p:nvSpPr>
            <p:cNvPr id="6" name="Rounded Rectangle 7">
              <a:extLst>
                <a:ext uri="{FF2B5EF4-FFF2-40B4-BE49-F238E27FC236}">
                  <a16:creationId xmlns:a16="http://schemas.microsoft.com/office/drawing/2014/main" id="{72D22AFA-728A-49DF-864A-070DEFB56D26}"/>
                </a:ext>
              </a:extLst>
            </p:cNvPr>
            <p:cNvSpPr/>
            <p:nvPr/>
          </p:nvSpPr>
          <p:spPr>
            <a:xfrm>
              <a:off x="2031738" y="2031984"/>
              <a:ext cx="6540817" cy="2687357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sz="2400" dirty="0">
                  <a:solidFill>
                    <a:srgbClr val="FF0000"/>
                  </a:solidFill>
                </a:rPr>
                <a:t>Страновой координационный комитет </a:t>
              </a:r>
            </a:p>
            <a:p>
              <a:pPr algn="ctr" eaLnBrk="1" hangingPunct="1">
                <a:defRPr/>
              </a:pPr>
              <a:r>
                <a:rPr lang="ru-RU" sz="2400" dirty="0">
                  <a:solidFill>
                    <a:srgbClr val="FF0000"/>
                  </a:solidFill>
                </a:rPr>
                <a:t>по работе с международными организациями </a:t>
              </a:r>
            </a:p>
            <a:p>
              <a:pPr algn="ctr" eaLnBrk="1" hangingPunct="1">
                <a:defRPr/>
              </a:pPr>
              <a:r>
                <a:rPr lang="ru-RU" sz="2400" dirty="0">
                  <a:solidFill>
                    <a:srgbClr val="FF0000"/>
                  </a:solidFill>
                </a:rPr>
                <a:t>по вопросам ВИЧ-инфекции и туберкулеза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  <p:sp>
          <p:nvSpPr>
            <p:cNvPr id="7" name="Rounded Rectangle 8">
              <a:extLst>
                <a:ext uri="{FF2B5EF4-FFF2-40B4-BE49-F238E27FC236}">
                  <a16:creationId xmlns:a16="http://schemas.microsoft.com/office/drawing/2014/main" id="{7E74F1EE-2979-4169-A610-6E5A77FF6386}"/>
                </a:ext>
              </a:extLst>
            </p:cNvPr>
            <p:cNvSpPr/>
            <p:nvPr/>
          </p:nvSpPr>
          <p:spPr>
            <a:xfrm>
              <a:off x="7819730" y="2054861"/>
              <a:ext cx="2372892" cy="1016546"/>
            </a:xfrm>
            <a:prstGeom prst="round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dirty="0">
                  <a:solidFill>
                    <a:schemeClr val="tx1"/>
                  </a:solidFill>
                </a:rPr>
                <a:t>Рабочая группа по написанию заявки по ВИЧ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Rounded Rectangle 9">
              <a:extLst>
                <a:ext uri="{FF2B5EF4-FFF2-40B4-BE49-F238E27FC236}">
                  <a16:creationId xmlns:a16="http://schemas.microsoft.com/office/drawing/2014/main" id="{D9CABF64-1BB8-4241-88D3-DA397E481490}"/>
                </a:ext>
              </a:extLst>
            </p:cNvPr>
            <p:cNvSpPr/>
            <p:nvPr/>
          </p:nvSpPr>
          <p:spPr>
            <a:xfrm>
              <a:off x="3523699" y="1624271"/>
              <a:ext cx="2624897" cy="1016546"/>
            </a:xfrm>
            <a:prstGeom prst="round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dirty="0">
                  <a:solidFill>
                    <a:schemeClr val="tx1"/>
                  </a:solidFill>
                </a:rPr>
                <a:t>Надзорный комитет СКК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ounded Rectangle 10">
              <a:extLst>
                <a:ext uri="{FF2B5EF4-FFF2-40B4-BE49-F238E27FC236}">
                  <a16:creationId xmlns:a16="http://schemas.microsoft.com/office/drawing/2014/main" id="{8F853F0C-E3B8-43BD-8124-D2C7CABE21C7}"/>
                </a:ext>
              </a:extLst>
            </p:cNvPr>
            <p:cNvSpPr/>
            <p:nvPr/>
          </p:nvSpPr>
          <p:spPr>
            <a:xfrm>
              <a:off x="1598116" y="4043742"/>
              <a:ext cx="2496680" cy="1183696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dirty="0">
                  <a:solidFill>
                    <a:schemeClr val="tx1"/>
                  </a:solidFill>
                </a:rPr>
                <a:t>Рабочая группа СКК по гендеру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ounded Rectangle 13">
              <a:extLst>
                <a:ext uri="{FF2B5EF4-FFF2-40B4-BE49-F238E27FC236}">
                  <a16:creationId xmlns:a16="http://schemas.microsoft.com/office/drawing/2014/main" id="{650696EC-51DC-45F9-83B7-2E093EBB7D49}"/>
                </a:ext>
              </a:extLst>
            </p:cNvPr>
            <p:cNvSpPr/>
            <p:nvPr/>
          </p:nvSpPr>
          <p:spPr>
            <a:xfrm>
              <a:off x="5462332" y="4211921"/>
              <a:ext cx="2794026" cy="1014840"/>
            </a:xfrm>
            <a:prstGeom prst="round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sz="2000" dirty="0">
                  <a:solidFill>
                    <a:schemeClr val="tx1"/>
                  </a:solidFill>
                </a:rPr>
                <a:t>Секретариат СКК (ПРООН)</a:t>
              </a:r>
              <a:endParaRPr 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89E0813-6254-48D3-AE54-5F8FF4F0BF51}"/>
                </a:ext>
              </a:extLst>
            </p:cNvPr>
            <p:cNvSpPr/>
            <p:nvPr/>
          </p:nvSpPr>
          <p:spPr>
            <a:xfrm>
              <a:off x="2369277" y="5509900"/>
              <a:ext cx="2308844" cy="65077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sz="2000" b="1" dirty="0"/>
                <a:t>ОСНОВНОЙ ПОЛУЧАТЕЛЬ ПО ВИЧ</a:t>
              </a:r>
              <a:endParaRPr lang="en-US" sz="2000" b="1" dirty="0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D4F042F-5158-4AB0-8010-7CB6EBAEABE0}"/>
                </a:ext>
              </a:extLst>
            </p:cNvPr>
            <p:cNvSpPr/>
            <p:nvPr/>
          </p:nvSpPr>
          <p:spPr>
            <a:xfrm>
              <a:off x="5194597" y="5468615"/>
              <a:ext cx="2308843" cy="71678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sz="2000" b="1" dirty="0"/>
                <a:t>ОСНОВНОЙ ПОЛУЧАТЕЛЬ ПО ТБ</a:t>
              </a:r>
              <a:endParaRPr lang="en-US" sz="2000" b="1" dirty="0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799936FE-2D94-401C-8014-9FE6C58FC460}"/>
                </a:ext>
              </a:extLst>
            </p:cNvPr>
            <p:cNvSpPr/>
            <p:nvPr/>
          </p:nvSpPr>
          <p:spPr>
            <a:xfrm>
              <a:off x="4120510" y="6350597"/>
              <a:ext cx="3554021" cy="42299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ru-RU" sz="2400" dirty="0"/>
                <a:t>СУБ, СУБ-СУБПОЛУЧАТЕЛИ</a:t>
              </a:r>
              <a:endParaRPr lang="en-US" sz="2400" dirty="0"/>
            </a:p>
          </p:txBody>
        </p:sp>
      </p:grpSp>
      <p:sp>
        <p:nvSpPr>
          <p:cNvPr id="13" name="Rounded Rectangle 8">
            <a:extLst>
              <a:ext uri="{FF2B5EF4-FFF2-40B4-BE49-F238E27FC236}">
                <a16:creationId xmlns:a16="http://schemas.microsoft.com/office/drawing/2014/main" id="{71336895-EC4F-4F8F-AEBD-5FAF0778C1F0}"/>
              </a:ext>
            </a:extLst>
          </p:cNvPr>
          <p:cNvSpPr/>
          <p:nvPr/>
        </p:nvSpPr>
        <p:spPr bwMode="auto">
          <a:xfrm>
            <a:off x="174518" y="2050868"/>
            <a:ext cx="2832103" cy="891756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dirty="0">
                <a:solidFill>
                  <a:schemeClr val="tx1"/>
                </a:solidFill>
              </a:rPr>
              <a:t>Рабочая группа по написанию заявки по ТБ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8811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97280" y="712488"/>
            <a:ext cx="10053390" cy="915896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Обеспечение надзора является основной обязанностью СКК</a:t>
            </a:r>
          </a:p>
        </p:txBody>
      </p:sp>
      <p:graphicFrame>
        <p:nvGraphicFramePr>
          <p:cNvPr id="9" name="Объект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90638284"/>
              </p:ext>
            </p:extLst>
          </p:nvPr>
        </p:nvGraphicFramePr>
        <p:xfrm>
          <a:off x="1096963" y="2041525"/>
          <a:ext cx="10058400" cy="38274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val="501139945"/>
              </p:ext>
            </p:extLst>
          </p:nvPr>
        </p:nvGraphicFramePr>
        <p:xfrm>
          <a:off x="20320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394942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6925" y="637332"/>
            <a:ext cx="10216228" cy="640323"/>
          </a:xfrm>
        </p:spPr>
        <p:txBody>
          <a:bodyPr>
            <a:normAutofit/>
          </a:bodyPr>
          <a:lstStyle/>
          <a:p>
            <a:pPr algn="ctr"/>
            <a:r>
              <a:rPr lang="ru-RU" sz="36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Комитет по надзору СКК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13984" y="1478071"/>
            <a:ext cx="5321055" cy="4609577"/>
          </a:xfrm>
        </p:spPr>
        <p:txBody>
          <a:bodyPr>
            <a:normAutofit fontScale="85000" lnSpcReduction="20000"/>
          </a:bodyPr>
          <a:lstStyle/>
          <a:p>
            <a:pPr algn="just" fontAlgn="base"/>
            <a:r>
              <a:rPr lang="ru-RU" sz="2400" b="1" dirty="0">
                <a:solidFill>
                  <a:srgbClr val="272727"/>
                </a:solidFill>
                <a:latin typeface="Arial" panose="020B0604020202020204" pitchFamily="34" charset="0"/>
              </a:rPr>
              <a:t>Состав надзорного комитета</a:t>
            </a:r>
            <a:r>
              <a:rPr lang="ru-RU" sz="2400" dirty="0">
                <a:solidFill>
                  <a:srgbClr val="272727"/>
                </a:solidFill>
                <a:latin typeface="Arial" panose="020B0604020202020204" pitchFamily="34" charset="0"/>
              </a:rPr>
              <a:t>:</a:t>
            </a:r>
          </a:p>
          <a:p>
            <a:pPr algn="just" fontAlgn="base">
              <a:lnSpc>
                <a:spcPct val="120000"/>
              </a:lnSpc>
              <a:buFont typeface="+mj-lt"/>
              <a:buAutoNum type="arabicPeriod"/>
            </a:pPr>
            <a:r>
              <a:rPr lang="ru-RU" sz="2400" dirty="0">
                <a:solidFill>
                  <a:srgbClr val="272727"/>
                </a:solidFill>
                <a:latin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272727"/>
                </a:solidFill>
                <a:latin typeface="Arial" panose="020B0604020202020204" pitchFamily="34" charset="0"/>
              </a:rPr>
              <a:t>Голиусов</a:t>
            </a:r>
            <a:r>
              <a:rPr lang="ru-RU" sz="2400" b="1" dirty="0">
                <a:solidFill>
                  <a:srgbClr val="272727"/>
                </a:solidFill>
                <a:latin typeface="Arial" panose="020B0604020202020204" pitchFamily="34" charset="0"/>
              </a:rPr>
              <a:t> А. Т. </a:t>
            </a:r>
            <a:r>
              <a:rPr lang="ru-RU" sz="2400" dirty="0">
                <a:solidFill>
                  <a:srgbClr val="272727"/>
                </a:solidFill>
                <a:latin typeface="Arial" panose="020B0604020202020204" pitchFamily="34" charset="0"/>
              </a:rPr>
              <a:t>- эксперт по управлению и закупкам;</a:t>
            </a:r>
          </a:p>
          <a:p>
            <a:pPr algn="just" fontAlgn="base">
              <a:lnSpc>
                <a:spcPct val="120000"/>
              </a:lnSpc>
              <a:buFont typeface="+mj-lt"/>
              <a:buAutoNum type="arabicPeriod"/>
            </a:pPr>
            <a:r>
              <a:rPr lang="ru-RU" sz="2400" dirty="0">
                <a:solidFill>
                  <a:srgbClr val="272727"/>
                </a:solidFill>
                <a:latin typeface="Arial" panose="020B0604020202020204" pitchFamily="34" charset="0"/>
              </a:rPr>
              <a:t> </a:t>
            </a:r>
            <a:r>
              <a:rPr lang="ru-RU" sz="2400" b="1" dirty="0">
                <a:solidFill>
                  <a:srgbClr val="272727"/>
                </a:solidFill>
                <a:latin typeface="Arial" panose="020B0604020202020204" pitchFamily="34" charset="0"/>
              </a:rPr>
              <a:t>Аманжолов Н. Х.</a:t>
            </a:r>
            <a:r>
              <a:rPr lang="ru-RU" sz="2400" dirty="0">
                <a:solidFill>
                  <a:srgbClr val="272727"/>
                </a:solidFill>
                <a:latin typeface="Arial" panose="020B0604020202020204" pitchFamily="34" charset="0"/>
              </a:rPr>
              <a:t> - ключевое лицо, живущее с заболеванием; </a:t>
            </a:r>
          </a:p>
          <a:p>
            <a:pPr algn="just" fontAlgn="base">
              <a:lnSpc>
                <a:spcPct val="120000"/>
              </a:lnSpc>
              <a:buFont typeface="+mj-lt"/>
              <a:buAutoNum type="arabicPeriod"/>
            </a:pPr>
            <a:r>
              <a:rPr lang="ru-RU" sz="2400" dirty="0">
                <a:solidFill>
                  <a:srgbClr val="272727"/>
                </a:solidFill>
                <a:latin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272727"/>
                </a:solidFill>
                <a:latin typeface="Arial" panose="020B0604020202020204" pitchFamily="34" charset="0"/>
              </a:rPr>
              <a:t>Катренова</a:t>
            </a:r>
            <a:r>
              <a:rPr lang="ru-RU" sz="2400" b="1" dirty="0">
                <a:solidFill>
                  <a:srgbClr val="272727"/>
                </a:solidFill>
                <a:latin typeface="Arial" panose="020B0604020202020204" pitchFamily="34" charset="0"/>
              </a:rPr>
              <a:t> А.Н. </a:t>
            </a:r>
            <a:r>
              <a:rPr lang="ru-RU" sz="2400" dirty="0">
                <a:solidFill>
                  <a:srgbClr val="272727"/>
                </a:solidFill>
                <a:latin typeface="Arial" panose="020B0604020202020204" pitchFamily="34" charset="0"/>
              </a:rPr>
              <a:t>- с опытом работы по профилактике заболеваний (не член СКК); </a:t>
            </a:r>
          </a:p>
          <a:p>
            <a:pPr algn="just" fontAlgn="base">
              <a:lnSpc>
                <a:spcPct val="120000"/>
              </a:lnSpc>
              <a:buFont typeface="+mj-lt"/>
              <a:buAutoNum type="arabicPeriod"/>
            </a:pPr>
            <a:r>
              <a:rPr lang="ru-RU" sz="2400" dirty="0">
                <a:solidFill>
                  <a:srgbClr val="272727"/>
                </a:solidFill>
                <a:latin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272727"/>
                </a:solidFill>
                <a:latin typeface="Arial" panose="020B0604020202020204" pitchFamily="34" charset="0"/>
              </a:rPr>
              <a:t>Сауранбаева</a:t>
            </a:r>
            <a:r>
              <a:rPr lang="ru-RU" sz="2400" b="1" dirty="0">
                <a:solidFill>
                  <a:srgbClr val="272727"/>
                </a:solidFill>
                <a:latin typeface="Arial" panose="020B0604020202020204" pitchFamily="34" charset="0"/>
              </a:rPr>
              <a:t> М. М.</a:t>
            </a:r>
            <a:r>
              <a:rPr lang="ru-RU" sz="2400" dirty="0">
                <a:solidFill>
                  <a:srgbClr val="272727"/>
                </a:solidFill>
                <a:latin typeface="Arial" panose="020B0604020202020204" pitchFamily="34" charset="0"/>
              </a:rPr>
              <a:t> - эксперт по заболеваниям;</a:t>
            </a:r>
          </a:p>
          <a:p>
            <a:pPr algn="just" fontAlgn="base">
              <a:lnSpc>
                <a:spcPct val="120000"/>
              </a:lnSpc>
              <a:buFont typeface="+mj-lt"/>
              <a:buAutoNum type="arabicPeriod"/>
            </a:pPr>
            <a:r>
              <a:rPr lang="ru-RU" sz="2400" dirty="0">
                <a:solidFill>
                  <a:srgbClr val="272727"/>
                </a:solidFill>
                <a:latin typeface="Arial" panose="020B0604020202020204" pitchFamily="34" charset="0"/>
              </a:rPr>
              <a:t> </a:t>
            </a:r>
            <a:r>
              <a:rPr lang="ru-RU" sz="2400" b="1" dirty="0" err="1">
                <a:solidFill>
                  <a:srgbClr val="272727"/>
                </a:solidFill>
                <a:latin typeface="Arial" panose="020B0604020202020204" pitchFamily="34" charset="0"/>
              </a:rPr>
              <a:t>Демеуова</a:t>
            </a:r>
            <a:r>
              <a:rPr lang="ru-RU" sz="2400" b="1" dirty="0">
                <a:solidFill>
                  <a:srgbClr val="272727"/>
                </a:solidFill>
                <a:latin typeface="Arial" panose="020B0604020202020204" pitchFamily="34" charset="0"/>
              </a:rPr>
              <a:t> Р.</a:t>
            </a:r>
            <a:r>
              <a:rPr lang="ru-RU" sz="2400" dirty="0">
                <a:solidFill>
                  <a:srgbClr val="272727"/>
                </a:solidFill>
                <a:latin typeface="Arial" panose="020B0604020202020204" pitchFamily="34" charset="0"/>
              </a:rPr>
              <a:t> – Координатор Секретариата СКК (без права голоса, согласно техническому заданию).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17919" y="2217107"/>
            <a:ext cx="5168239" cy="3651988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20000"/>
              </a:lnSpc>
            </a:pPr>
            <a:r>
              <a:rPr lang="ru-RU" sz="2800" u="sng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План работы СКК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 по выполнению надзорной функции был утвержден 18 января 2019 года  </a:t>
            </a:r>
            <a:r>
              <a:rPr lang="ru-RU" sz="28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(Протокол заседания СКК от 18.01.2019 г., решение 1,4 )</a:t>
            </a:r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111741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97280" y="164998"/>
            <a:ext cx="10058400" cy="702953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Надзорные визиты СКК</a:t>
            </a: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645952" y="1845734"/>
            <a:ext cx="5142452" cy="4023360"/>
          </a:xfrm>
        </p:spPr>
        <p:txBody>
          <a:bodyPr>
            <a:normAutofit/>
          </a:bodyPr>
          <a:lstStyle/>
          <a:p>
            <a:r>
              <a:rPr lang="ru-RU" sz="3200" dirty="0"/>
              <a:t>1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Атырауская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область</a:t>
            </a:r>
          </a:p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Кызылординская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область</a:t>
            </a:r>
          </a:p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Алматинская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 область</a:t>
            </a:r>
          </a:p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4. г.Алматы </a:t>
            </a:r>
          </a:p>
        </p:txBody>
      </p:sp>
      <p:sp>
        <p:nvSpPr>
          <p:cNvPr id="4" name="Объект 5">
            <a:extLst>
              <a:ext uri="{FF2B5EF4-FFF2-40B4-BE49-F238E27FC236}">
                <a16:creationId xmlns:a16="http://schemas.microsoft.com/office/drawing/2014/main" id="{BA66151D-E10F-4B58-89DB-B0087AF0A201}"/>
              </a:ext>
            </a:extLst>
          </p:cNvPr>
          <p:cNvSpPr txBox="1">
            <a:spLocks/>
          </p:cNvSpPr>
          <p:nvPr/>
        </p:nvSpPr>
        <p:spPr>
          <a:xfrm>
            <a:off x="6126480" y="1902656"/>
            <a:ext cx="530352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/>
              <a:t>1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. Карагандинская область</a:t>
            </a:r>
          </a:p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2. Мангистауская область</a:t>
            </a:r>
          </a:p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ru-RU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Павлодарская область</a:t>
            </a:r>
          </a:p>
          <a:p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ru-RU" sz="3200" dirty="0" err="1">
                <a:latin typeface="Arial" panose="020B0604020202020204" pitchFamily="34" charset="0"/>
                <a:cs typeface="Arial" panose="020B0604020202020204" pitchFamily="34" charset="0"/>
              </a:rPr>
              <a:t>г.Нур</a:t>
            </a:r>
            <a:r>
              <a:rPr lang="ru-RU" sz="3200" dirty="0">
                <a:latin typeface="Arial" panose="020B0604020202020204" pitchFamily="34" charset="0"/>
                <a:cs typeface="Arial" panose="020B0604020202020204" pitchFamily="34" charset="0"/>
              </a:rPr>
              <a:t>-Султан </a:t>
            </a:r>
          </a:p>
        </p:txBody>
      </p:sp>
      <p:sp>
        <p:nvSpPr>
          <p:cNvPr id="8" name="Объект 5">
            <a:extLst>
              <a:ext uri="{FF2B5EF4-FFF2-40B4-BE49-F238E27FC236}">
                <a16:creationId xmlns:a16="http://schemas.microsoft.com/office/drawing/2014/main" id="{B0382A58-3C0A-45F4-8833-4EC460C20CC0}"/>
              </a:ext>
            </a:extLst>
          </p:cNvPr>
          <p:cNvSpPr txBox="1">
            <a:spLocks/>
          </p:cNvSpPr>
          <p:nvPr/>
        </p:nvSpPr>
        <p:spPr>
          <a:xfrm>
            <a:off x="5852160" y="1290181"/>
            <a:ext cx="5303520" cy="442240"/>
          </a:xfrm>
          <a:prstGeom prst="rect">
            <a:avLst/>
          </a:prstGeom>
        </p:spPr>
        <p:txBody>
          <a:bodyPr vert="horz" lIns="0" tIns="45720" rIns="0" bIns="45720" rtlCol="0">
            <a:normAutofit fontScale="85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9" name="Заголовок 4">
            <a:extLst>
              <a:ext uri="{FF2B5EF4-FFF2-40B4-BE49-F238E27FC236}">
                <a16:creationId xmlns:a16="http://schemas.microsoft.com/office/drawing/2014/main" id="{A368C0DC-D2E7-43EC-B827-C02435A2CC5C}"/>
              </a:ext>
            </a:extLst>
          </p:cNvPr>
          <p:cNvSpPr txBox="1">
            <a:spLocks/>
          </p:cNvSpPr>
          <p:nvPr/>
        </p:nvSpPr>
        <p:spPr>
          <a:xfrm>
            <a:off x="645952" y="1290181"/>
            <a:ext cx="3548543" cy="47043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Области, 2019 г</a:t>
            </a:r>
          </a:p>
        </p:txBody>
      </p:sp>
      <p:sp>
        <p:nvSpPr>
          <p:cNvPr id="10" name="Заголовок 4">
            <a:extLst>
              <a:ext uri="{FF2B5EF4-FFF2-40B4-BE49-F238E27FC236}">
                <a16:creationId xmlns:a16="http://schemas.microsoft.com/office/drawing/2014/main" id="{6239A61E-F3E8-4DB1-A1DE-A2E527503485}"/>
              </a:ext>
            </a:extLst>
          </p:cNvPr>
          <p:cNvSpPr txBox="1">
            <a:spLocks/>
          </p:cNvSpPr>
          <p:nvPr/>
        </p:nvSpPr>
        <p:spPr>
          <a:xfrm>
            <a:off x="6477699" y="1261986"/>
            <a:ext cx="3548543" cy="47043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0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Области, 2020 г</a:t>
            </a:r>
          </a:p>
        </p:txBody>
      </p:sp>
    </p:spTree>
    <p:extLst>
      <p:ext uri="{BB962C8B-B14F-4D97-AF65-F5344CB8AC3E}">
        <p14:creationId xmlns:p14="http://schemas.microsoft.com/office/powerpoint/2010/main" val="4265684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8761" y="226387"/>
            <a:ext cx="10058400" cy="46495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итогам визита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8172" y="947956"/>
            <a:ext cx="11551641" cy="5578679"/>
          </a:xfrm>
        </p:spPr>
        <p:txBody>
          <a:bodyPr>
            <a:normAutofit fontScale="77500" lnSpcReduction="20000"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Атырауская область 2019 год</a:t>
            </a: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ОЦПЗ</a:t>
            </a:r>
          </a:p>
          <a:p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Лицензия получена №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НсПвП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64800053D от 15 марта 2019  года со сроком  действия лицензии до 15 марта 2024 года.  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Пилотный проект по ОЗТ начат 26 августа 2017 года. Включение пациентов в программу ОЗТ проводится комиссией; 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Назначаемая доза метадона варьирует от 50 до 95 мг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Тестирование мочи на наличие нелегальных наркотиков проводится 1 раз в неделю;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Для участников проекта установлен график выдачи метадона с утра (с 9:00 до 11 часов), пункт выдачи метадона работает 7 дней в неделю.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проект ОЗТ было включено с момента начала 7 человек, в настоящее время в проекте участвуют 4 пациента, в том числе мужчин - 4, из них ВИЧ-инфицированных нет. Из 4 пациентов - 2 работающих (50%), не работающих - 2(50%).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Стаж употребления инъекционных наркотиков лиц, находящихся на </a:t>
            </a:r>
            <a:r>
              <a:rPr lang="ru-RU" dirty="0" err="1">
                <a:latin typeface="Arial" panose="020B0604020202020204" pitchFamily="34" charset="0"/>
                <a:cs typeface="Arial" panose="020B0604020202020204" pitchFamily="34" charset="0"/>
              </a:rPr>
              <a:t>метадоновой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 терапии от 5 до 20 лет.  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 начала реализации проекта ОЗТ выбыли из проекта 3 человека по следующим причинам: 1-находится в исправительном учреждении, 1 работает вахтовым методом,1 выбыл по состоянию здоровья.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За время реализации проекта отмечены положительные изменения по социализации пациентов: 2 человека устроились на работу, все 4 пациентов живут в семьях, у всех имеются дети (по 2-3 детей).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 реализации проекта задействовано 4 человека (фармацевт, врач-нарколога, социальный работник, медсестры).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00114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69597"/>
            <a:ext cx="10058400" cy="46346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err="1">
                <a:latin typeface="Arial" panose="020B0604020202020204" pitchFamily="34" charset="0"/>
                <a:cs typeface="Arial" panose="020B0604020202020204" pitchFamily="34" charset="0"/>
              </a:rPr>
              <a:t>Кызылординская</a:t>
            </a:r>
            <a:r>
              <a:rPr lang="ru-RU" sz="2800" b="1" dirty="0">
                <a:latin typeface="Arial" panose="020B0604020202020204" pitchFamily="34" charset="0"/>
                <a:cs typeface="Arial" panose="020B0604020202020204" pitchFamily="34" charset="0"/>
              </a:rPr>
              <a:t> область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0785" y="989901"/>
            <a:ext cx="11048301" cy="5259898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ОЦПЗ</a:t>
            </a:r>
          </a:p>
          <a:p>
            <a:pPr algn="just"/>
            <a:r>
              <a:rPr lang="ru-RU" sz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Пилотный проект по ОЗТ начат 4 сентября 2017 года</a:t>
            </a:r>
          </a:p>
          <a:p>
            <a:pPr algn="just"/>
            <a:r>
              <a:rPr lang="ru-RU" sz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№ </a:t>
            </a: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лицензии 17021817  от 27.12.2017 года  со  сроком  действия    лицензии до 28.04.2020 года.  </a:t>
            </a: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По- Кызылординской области на учете состоят 78 наркозависимых лиц, из них 80% потребители </a:t>
            </a:r>
            <a:r>
              <a:rPr lang="ru-RU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канабиса</a:t>
            </a: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(анаша). </a:t>
            </a:r>
          </a:p>
          <a:p>
            <a:pPr algn="just"/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Назначаемая доза метадона варьирует от 40 до 55 мг. </a:t>
            </a:r>
            <a:endParaRPr lang="ru-RU" sz="1800" dirty="0">
              <a:solidFill>
                <a:srgbClr val="000000"/>
              </a:solidFill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ru-RU" sz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</a:t>
            </a: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естирование мочи на наличие нелегальных наркотиков проводится 1 раз в месяц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Для участников проекта установлен график выдачи метадона с утра (с 9:00 до 10 часов), 7 дней в неделю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В</a:t>
            </a: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проект ОЗТ было включено 7 человек, в настоящее время в проекте участвуют 3 пациента, в том числе </a:t>
            </a:r>
          </a:p>
          <a:p>
            <a:pPr marL="0" marR="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мужчин - 3, из них ВИЧ-инфицированных нет.  Из 3 пациентов - 3 работающих.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ru-RU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Стаж употребления инъекционных наркотиков лиц, находящихся на </a:t>
            </a:r>
            <a:r>
              <a:rPr lang="ru-RU" sz="18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метадоновой</a:t>
            </a: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терапии от 12 до 19 лет. 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 начала реализации проекта ОЗТ зарегистрировано 7 участников, из них выбыли из проекта 4: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 далеко живет, 2 работают вахтовым методом,1 выбыл с нарушением режима (не приходил по несколько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дней).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 время реализации проекта отмечены положительные изменения по социализации   пациентов: </a:t>
            </a: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ru-RU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 человека устроились на работу, все 3 пациента живут в семьях.  </a:t>
            </a:r>
            <a:endParaRPr lang="en-US" sz="18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sz="1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401409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2421</TotalTime>
  <Words>1483</Words>
  <Application>Microsoft Office PowerPoint</Application>
  <PresentationFormat>Широкоэкранный</PresentationFormat>
  <Paragraphs>155</Paragraphs>
  <Slides>16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Arial Black</vt:lpstr>
      <vt:lpstr>Calibri</vt:lpstr>
      <vt:lpstr>Calibri Light</vt:lpstr>
      <vt:lpstr>Times New Roman</vt:lpstr>
      <vt:lpstr>Ретро</vt:lpstr>
      <vt:lpstr>РЕКОМЕНДАЦИИ НАДЗОРНОГО КОМИТЕТА СКК ПО ИТОГАМ  2019-2020 Г.</vt:lpstr>
      <vt:lpstr>Глобальный фонд по борьбе со СПИД, туберкулезом и малярией (ГФСТМ)</vt:lpstr>
      <vt:lpstr>СКК в Казахстане – 26 членов</vt:lpstr>
      <vt:lpstr>Действующая органиграмма</vt:lpstr>
      <vt:lpstr>Обеспечение надзора является основной обязанностью СКК</vt:lpstr>
      <vt:lpstr>Комитет по надзору СКК</vt:lpstr>
      <vt:lpstr>Надзорные визиты СКК</vt:lpstr>
      <vt:lpstr>По итогам визита</vt:lpstr>
      <vt:lpstr>Кызылординская область</vt:lpstr>
      <vt:lpstr>               Алматинская область 2019 год</vt:lpstr>
      <vt:lpstr>г. Алматы 2019 год</vt:lpstr>
      <vt:lpstr>Презентация PowerPoint</vt:lpstr>
      <vt:lpstr>Презентация PowerPoint</vt:lpstr>
      <vt:lpstr>Рекомендация РНЦПЗ и ОЦПЗ по компоненту ПЗТ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Mira Sauranbayeva</dc:creator>
  <cp:lastModifiedBy>Ainur Abusseitova</cp:lastModifiedBy>
  <cp:revision>54</cp:revision>
  <dcterms:created xsi:type="dcterms:W3CDTF">2020-02-12T05:59:38Z</dcterms:created>
  <dcterms:modified xsi:type="dcterms:W3CDTF">2021-02-10T05:22:51Z</dcterms:modified>
</cp:coreProperties>
</file>