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M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36"/>
    <p:restoredTop sz="95820"/>
  </p:normalViewPr>
  <p:slideViewPr>
    <p:cSldViewPr snapToGrid="0" snapToObjects="1">
      <p:cViewPr varScale="1">
        <p:scale>
          <a:sx n="61" d="100"/>
          <a:sy n="61" d="100"/>
        </p:scale>
        <p:origin x="24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23876-76B8-4BAF-A837-BEDF03DBE40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910F52-9811-4DF9-8BFD-D35574FE02B1}">
      <dgm:prSet/>
      <dgm:spPr/>
      <dgm:t>
        <a:bodyPr/>
        <a:lstStyle/>
        <a:p>
          <a:r>
            <a:rPr lang="ru-RU" b="1" i="1" dirty="0"/>
            <a:t>СОЦИАЛЬНЫЕ УСЛУГИ</a:t>
          </a:r>
          <a:r>
            <a:rPr lang="ru-RU" b="1" dirty="0"/>
            <a:t> </a:t>
          </a:r>
          <a:r>
            <a:rPr lang="ru-RU" dirty="0"/>
            <a:t>– комплекс мер и действий, предпринятых для удовлетворения социальных потребностей лица/семьи с целью преодоления трудных ситуаций, предупреждения </a:t>
          </a:r>
          <a:r>
            <a:rPr lang="ru-RU" dirty="0" err="1"/>
            <a:t>маргинализации</a:t>
          </a:r>
          <a:r>
            <a:rPr lang="ru-RU" dirty="0"/>
            <a:t> и социального исключения</a:t>
          </a:r>
          <a:r>
            <a:rPr lang="ro-RO" dirty="0"/>
            <a:t>. </a:t>
          </a:r>
          <a:endParaRPr lang="en-US" dirty="0"/>
        </a:p>
      </dgm:t>
    </dgm:pt>
    <dgm:pt modelId="{3895400D-7856-4B71-8AE6-F3EBED3690EF}" type="parTrans" cxnId="{87AE06A9-D873-4B90-87E8-04C31E11A9B3}">
      <dgm:prSet/>
      <dgm:spPr/>
      <dgm:t>
        <a:bodyPr/>
        <a:lstStyle/>
        <a:p>
          <a:endParaRPr lang="en-US"/>
        </a:p>
      </dgm:t>
    </dgm:pt>
    <dgm:pt modelId="{63D408EE-51FC-4A49-BFA3-08EE1CA6BF0F}" type="sibTrans" cxnId="{87AE06A9-D873-4B90-87E8-04C31E11A9B3}">
      <dgm:prSet/>
      <dgm:spPr/>
      <dgm:t>
        <a:bodyPr/>
        <a:lstStyle/>
        <a:p>
          <a:endParaRPr lang="en-US"/>
        </a:p>
      </dgm:t>
    </dgm:pt>
    <dgm:pt modelId="{0912014C-3DB9-4AB9-9491-19DEE12831E6}">
      <dgm:prSet custT="1"/>
      <dgm:spPr/>
      <dgm:t>
        <a:bodyPr/>
        <a:lstStyle/>
        <a:p>
          <a:r>
            <a:rPr lang="ru-RU" sz="1800" b="1" dirty="0"/>
            <a:t>Классификация социальных услуг</a:t>
          </a:r>
          <a:br>
            <a:rPr lang="ru-RU" sz="1800" dirty="0"/>
          </a:br>
          <a:r>
            <a:rPr lang="ru-RU" sz="1800" dirty="0"/>
            <a:t>           </a:t>
          </a:r>
          <a:r>
            <a:rPr lang="ru-RU" sz="1600" dirty="0"/>
            <a:t> Социальные услуги подразделяются на:</a:t>
          </a:r>
          <a:endParaRPr lang="ro-RO" sz="1600" dirty="0"/>
        </a:p>
        <a:p>
          <a:r>
            <a:rPr lang="en-US" sz="1800" dirty="0"/>
            <a:t>a) </a:t>
          </a:r>
          <a:r>
            <a:rPr lang="ru-RU" sz="1800" dirty="0">
              <a:solidFill>
                <a:srgbClr val="FF0000"/>
              </a:solidFill>
            </a:rPr>
            <a:t>первичные социальные услуги</a:t>
          </a:r>
          <a:r>
            <a:rPr lang="ru-RU" sz="1800" dirty="0"/>
            <a:t>;</a:t>
          </a:r>
          <a:endParaRPr lang="ro-RO" sz="1800" dirty="0"/>
        </a:p>
        <a:p>
          <a:br>
            <a:rPr lang="ru-RU" sz="1800" dirty="0"/>
          </a:br>
          <a:r>
            <a:rPr lang="ru-RU" sz="1800" dirty="0"/>
            <a:t> </a:t>
          </a:r>
          <a:r>
            <a:rPr lang="en-US" sz="1800" dirty="0"/>
            <a:t>b) </a:t>
          </a:r>
          <a:r>
            <a:rPr lang="ru-RU" sz="1800" dirty="0">
              <a:solidFill>
                <a:srgbClr val="00B050"/>
              </a:solidFill>
            </a:rPr>
            <a:t>специализированные социальные услуги</a:t>
          </a:r>
          <a:r>
            <a:rPr lang="ru-RU" sz="1800" dirty="0"/>
            <a:t>;</a:t>
          </a:r>
          <a:endParaRPr lang="ro-RO" sz="1800" dirty="0"/>
        </a:p>
        <a:p>
          <a:r>
            <a:rPr lang="en-US" sz="1800" dirty="0"/>
            <a:t>c) </a:t>
          </a:r>
          <a:r>
            <a:rPr lang="ru-RU" sz="1800" dirty="0">
              <a:solidFill>
                <a:srgbClr val="7030A0"/>
              </a:solidFill>
            </a:rPr>
            <a:t>высокоспециализированные социальные услуги</a:t>
          </a:r>
          <a:r>
            <a:rPr lang="ru-RU" sz="1800" dirty="0"/>
            <a:t>.</a:t>
          </a:r>
          <a:endParaRPr lang="en-US" sz="1800" dirty="0"/>
        </a:p>
      </dgm:t>
    </dgm:pt>
    <dgm:pt modelId="{2C28AA35-8553-4342-8C3D-AD95022031FD}" type="parTrans" cxnId="{0A946165-46CE-40D5-82C3-0233D7A150EF}">
      <dgm:prSet/>
      <dgm:spPr/>
      <dgm:t>
        <a:bodyPr/>
        <a:lstStyle/>
        <a:p>
          <a:endParaRPr lang="en-US"/>
        </a:p>
      </dgm:t>
    </dgm:pt>
    <dgm:pt modelId="{8BC51B6A-5931-44F7-BEB6-944FD60308E5}" type="sibTrans" cxnId="{0A946165-46CE-40D5-82C3-0233D7A150EF}">
      <dgm:prSet/>
      <dgm:spPr/>
      <dgm:t>
        <a:bodyPr/>
        <a:lstStyle/>
        <a:p>
          <a:endParaRPr lang="en-US"/>
        </a:p>
      </dgm:t>
    </dgm:pt>
    <dgm:pt modelId="{EC91740D-0412-9940-9AEC-92B70D2B6BBE}" type="pres">
      <dgm:prSet presAssocID="{03723876-76B8-4BAF-A837-BEDF03DBE40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333BBE-17B5-F746-9E7F-1502058BB992}" type="pres">
      <dgm:prSet presAssocID="{98910F52-9811-4DF9-8BFD-D35574FE02B1}" presName="hierRoot1" presStyleCnt="0"/>
      <dgm:spPr/>
    </dgm:pt>
    <dgm:pt modelId="{7FEFF042-6591-E045-A4E0-5C876B698DF2}" type="pres">
      <dgm:prSet presAssocID="{98910F52-9811-4DF9-8BFD-D35574FE02B1}" presName="composite" presStyleCnt="0"/>
      <dgm:spPr/>
    </dgm:pt>
    <dgm:pt modelId="{C7C7DF0D-D635-594A-9276-FDF8A8CB529C}" type="pres">
      <dgm:prSet presAssocID="{98910F52-9811-4DF9-8BFD-D35574FE02B1}" presName="background" presStyleLbl="node0" presStyleIdx="0" presStyleCnt="2"/>
      <dgm:spPr/>
    </dgm:pt>
    <dgm:pt modelId="{DBE19FA3-31A6-314B-8A80-92BF5AAF0F4F}" type="pres">
      <dgm:prSet presAssocID="{98910F52-9811-4DF9-8BFD-D35574FE02B1}" presName="text" presStyleLbl="fgAcc0" presStyleIdx="0" presStyleCnt="2">
        <dgm:presLayoutVars>
          <dgm:chPref val="3"/>
        </dgm:presLayoutVars>
      </dgm:prSet>
      <dgm:spPr/>
    </dgm:pt>
    <dgm:pt modelId="{88383D7D-B7AB-0B4A-B8E4-98F94E669687}" type="pres">
      <dgm:prSet presAssocID="{98910F52-9811-4DF9-8BFD-D35574FE02B1}" presName="hierChild2" presStyleCnt="0"/>
      <dgm:spPr/>
    </dgm:pt>
    <dgm:pt modelId="{C6C39141-6FFC-CE47-B63F-E4D5A5A61C7E}" type="pres">
      <dgm:prSet presAssocID="{0912014C-3DB9-4AB9-9491-19DEE12831E6}" presName="hierRoot1" presStyleCnt="0"/>
      <dgm:spPr/>
    </dgm:pt>
    <dgm:pt modelId="{B9934663-00AA-B241-8C79-9E4966AAD7F7}" type="pres">
      <dgm:prSet presAssocID="{0912014C-3DB9-4AB9-9491-19DEE12831E6}" presName="composite" presStyleCnt="0"/>
      <dgm:spPr/>
    </dgm:pt>
    <dgm:pt modelId="{6B312B23-1309-A142-AA08-7BA8FC270115}" type="pres">
      <dgm:prSet presAssocID="{0912014C-3DB9-4AB9-9491-19DEE12831E6}" presName="background" presStyleLbl="node0" presStyleIdx="1" presStyleCnt="2"/>
      <dgm:spPr/>
    </dgm:pt>
    <dgm:pt modelId="{B5DBEBEA-F62E-9F4A-AFA6-DA28F7087435}" type="pres">
      <dgm:prSet presAssocID="{0912014C-3DB9-4AB9-9491-19DEE12831E6}" presName="text" presStyleLbl="fgAcc0" presStyleIdx="1" presStyleCnt="2" custLinFactNeighborY="-11691">
        <dgm:presLayoutVars>
          <dgm:chPref val="3"/>
        </dgm:presLayoutVars>
      </dgm:prSet>
      <dgm:spPr/>
    </dgm:pt>
    <dgm:pt modelId="{9C0B166B-32C7-2040-A65A-DEF6D0A08A6F}" type="pres">
      <dgm:prSet presAssocID="{0912014C-3DB9-4AB9-9491-19DEE12831E6}" presName="hierChild2" presStyleCnt="0"/>
      <dgm:spPr/>
    </dgm:pt>
  </dgm:ptLst>
  <dgm:cxnLst>
    <dgm:cxn modelId="{2133F413-6C2F-E646-96D8-4FD584EFEB7B}" type="presOf" srcId="{98910F52-9811-4DF9-8BFD-D35574FE02B1}" destId="{DBE19FA3-31A6-314B-8A80-92BF5AAF0F4F}" srcOrd="0" destOrd="0" presId="urn:microsoft.com/office/officeart/2005/8/layout/hierarchy1"/>
    <dgm:cxn modelId="{DA0DC61D-84B7-6245-954C-0700DE9C4302}" type="presOf" srcId="{0912014C-3DB9-4AB9-9491-19DEE12831E6}" destId="{B5DBEBEA-F62E-9F4A-AFA6-DA28F7087435}" srcOrd="0" destOrd="0" presId="urn:microsoft.com/office/officeart/2005/8/layout/hierarchy1"/>
    <dgm:cxn modelId="{34DAF85A-4D28-9C44-8FDF-02BAD7A05915}" type="presOf" srcId="{03723876-76B8-4BAF-A837-BEDF03DBE404}" destId="{EC91740D-0412-9940-9AEC-92B70D2B6BBE}" srcOrd="0" destOrd="0" presId="urn:microsoft.com/office/officeart/2005/8/layout/hierarchy1"/>
    <dgm:cxn modelId="{0A946165-46CE-40D5-82C3-0233D7A150EF}" srcId="{03723876-76B8-4BAF-A837-BEDF03DBE404}" destId="{0912014C-3DB9-4AB9-9491-19DEE12831E6}" srcOrd="1" destOrd="0" parTransId="{2C28AA35-8553-4342-8C3D-AD95022031FD}" sibTransId="{8BC51B6A-5931-44F7-BEB6-944FD60308E5}"/>
    <dgm:cxn modelId="{87AE06A9-D873-4B90-87E8-04C31E11A9B3}" srcId="{03723876-76B8-4BAF-A837-BEDF03DBE404}" destId="{98910F52-9811-4DF9-8BFD-D35574FE02B1}" srcOrd="0" destOrd="0" parTransId="{3895400D-7856-4B71-8AE6-F3EBED3690EF}" sibTransId="{63D408EE-51FC-4A49-BFA3-08EE1CA6BF0F}"/>
    <dgm:cxn modelId="{1C443877-3C3D-9E46-A556-ADDB80B84ECD}" type="presParOf" srcId="{EC91740D-0412-9940-9AEC-92B70D2B6BBE}" destId="{6A333BBE-17B5-F746-9E7F-1502058BB992}" srcOrd="0" destOrd="0" presId="urn:microsoft.com/office/officeart/2005/8/layout/hierarchy1"/>
    <dgm:cxn modelId="{E4550C7B-4055-C246-B8E7-B9B7E3846DB2}" type="presParOf" srcId="{6A333BBE-17B5-F746-9E7F-1502058BB992}" destId="{7FEFF042-6591-E045-A4E0-5C876B698DF2}" srcOrd="0" destOrd="0" presId="urn:microsoft.com/office/officeart/2005/8/layout/hierarchy1"/>
    <dgm:cxn modelId="{7539A1E1-6AF2-FA4C-89F8-5FA82EDB3D7D}" type="presParOf" srcId="{7FEFF042-6591-E045-A4E0-5C876B698DF2}" destId="{C7C7DF0D-D635-594A-9276-FDF8A8CB529C}" srcOrd="0" destOrd="0" presId="urn:microsoft.com/office/officeart/2005/8/layout/hierarchy1"/>
    <dgm:cxn modelId="{707FA26A-D638-A842-8A44-BC12B68D29D9}" type="presParOf" srcId="{7FEFF042-6591-E045-A4E0-5C876B698DF2}" destId="{DBE19FA3-31A6-314B-8A80-92BF5AAF0F4F}" srcOrd="1" destOrd="0" presId="urn:microsoft.com/office/officeart/2005/8/layout/hierarchy1"/>
    <dgm:cxn modelId="{E06E4481-E5DD-E843-9F49-3168590F6FF2}" type="presParOf" srcId="{6A333BBE-17B5-F746-9E7F-1502058BB992}" destId="{88383D7D-B7AB-0B4A-B8E4-98F94E669687}" srcOrd="1" destOrd="0" presId="urn:microsoft.com/office/officeart/2005/8/layout/hierarchy1"/>
    <dgm:cxn modelId="{36E726B6-0D4C-1F4B-9B80-369644F5CCBB}" type="presParOf" srcId="{EC91740D-0412-9940-9AEC-92B70D2B6BBE}" destId="{C6C39141-6FFC-CE47-B63F-E4D5A5A61C7E}" srcOrd="1" destOrd="0" presId="urn:microsoft.com/office/officeart/2005/8/layout/hierarchy1"/>
    <dgm:cxn modelId="{BA9AD45E-2B56-1D4B-AC85-7C5AD9896EFD}" type="presParOf" srcId="{C6C39141-6FFC-CE47-B63F-E4D5A5A61C7E}" destId="{B9934663-00AA-B241-8C79-9E4966AAD7F7}" srcOrd="0" destOrd="0" presId="urn:microsoft.com/office/officeart/2005/8/layout/hierarchy1"/>
    <dgm:cxn modelId="{C7266E63-6399-FE45-BFCE-B23ED20E3C92}" type="presParOf" srcId="{B9934663-00AA-B241-8C79-9E4966AAD7F7}" destId="{6B312B23-1309-A142-AA08-7BA8FC270115}" srcOrd="0" destOrd="0" presId="urn:microsoft.com/office/officeart/2005/8/layout/hierarchy1"/>
    <dgm:cxn modelId="{F2768349-C91E-0845-B589-9A7851824CAB}" type="presParOf" srcId="{B9934663-00AA-B241-8C79-9E4966AAD7F7}" destId="{B5DBEBEA-F62E-9F4A-AFA6-DA28F7087435}" srcOrd="1" destOrd="0" presId="urn:microsoft.com/office/officeart/2005/8/layout/hierarchy1"/>
    <dgm:cxn modelId="{E6F51B77-63C5-834C-9DFB-5B6F5BB97E64}" type="presParOf" srcId="{C6C39141-6FFC-CE47-B63F-E4D5A5A61C7E}" destId="{9C0B166B-32C7-2040-A65A-DEF6D0A08A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7DF0D-D635-594A-9276-FDF8A8CB529C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19FA3-31A6-314B-8A80-92BF5AAF0F4F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1" kern="1200" dirty="0"/>
            <a:t>СОЦИАЛЬНЫЕ УСЛУГИ</a:t>
          </a:r>
          <a:r>
            <a:rPr lang="ru-RU" sz="2200" b="1" kern="1200" dirty="0"/>
            <a:t> </a:t>
          </a:r>
          <a:r>
            <a:rPr lang="ru-RU" sz="2200" kern="1200" dirty="0"/>
            <a:t>– комплекс мер и действий, предпринятых для удовлетворения социальных потребностей лица/семьи с целью преодоления трудных ситуаций, предупреждения </a:t>
          </a:r>
          <a:r>
            <a:rPr lang="ru-RU" sz="2200" kern="1200" dirty="0" err="1"/>
            <a:t>маргинализации</a:t>
          </a:r>
          <a:r>
            <a:rPr lang="ru-RU" sz="2200" kern="1200" dirty="0"/>
            <a:t> и социального исключения</a:t>
          </a:r>
          <a:r>
            <a:rPr lang="ro-RO" sz="2200" kern="1200" dirty="0"/>
            <a:t>. </a:t>
          </a:r>
          <a:endParaRPr lang="en-US" sz="2200" kern="1200" dirty="0"/>
        </a:p>
      </dsp:txBody>
      <dsp:txXfrm>
        <a:off x="585701" y="1066737"/>
        <a:ext cx="4337991" cy="2693452"/>
      </dsp:txXfrm>
    </dsp:sp>
    <dsp:sp modelId="{6B312B23-1309-A142-AA08-7BA8FC270115}">
      <dsp:nvSpPr>
        <dsp:cNvPr id="0" name=""/>
        <dsp:cNvSpPr/>
      </dsp:nvSpPr>
      <dsp:spPr>
        <a:xfrm>
          <a:off x="5508110" y="172865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BEBEA-F62E-9F4A-AFA6-DA28F7087435}">
      <dsp:nvSpPr>
        <dsp:cNvPr id="0" name=""/>
        <dsp:cNvSpPr/>
      </dsp:nvSpPr>
      <dsp:spPr>
        <a:xfrm>
          <a:off x="6008730" y="648455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Классификация социальных услуг</a:t>
          </a:r>
          <a:br>
            <a:rPr lang="ru-RU" sz="1800" kern="1200" dirty="0"/>
          </a:br>
          <a:r>
            <a:rPr lang="ru-RU" sz="1800" kern="1200" dirty="0"/>
            <a:t>           </a:t>
          </a:r>
          <a:r>
            <a:rPr lang="ru-RU" sz="1600" kern="1200" dirty="0"/>
            <a:t> Социальные услуги подразделяются на:</a:t>
          </a:r>
          <a:endParaRPr lang="ro-RO" sz="16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a) </a:t>
          </a:r>
          <a:r>
            <a:rPr lang="ru-RU" sz="1800" kern="1200" dirty="0">
              <a:solidFill>
                <a:srgbClr val="FF0000"/>
              </a:solidFill>
            </a:rPr>
            <a:t>первичные социальные услуги</a:t>
          </a:r>
          <a:r>
            <a:rPr lang="ru-RU" sz="1800" kern="1200" dirty="0"/>
            <a:t>;</a:t>
          </a:r>
          <a:endParaRPr lang="ro-RO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ru-RU" sz="1800" kern="1200" dirty="0"/>
          </a:br>
          <a:r>
            <a:rPr lang="ru-RU" sz="1800" kern="1200" dirty="0"/>
            <a:t> </a:t>
          </a:r>
          <a:r>
            <a:rPr lang="en-US" sz="1800" kern="1200" dirty="0"/>
            <a:t>b) </a:t>
          </a:r>
          <a:r>
            <a:rPr lang="ru-RU" sz="1800" kern="1200" dirty="0">
              <a:solidFill>
                <a:srgbClr val="00B050"/>
              </a:solidFill>
            </a:rPr>
            <a:t>специализированные социальные услуги</a:t>
          </a:r>
          <a:r>
            <a:rPr lang="ru-RU" sz="1800" kern="1200" dirty="0"/>
            <a:t>;</a:t>
          </a:r>
          <a:endParaRPr lang="ro-RO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c) </a:t>
          </a:r>
          <a:r>
            <a:rPr lang="ru-RU" sz="1800" kern="1200" dirty="0">
              <a:solidFill>
                <a:srgbClr val="7030A0"/>
              </a:solidFill>
            </a:rPr>
            <a:t>высокоспециализированные социальные услуги</a:t>
          </a:r>
          <a:r>
            <a:rPr lang="ru-RU" sz="1800" kern="1200" dirty="0"/>
            <a:t>.</a:t>
          </a:r>
          <a:endParaRPr lang="en-US" sz="1800" kern="1200" dirty="0"/>
        </a:p>
      </dsp:txBody>
      <dsp:txXfrm>
        <a:off x="6092527" y="732252"/>
        <a:ext cx="4337991" cy="26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04762-F744-DE43-B632-B33DE8566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684C4-7BFB-0F46-BD3C-904FF52EC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43074-B27E-F14D-8382-50397F7C3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B233F-B04C-B548-9FBA-2326A9A3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1455E-7764-F042-85FA-04BC3701A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105046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7E98-DB43-CF4C-9441-C90E9FEC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498F1-9B9F-1A40-80C1-13CA09123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15EF2-3A59-FF4B-90AE-1EAD48BDC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97654-E741-6C42-A53E-A0E981BC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F4332-A57E-9A45-9229-E444614DE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357644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1A14D5-F0A7-F145-BE36-A8F15BBD34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2FD66-0A60-FA4F-B480-2D7BECB58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6943D-FD3D-7C49-AEE6-0BB20BCB5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7AD3F-C4BB-9049-909C-394F87E8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43361-13C4-5D49-BF26-35057EB1D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229842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2ADB3-911E-A347-9A36-3DFD458C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BCC27-F19A-6A44-9DC6-8A29D25CE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8C94F-B9C9-AB49-B4A2-6B9103549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AAC44-43CF-8C49-9860-FF67812B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FBEBB-3284-524E-8B26-F3254B0E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42200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7FF12-3FAF-2A4F-99F1-B3BB61A8E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CE66F-CACB-824E-A6FD-59A2F6235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0F522-F386-ED44-897C-02459EBD3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CECD2-8039-F246-B1B1-6E7DEA88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8D8E9-E0FD-F64D-B766-E0698664C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184494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F98E2-A0A9-B74A-B8DC-071958CE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7982C-B530-4C4F-AABC-95367295E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EADC0-FA2F-EF42-BB1C-43BED7FF6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659AE-31F7-D94E-9718-B1DDB44C0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F5415-749D-E445-8B16-A411E5A0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3D29D-9DEF-9141-975A-4DAEF0891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114851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7D6E-3E4A-354E-9A9C-94F26A2E2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161B8-7552-7D46-8184-9C60DE30A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D8BA33-B8A8-C24B-B8BF-E0CFC51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C6B42B-C406-3446-A248-F49E0A550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F03F9-85B8-0245-80B9-1B1A64DC6A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C3BF4A-2027-1943-8323-37C49E870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58AB0B-3D60-944E-97A7-2AC85334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B24363-365F-FE4F-A565-6C6C02A4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4018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8E970-E009-B944-A1E3-D7772907E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D3B96C-65F1-224F-B184-F12F6C08F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0820BD-8E86-CE4B-931F-D8097C53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34AA2-1244-A14E-B47C-BB8D4D01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22364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EC89AE-BE42-BF45-8F66-528FC38F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F06FC-C93E-794D-9972-C73641745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3A2C8-A694-ED44-BE4B-6FFAE9E1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71690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18D2F-4DB3-0242-884B-33EB50795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7B2FB-F106-F04B-9E23-49B08A2CD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46C4CB-2BB9-754C-B316-E809A96AA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C46F0-5856-2846-AB27-166BE58C8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1BB9A-B6B6-6745-BC09-6EC1D7E81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DC651-CE9D-7E48-AE6D-2528042EC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242135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04748-C4AA-8845-A42E-8E7C37300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F07DCE-0372-094A-9384-F19E06968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AF8D11-B3D6-9845-9F63-1EC62523E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67434-3844-0540-8F1A-DB572872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CED9A-B143-A949-A291-A9C9DABE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BAE4A-D9A1-E846-B1A9-0BCD2BF2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171009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D75027-346E-1A4A-9C16-40F390ED0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3D7FA-444C-9A4D-B6F5-1C79AD8DA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2E7E8-5EE8-5546-B194-132457A39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16208-274F-CC4E-AA7F-B518B67564B7}" type="datetimeFigureOut">
              <a:rPr lang="en-MD" smtClean="0"/>
              <a:t>3/2/21</a:t>
            </a:fld>
            <a:endParaRPr lang="en-M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C1E0D-1C09-1446-97CA-1518AF7B8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A6492-1D83-8A49-80D2-AEB228F40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5A606-EB84-AF46-B8BC-C2CA2A064283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139761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FA69AAE0-49D5-4C8B-8BA2-55898C00E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1E805A-C51D-4F25-B753-8FC1C4F711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57" r="12642" b="1"/>
          <a:stretch/>
        </p:blipFill>
        <p:spPr>
          <a:xfrm>
            <a:off x="-4" y="-4"/>
            <a:ext cx="7534640" cy="6857984"/>
          </a:xfrm>
          <a:custGeom>
            <a:avLst/>
            <a:gdLst/>
            <a:ahLst/>
            <a:cxnLst/>
            <a:rect l="l" t="t" r="r" b="b"/>
            <a:pathLst>
              <a:path w="7534640" h="6857984">
                <a:moveTo>
                  <a:pt x="0" y="0"/>
                </a:moveTo>
                <a:lnTo>
                  <a:pt x="7534640" y="0"/>
                </a:lnTo>
                <a:lnTo>
                  <a:pt x="7534640" y="3832811"/>
                </a:lnTo>
                <a:lnTo>
                  <a:pt x="7344853" y="3826712"/>
                </a:lnTo>
                <a:cubicBezTo>
                  <a:pt x="7344853" y="3826712"/>
                  <a:pt x="7341511" y="3826712"/>
                  <a:pt x="7341511" y="3826712"/>
                </a:cubicBezTo>
                <a:cubicBezTo>
                  <a:pt x="7274667" y="3823370"/>
                  <a:pt x="7211169" y="3823370"/>
                  <a:pt x="7144324" y="3820027"/>
                </a:cubicBezTo>
                <a:cubicBezTo>
                  <a:pt x="6913719" y="3820027"/>
                  <a:pt x="6683113" y="3820027"/>
                  <a:pt x="6455848" y="3820027"/>
                </a:cubicBezTo>
                <a:cubicBezTo>
                  <a:pt x="6231926" y="3910265"/>
                  <a:pt x="5987951" y="3833396"/>
                  <a:pt x="5767372" y="3903581"/>
                </a:cubicBezTo>
                <a:cubicBezTo>
                  <a:pt x="5533423" y="3900239"/>
                  <a:pt x="5312845" y="3970423"/>
                  <a:pt x="5082238" y="4000503"/>
                </a:cubicBezTo>
                <a:cubicBezTo>
                  <a:pt x="4908446" y="4013871"/>
                  <a:pt x="4731314" y="3997160"/>
                  <a:pt x="4570892" y="4067345"/>
                </a:cubicBezTo>
                <a:cubicBezTo>
                  <a:pt x="4447233" y="4124161"/>
                  <a:pt x="4350312" y="4197688"/>
                  <a:pt x="4483996" y="4348083"/>
                </a:cubicBezTo>
                <a:cubicBezTo>
                  <a:pt x="4644419" y="4344742"/>
                  <a:pt x="4627708" y="4598742"/>
                  <a:pt x="4788129" y="4561979"/>
                </a:cubicBezTo>
                <a:cubicBezTo>
                  <a:pt x="4754709" y="4678954"/>
                  <a:pt x="4641076" y="4618795"/>
                  <a:pt x="4600971" y="4705690"/>
                </a:cubicBezTo>
                <a:cubicBezTo>
                  <a:pt x="4684524" y="4779217"/>
                  <a:pt x="4844945" y="4725744"/>
                  <a:pt x="4871683" y="4879480"/>
                </a:cubicBezTo>
                <a:cubicBezTo>
                  <a:pt x="4838262" y="5039902"/>
                  <a:pt x="4945210" y="5019849"/>
                  <a:pt x="5032105" y="5029876"/>
                </a:cubicBezTo>
                <a:cubicBezTo>
                  <a:pt x="5239317" y="5049930"/>
                  <a:pt x="5439843" y="5063297"/>
                  <a:pt x="5643713" y="5096719"/>
                </a:cubicBezTo>
                <a:cubicBezTo>
                  <a:pt x="5693844" y="5106745"/>
                  <a:pt x="5810819" y="5083350"/>
                  <a:pt x="5800794" y="5186956"/>
                </a:cubicBezTo>
                <a:cubicBezTo>
                  <a:pt x="5790767" y="5270508"/>
                  <a:pt x="5700529" y="5240431"/>
                  <a:pt x="5643713" y="5243772"/>
                </a:cubicBezTo>
                <a:cubicBezTo>
                  <a:pt x="5329553" y="5283879"/>
                  <a:pt x="5012052" y="5220378"/>
                  <a:pt x="4701235" y="5223719"/>
                </a:cubicBezTo>
                <a:cubicBezTo>
                  <a:pt x="4664472" y="5223719"/>
                  <a:pt x="4657787" y="5334009"/>
                  <a:pt x="4577576" y="5297246"/>
                </a:cubicBezTo>
                <a:cubicBezTo>
                  <a:pt x="4788129" y="5397510"/>
                  <a:pt x="5767372" y="5424248"/>
                  <a:pt x="6094900" y="5477721"/>
                </a:cubicBezTo>
                <a:cubicBezTo>
                  <a:pt x="5754004" y="5858724"/>
                  <a:pt x="5429817" y="5628117"/>
                  <a:pt x="5159105" y="5842012"/>
                </a:cubicBezTo>
                <a:cubicBezTo>
                  <a:pt x="5159105" y="5842012"/>
                  <a:pt x="5212580" y="5842012"/>
                  <a:pt x="5443187" y="5912197"/>
                </a:cubicBezTo>
                <a:cubicBezTo>
                  <a:pt x="5627002" y="5969012"/>
                  <a:pt x="5536765" y="6049223"/>
                  <a:pt x="6001321" y="6202962"/>
                </a:cubicBezTo>
                <a:cubicBezTo>
                  <a:pt x="5824188" y="6253093"/>
                  <a:pt x="5593581" y="6156172"/>
                  <a:pt x="5506685" y="6416857"/>
                </a:cubicBezTo>
                <a:cubicBezTo>
                  <a:pt x="5643713" y="6463648"/>
                  <a:pt x="5807477" y="6420200"/>
                  <a:pt x="5904398" y="6543858"/>
                </a:cubicBezTo>
                <a:cubicBezTo>
                  <a:pt x="5934478" y="6580622"/>
                  <a:pt x="5964557" y="6604017"/>
                  <a:pt x="6001321" y="6624068"/>
                </a:cubicBezTo>
                <a:cubicBezTo>
                  <a:pt x="5984612" y="6630754"/>
                  <a:pt x="5964557" y="6637437"/>
                  <a:pt x="5951188" y="6644121"/>
                </a:cubicBezTo>
                <a:cubicBezTo>
                  <a:pt x="5977925" y="6667518"/>
                  <a:pt x="6663060" y="6794517"/>
                  <a:pt x="6836850" y="6797860"/>
                </a:cubicBezTo>
                <a:cubicBezTo>
                  <a:pt x="6761652" y="6822926"/>
                  <a:pt x="6636845" y="6844075"/>
                  <a:pt x="6553814" y="6856412"/>
                </a:cubicBezTo>
                <a:lnTo>
                  <a:pt x="6542822" y="6857984"/>
                </a:lnTo>
                <a:lnTo>
                  <a:pt x="0" y="6857984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6E545F-0F0B-D141-8A40-BABD79FC1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9831" y="3962400"/>
            <a:ext cx="6169633" cy="1690409"/>
          </a:xfrm>
        </p:spPr>
        <p:txBody>
          <a:bodyPr anchor="b">
            <a:noAutofit/>
          </a:bodyPr>
          <a:lstStyle/>
          <a:p>
            <a:br>
              <a:rPr lang="en-US" sz="3600" i="1" dirty="0">
                <a:solidFill>
                  <a:srgbClr val="C00000"/>
                </a:solidFill>
              </a:rPr>
            </a:br>
            <a:br>
              <a:rPr lang="en-US" sz="3600" i="1" dirty="0">
                <a:solidFill>
                  <a:srgbClr val="C00000"/>
                </a:solidFill>
              </a:rPr>
            </a:br>
            <a:r>
              <a:rPr lang="ru-RU" sz="3200" b="1" i="1" dirty="0">
                <a:solidFill>
                  <a:srgbClr val="C00000"/>
                </a:solidFill>
              </a:rPr>
              <a:t>ПРЕДОСТАВЛЕНИЕ СОЦИАЛЬНЫХ УСЛУГ НПО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>
                <a:solidFill>
                  <a:srgbClr val="C00000"/>
                </a:solidFill>
              </a:rPr>
              <a:t>В РЕСПУБЛИКЕ МОЛДОВА</a:t>
            </a:r>
            <a:endParaRPr lang="en-MD" sz="3200" b="1" i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262A9-5EAC-B74B-92D6-8D321CBE1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5709565"/>
            <a:ext cx="5395975" cy="646785"/>
          </a:xfrm>
        </p:spPr>
        <p:txBody>
          <a:bodyPr>
            <a:normAutofit fontScale="25000" lnSpcReduction="20000"/>
          </a:bodyPr>
          <a:lstStyle/>
          <a:p>
            <a:pPr algn="l"/>
            <a:endParaRPr lang="en-MD" dirty="0"/>
          </a:p>
          <a:p>
            <a:r>
              <a:rPr lang="ru-RU" sz="6400" dirty="0" err="1"/>
              <a:t>Лилиана</a:t>
            </a:r>
            <a:r>
              <a:rPr lang="ru-RU" sz="6400" dirty="0"/>
              <a:t> </a:t>
            </a:r>
            <a:r>
              <a:rPr lang="ru-RU" sz="6400" dirty="0" err="1"/>
              <a:t>Палиховичи</a:t>
            </a:r>
            <a:endParaRPr lang="ru-RU" sz="6400" dirty="0"/>
          </a:p>
          <a:p>
            <a:r>
              <a:rPr lang="ru-RU" sz="6400" dirty="0"/>
              <a:t>3 марта 2021</a:t>
            </a:r>
            <a:endParaRPr lang="en-MD" sz="6400" dirty="0"/>
          </a:p>
        </p:txBody>
      </p:sp>
      <p:pic>
        <p:nvPicPr>
          <p:cNvPr id="3074" name="Picture 2" descr="When Can Social Services Remove A Child From The Care Of Their Parents? -  Stephensons Solicitors LLP">
            <a:extLst>
              <a:ext uri="{FF2B5EF4-FFF2-40B4-BE49-F238E27FC236}">
                <a16:creationId xmlns:a16="http://schemas.microsoft.com/office/drawing/2014/main" id="{BD4DABBF-6495-EE4F-B3C5-70F9E65127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9" r="27579" b="1"/>
          <a:stretch/>
        </p:blipFill>
        <p:spPr bwMode="auto">
          <a:xfrm>
            <a:off x="7534636" y="6"/>
            <a:ext cx="4657368" cy="3905637"/>
          </a:xfrm>
          <a:custGeom>
            <a:avLst/>
            <a:gdLst/>
            <a:ahLst/>
            <a:cxnLst/>
            <a:rect l="l" t="t" r="r" b="b"/>
            <a:pathLst>
              <a:path w="4538463" h="3877247">
                <a:moveTo>
                  <a:pt x="0" y="0"/>
                </a:moveTo>
                <a:lnTo>
                  <a:pt x="4538463" y="0"/>
                </a:lnTo>
                <a:lnTo>
                  <a:pt x="4538463" y="3437173"/>
                </a:lnTo>
                <a:lnTo>
                  <a:pt x="4530710" y="3429000"/>
                </a:lnTo>
                <a:cubicBezTo>
                  <a:pt x="4370289" y="3495842"/>
                  <a:pt x="4239946" y="3686344"/>
                  <a:pt x="4056129" y="3636211"/>
                </a:cubicBezTo>
                <a:cubicBezTo>
                  <a:pt x="3872313" y="3589422"/>
                  <a:pt x="3788760" y="3830055"/>
                  <a:pt x="3618310" y="3756528"/>
                </a:cubicBezTo>
                <a:cubicBezTo>
                  <a:pt x="3394389" y="3823371"/>
                  <a:pt x="3163783" y="3823371"/>
                  <a:pt x="2933176" y="3810002"/>
                </a:cubicBezTo>
                <a:cubicBezTo>
                  <a:pt x="2702570" y="3840081"/>
                  <a:pt x="2471962" y="3873503"/>
                  <a:pt x="2238015" y="3850107"/>
                </a:cubicBezTo>
                <a:cubicBezTo>
                  <a:pt x="2007408" y="3870161"/>
                  <a:pt x="1783486" y="3883529"/>
                  <a:pt x="1552880" y="3863476"/>
                </a:cubicBezTo>
                <a:cubicBezTo>
                  <a:pt x="1322274" y="3886870"/>
                  <a:pt x="1091667" y="3876844"/>
                  <a:pt x="864402" y="3860134"/>
                </a:cubicBezTo>
                <a:cubicBezTo>
                  <a:pt x="757455" y="3860134"/>
                  <a:pt x="653849" y="3856792"/>
                  <a:pt x="546902" y="3856792"/>
                </a:cubicBezTo>
                <a:cubicBezTo>
                  <a:pt x="404861" y="3850108"/>
                  <a:pt x="262821" y="3845095"/>
                  <a:pt x="120363" y="3840499"/>
                </a:cubicBezTo>
                <a:lnTo>
                  <a:pt x="0" y="383663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55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B563-5A68-B840-9E72-32407E5C6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i="1" dirty="0"/>
              <a:t>СОЦИАЛЬНЫЕ УСЛУГИ</a:t>
            </a:r>
            <a:r>
              <a:rPr lang="ru-RU" sz="3200" dirty="0"/>
              <a:t> В РЕСПУБЛИКЕ МОЛДОВА</a:t>
            </a:r>
            <a:endParaRPr lang="en-MD" sz="32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44A947-CAAA-43D0-B7A6-F909AF7B5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7445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988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D33772-2C1D-0F4A-AD48-7631C833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968" y="0"/>
            <a:ext cx="7407706" cy="118036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</a:rPr>
              <a:t>Поставщики социальных услуг</a:t>
            </a:r>
            <a:endParaRPr lang="en-MD" sz="3200" b="1" dirty="0">
              <a:solidFill>
                <a:srgbClr val="000000"/>
              </a:solidFill>
            </a:endParaRP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Government, Public and Social Services, Health and Wellness Fair - Northern  Illinois University">
            <a:extLst>
              <a:ext uri="{FF2B5EF4-FFF2-40B4-BE49-F238E27FC236}">
                <a16:creationId xmlns:a16="http://schemas.microsoft.com/office/drawing/2014/main" id="{BA877CB1-E263-3046-AB39-1BE86B1716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" r="4022" b="1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863E-C2A7-E645-89F4-57F390EF9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569" y="907231"/>
            <a:ext cx="6198105" cy="5757337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 поставщики социальных услуг</a:t>
            </a:r>
            <a:endParaRPr lang="ro-RO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социальной помощи, созданные и управляемые центральными органами публичного управления;</a:t>
            </a:r>
            <a:endParaRPr lang="ro-RO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публичного управления второго уровня;</a:t>
            </a:r>
            <a:endParaRPr lang="ro-RO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публичного управления первого уровня</a:t>
            </a:r>
            <a:endParaRPr lang="ro-RO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Частные поставщики социальных услуг</a:t>
            </a:r>
            <a:endParaRPr lang="ro-RO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объединения, фонды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частные некоммерческие учреждения, </a:t>
            </a:r>
            <a:r>
              <a:rPr lang="ro-RO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зарегистрированные в соответствии с законодательством, действующие в сфере социальных услуг;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и физические лица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коммерческие предприятия, зарегистрированные в соответствии с законодательством.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предприятия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интеграционные социальные предприятия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MD" sz="13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2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1" name="Picture 140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090B96-F722-1941-A1B5-25DC6B061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5013" y="802956"/>
            <a:ext cx="5569057" cy="2798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000000"/>
                </a:solidFill>
              </a:rPr>
              <a:t>Аккредитация поставщиков социальных услуг</a:t>
            </a:r>
            <a:endParaRPr lang="en-MD" sz="3600" b="1" dirty="0">
              <a:solidFill>
                <a:srgbClr val="000000"/>
              </a:solidFill>
            </a:endParaRPr>
          </a:p>
        </p:txBody>
      </p:sp>
      <p:sp>
        <p:nvSpPr>
          <p:cNvPr id="143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Social Services word cloud stock illustration. Illustration of poster -  133655907">
            <a:extLst>
              <a:ext uri="{FF2B5EF4-FFF2-40B4-BE49-F238E27FC236}">
                <a16:creationId xmlns:a16="http://schemas.microsoft.com/office/drawing/2014/main" id="{5103E6C7-5060-BC41-A781-812E0AEAA3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43" r="10363" b="-1"/>
          <a:stretch/>
        </p:blipFill>
        <p:spPr bwMode="auto">
          <a:xfrm>
            <a:off x="338328" y="2494376"/>
            <a:ext cx="4142232" cy="279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58BA156F-DD42-42B0-B252-D24215E43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0788" y="1585912"/>
            <a:ext cx="5086233" cy="5100637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Поставщики социальных услуг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организовывать и предоставлять социальные услуги, если они аккредитованы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 процедура аккредитации</a:t>
            </a:r>
            <a:endParaRPr lang="ro-RO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1) инициирование процедуры </a:t>
            </a: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аккредитации;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2) самооценка;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3) оценка качества социальной услуги;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4) принятие решения в отношении аккредитации поставщиков социальных услуг.</a:t>
            </a: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o-RO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Первоначальная аккредитация</a:t>
            </a:r>
            <a:r>
              <a:rPr lang="ro-RO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аккредитация</a:t>
            </a:r>
            <a:r>
              <a:rPr lang="ro-RO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на5 лет</a:t>
            </a:r>
            <a:r>
              <a:rPr lang="ro-RO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Поставщики социальных услуг подлежат аккредитации один раз в 5 лет.</a:t>
            </a:r>
            <a:endParaRPr lang="ro-RO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Аккредитация поставщиков социальных услуг осуществляется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Национальным Советом </a:t>
            </a:r>
            <a:r>
              <a:rPr lang="en-MD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Аккредитации Поставщиков Социальных Услуг</a:t>
            </a:r>
            <a:endParaRPr lang="en-US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24B2A8-1587-3246-B2C9-9190D80FE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7206" y="400051"/>
            <a:ext cx="6487144" cy="1028699"/>
          </a:xfrm>
        </p:spPr>
        <p:txBody>
          <a:bodyPr>
            <a:normAutofit/>
          </a:bodyPr>
          <a:lstStyle/>
          <a:p>
            <a:r>
              <a:rPr lang="ru-RU" sz="3100" dirty="0">
                <a:solidFill>
                  <a:srgbClr val="000000"/>
                </a:solidFill>
              </a:rPr>
              <a:t>Доступ НПО к финансовым средствам для оказания государственных услуг</a:t>
            </a:r>
            <a:endParaRPr lang="en-MD" sz="3100" dirty="0">
              <a:solidFill>
                <a:srgbClr val="000000"/>
              </a:solidFill>
            </a:endParaRP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Social work diary: 'It's hard for anyone to know what to do with the  situation changing daily' | Community Care">
            <a:extLst>
              <a:ext uri="{FF2B5EF4-FFF2-40B4-BE49-F238E27FC236}">
                <a16:creationId xmlns:a16="http://schemas.microsoft.com/office/drawing/2014/main" id="{02588BC4-2D7D-FA4E-AB7C-4D5819145C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3" r="21622" b="1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A0869-4CAF-A44C-960D-330A885B7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828800"/>
            <a:ext cx="5853776" cy="4766309"/>
          </a:xfrm>
        </p:spPr>
        <p:txBody>
          <a:bodyPr anchor="ctr"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</a:rPr>
              <a:t>Открытый тендер на закупку услуг, объявленный местными и центральными органами публичной власти;</a:t>
            </a:r>
          </a:p>
          <a:p>
            <a:pPr marL="0" indent="0">
              <a:buNone/>
            </a:pPr>
            <a:endParaRPr lang="ru-RU" sz="22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</a:rPr>
              <a:t>Конкурс грантов из государственных фондов</a:t>
            </a:r>
          </a:p>
          <a:p>
            <a:pPr marL="0" indent="0">
              <a:buNone/>
            </a:pPr>
            <a:endParaRPr lang="ru-RU" sz="22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200" dirty="0" err="1">
                <a:solidFill>
                  <a:srgbClr val="000000"/>
                </a:solidFill>
              </a:rPr>
              <a:t>Грантовый</a:t>
            </a:r>
            <a:r>
              <a:rPr lang="ru-RU" sz="2200" dirty="0">
                <a:solidFill>
                  <a:srgbClr val="000000"/>
                </a:solidFill>
              </a:rPr>
              <a:t> конкурс на создание и финансирование социальных услуг, организованный международными донорами.</a:t>
            </a:r>
            <a:endParaRPr lang="ro-RO" sz="22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</a:rPr>
              <a:t>Метод закупки услуг у НПО через «социальный заказ».</a:t>
            </a:r>
            <a:endParaRPr lang="en-MD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9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318</Words>
  <Application>Microsoft Macintosh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  ПРЕДОСТАВЛЕНИЕ СОЦИАЛЬНЫХ УСЛУГ НПО В РЕСПУБЛИКЕ МОЛДОВА</vt:lpstr>
      <vt:lpstr>СОЦИАЛЬНЫЕ УСЛУГИ В РЕСПУБЛИКЕ МОЛДОВА</vt:lpstr>
      <vt:lpstr>Поставщики социальных услуг</vt:lpstr>
      <vt:lpstr>Аккредитация поставщиков социальных услуг</vt:lpstr>
      <vt:lpstr>Доступ НПО к финансовым средствам для оказания государственных услуг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Palihovici, Dan M (Student)</dc:creator>
  <cp:lastModifiedBy>Palihovici, Dan M (Student)</cp:lastModifiedBy>
  <cp:revision>10</cp:revision>
  <dcterms:created xsi:type="dcterms:W3CDTF">2021-03-02T16:31:33Z</dcterms:created>
  <dcterms:modified xsi:type="dcterms:W3CDTF">2021-03-02T19:58:03Z</dcterms:modified>
</cp:coreProperties>
</file>