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82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825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46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27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74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61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95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180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182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85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02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42738D-05BD-433B-BE45-70955B30BA80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41F77D2-5345-4B46-9DAB-46D8538F739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2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Политические и стратегические аспекты в программе </a:t>
            </a:r>
            <a:r>
              <a:rPr lang="ru-RU" dirty="0" smtClean="0"/>
              <a:t>ВИЧ </a:t>
            </a:r>
            <a:r>
              <a:rPr lang="ru-RU" dirty="0" smtClean="0"/>
              <a:t>глазами НПО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6471" y="5871880"/>
            <a:ext cx="9144000" cy="36307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dirty="0" err="1" smtClean="0"/>
              <a:t>Растокина</a:t>
            </a:r>
            <a:r>
              <a:rPr lang="ru-RU" dirty="0" smtClean="0"/>
              <a:t> Елена ОЮЛ «</a:t>
            </a:r>
            <a:r>
              <a:rPr lang="en-US" dirty="0" smtClean="0"/>
              <a:t>Answer-Kazakhstan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7A02D6-B193-CAEB-83E3-AA68C81067D1}"/>
              </a:ext>
            </a:extLst>
          </p:cNvPr>
          <p:cNvPicPr/>
          <p:nvPr/>
        </p:nvPicPr>
        <p:blipFill rotWithShape="1">
          <a:blip r:embed="rId2"/>
          <a:srcRect l="33942" t="32731" r="15505" b="37395"/>
          <a:stretch>
            <a:fillRect/>
          </a:stretch>
        </p:blipFill>
        <p:spPr bwMode="auto">
          <a:xfrm>
            <a:off x="9224682" y="101323"/>
            <a:ext cx="2849736" cy="813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54514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0268" y="-305067"/>
            <a:ext cx="10058400" cy="1450757"/>
          </a:xfrm>
        </p:spPr>
        <p:txBody>
          <a:bodyPr/>
          <a:lstStyle/>
          <a:p>
            <a:r>
              <a:rPr lang="ru-RU" dirty="0" smtClean="0"/>
              <a:t>Не завершена работа: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6518" y="1290918"/>
            <a:ext cx="11528612" cy="4867835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По исключению дискриминационной нормы из приказа </a:t>
            </a:r>
            <a:r>
              <a:rPr lang="ru-RU" sz="3200" dirty="0" err="1" smtClean="0"/>
              <a:t>МинТруда</a:t>
            </a:r>
            <a:r>
              <a:rPr lang="ru-RU" sz="3200" dirty="0" smtClean="0"/>
              <a:t> №230 «Об </a:t>
            </a:r>
            <a:r>
              <a:rPr lang="ru-RU" sz="3200" dirty="0"/>
              <a:t>утверждении Правил деятельности организаций, оказывающих специальные социальные </a:t>
            </a:r>
            <a:r>
              <a:rPr lang="ru-RU" sz="3200" dirty="0" smtClean="0"/>
              <a:t>услуги» </a:t>
            </a:r>
            <a:r>
              <a:rPr lang="ru-RU" sz="3200" b="0" i="0" dirty="0" smtClean="0">
                <a:effectLst/>
                <a:latin typeface="Arial" panose="020B0604020202020204" pitchFamily="34" charset="0"/>
              </a:rPr>
              <a:t>от 22 июня 2023 года (свыше 1000 организаций по РК не доступны ЛЖВ)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latin typeface="Arial" panose="020B0604020202020204" pitchFamily="34" charset="0"/>
              </a:rPr>
              <a:t>Внесению специальности «равный консультант» в Национальный классификатор занятий (</a:t>
            </a:r>
            <a:r>
              <a:rPr lang="ru-RU" sz="3200" dirty="0" err="1" smtClean="0">
                <a:latin typeface="Arial" panose="020B0604020202020204" pitchFamily="34" charset="0"/>
              </a:rPr>
              <a:t>МинТруд</a:t>
            </a:r>
            <a:r>
              <a:rPr lang="ru-RU" sz="3200" dirty="0" smtClean="0">
                <a:latin typeface="Arial" panose="020B0604020202020204" pitchFamily="34" charset="0"/>
              </a:rPr>
              <a:t>).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latin typeface="Arial" panose="020B0604020202020204" pitchFamily="34" charset="0"/>
              </a:rPr>
              <a:t>Государственный социальный заказ (не только выделение средств в регионах, но и эффективное их использование)</a:t>
            </a:r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7A02D6-B193-CAEB-83E3-AA68C81067D1}"/>
              </a:ext>
            </a:extLst>
          </p:cNvPr>
          <p:cNvPicPr/>
          <p:nvPr/>
        </p:nvPicPr>
        <p:blipFill rotWithShape="1">
          <a:blip r:embed="rId2"/>
          <a:srcRect l="33942" t="32731" r="15505" b="37395"/>
          <a:stretch>
            <a:fillRect/>
          </a:stretch>
        </p:blipFill>
        <p:spPr bwMode="auto">
          <a:xfrm>
            <a:off x="9224682" y="101323"/>
            <a:ext cx="2849736" cy="813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9101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717637" y="-484362"/>
            <a:ext cx="10058400" cy="1452550"/>
          </a:xfrm>
        </p:spPr>
        <p:txBody>
          <a:bodyPr/>
          <a:lstStyle/>
          <a:p>
            <a:pPr algn="ctr"/>
            <a:r>
              <a:rPr lang="ru-RU" dirty="0" smtClean="0"/>
              <a:t> №230 Нет доступа к…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3891" y="1172583"/>
            <a:ext cx="11474825" cy="487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</a:t>
            </a:r>
            <a:r>
              <a:rPr lang="ru-RU" sz="2400" b="1" dirty="0" smtClean="0"/>
              <a:t>. Дома-интернаты и центры длительного проживания</a:t>
            </a:r>
          </a:p>
          <a:p>
            <a:pPr marL="0" indent="0">
              <a:buNone/>
            </a:pPr>
            <a:r>
              <a:rPr lang="ru-RU" sz="2400" dirty="0" smtClean="0"/>
              <a:t>Это учреждения, где постоянно проживают: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пожилые люди, нуждающиеся в уходе;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люди с инвалидностью;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люди с психоневрологическими заболеваниями;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лица, нуждающиеся в постоянном социальном сопровождении. 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То есть если человек с ВИЧ оказывается одиноким, пожилым или нуждается в постоянном уходе, он может столкнуться с ограничениями при направлении в такие организации.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7A02D6-B193-CAEB-83E3-AA68C81067D1}"/>
              </a:ext>
            </a:extLst>
          </p:cNvPr>
          <p:cNvPicPr/>
          <p:nvPr/>
        </p:nvPicPr>
        <p:blipFill rotWithShape="1">
          <a:blip r:embed="rId2"/>
          <a:srcRect l="33942" t="32731" r="15505" b="37395"/>
          <a:stretch>
            <a:fillRect/>
          </a:stretch>
        </p:blipFill>
        <p:spPr bwMode="auto">
          <a:xfrm>
            <a:off x="9224682" y="101323"/>
            <a:ext cx="2849736" cy="813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34323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224" y="717706"/>
            <a:ext cx="11048103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2. Услуги социального обслуживания на дому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/>
              <a:t>Это когда социальный работник приходит домой к человеку и помогает: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 уходом;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покупкой продуктов;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получением лекарств;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бытовыми вопросами;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сопровождением в медицинские организации.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7A02D6-B193-CAEB-83E3-AA68C81067D1}"/>
              </a:ext>
            </a:extLst>
          </p:cNvPr>
          <p:cNvPicPr/>
          <p:nvPr/>
        </p:nvPicPr>
        <p:blipFill rotWithShape="1">
          <a:blip r:embed="rId2"/>
          <a:srcRect l="33942" t="32731" r="15505" b="37395"/>
          <a:stretch>
            <a:fillRect/>
          </a:stretch>
        </p:blipFill>
        <p:spPr bwMode="auto">
          <a:xfrm>
            <a:off x="9224682" y="101323"/>
            <a:ext cx="2849736" cy="813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70176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845" y="189021"/>
            <a:ext cx="10058400" cy="1450757"/>
          </a:xfrm>
        </p:spPr>
        <p:txBody>
          <a:bodyPr/>
          <a:lstStyle/>
          <a:p>
            <a:r>
              <a:rPr lang="ru-RU" b="1" dirty="0" smtClean="0"/>
              <a:t>3. Центры временного пребывания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741" y="1272988"/>
            <a:ext cx="11134165" cy="63021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Это организации для людей, оказавшихся в кризисной ситуации: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бездомных;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освободившихся из мест лишения свободы;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состоящих на </a:t>
            </a:r>
            <a:r>
              <a:rPr lang="ru-RU" sz="3200" dirty="0" smtClean="0"/>
              <a:t>учёте</a:t>
            </a:r>
            <a:r>
              <a:rPr lang="ru-RU" sz="2800" dirty="0" smtClean="0"/>
              <a:t> службы пробации;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пострадавших от торговли людьми;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жертв бытового насилия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Все эти группы уязвимы к ВИЧ, если проблема бездомности/насилия не решена, будет ли человек думать о тестировании и лечении?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7A02D6-B193-CAEB-83E3-AA68C81067D1}"/>
              </a:ext>
            </a:extLst>
          </p:cNvPr>
          <p:cNvPicPr/>
          <p:nvPr/>
        </p:nvPicPr>
        <p:blipFill rotWithShape="1">
          <a:blip r:embed="rId2"/>
          <a:srcRect l="33942" t="32731" r="15505" b="37395"/>
          <a:stretch>
            <a:fillRect/>
          </a:stretch>
        </p:blipFill>
        <p:spPr bwMode="auto">
          <a:xfrm>
            <a:off x="9224682" y="101323"/>
            <a:ext cx="2849736" cy="813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2788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103" y="-179562"/>
            <a:ext cx="10058400" cy="1450757"/>
          </a:xfrm>
        </p:spPr>
        <p:txBody>
          <a:bodyPr/>
          <a:lstStyle/>
          <a:p>
            <a:r>
              <a:rPr lang="ru-RU" dirty="0" smtClean="0"/>
              <a:t>Необходимо внести в заявку…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481" y="1845734"/>
            <a:ext cx="11438965" cy="4023360"/>
          </a:xfrm>
        </p:spPr>
        <p:txBody>
          <a:bodyPr>
            <a:noAutofit/>
          </a:bodyPr>
          <a:lstStyle/>
          <a:p>
            <a:r>
              <a:rPr lang="ru-RU" sz="3200" dirty="0" smtClean="0"/>
              <a:t>работа по внесению изменений в НПА непрофильных министерств всегда затруднена, без финансовой поддержки, после окончания гранта ГФ вопрос так и останется не решенным</a:t>
            </a:r>
          </a:p>
          <a:p>
            <a:r>
              <a:rPr lang="ru-RU" sz="3200" dirty="0" smtClean="0"/>
              <a:t>Продолжение работы предыдущих лет гранта ГФ ( ПТАО тоже вопрос не одного года, а численность получателей гораздо ниже)</a:t>
            </a:r>
          </a:p>
          <a:p>
            <a:r>
              <a:rPr lang="ru-RU" sz="3200" dirty="0" smtClean="0"/>
              <a:t>Позволит ЛЖВ беспрепятственно получать не только медицинские, но и специальные-социальные услуги на постоянной основе за счет государства. </a:t>
            </a:r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7A02D6-B193-CAEB-83E3-AA68C81067D1}"/>
              </a:ext>
            </a:extLst>
          </p:cNvPr>
          <p:cNvPicPr/>
          <p:nvPr/>
        </p:nvPicPr>
        <p:blipFill rotWithShape="1">
          <a:blip r:embed="rId2"/>
          <a:srcRect l="33942" t="32731" r="15505" b="37395"/>
          <a:stretch>
            <a:fillRect/>
          </a:stretch>
        </p:blipFill>
        <p:spPr bwMode="auto">
          <a:xfrm>
            <a:off x="9224682" y="101323"/>
            <a:ext cx="2849736" cy="813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27969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9021"/>
            <a:ext cx="10058400" cy="1450757"/>
          </a:xfrm>
        </p:spPr>
        <p:txBody>
          <a:bodyPr/>
          <a:lstStyle/>
          <a:p>
            <a:pPr algn="ctr"/>
            <a:r>
              <a:rPr lang="ru-RU" dirty="0" smtClean="0"/>
              <a:t>НКЗ (Национальный </a:t>
            </a:r>
            <a:br>
              <a:rPr lang="ru-RU" dirty="0" smtClean="0"/>
            </a:br>
            <a:r>
              <a:rPr lang="ru-RU" dirty="0" smtClean="0"/>
              <a:t>классификатор занятий)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293" y="1845734"/>
            <a:ext cx="11519647" cy="4023360"/>
          </a:xfrm>
        </p:spPr>
        <p:txBody>
          <a:bodyPr>
            <a:noAutofit/>
          </a:bodyPr>
          <a:lstStyle/>
          <a:p>
            <a:r>
              <a:rPr lang="ru-RU" sz="2800" dirty="0" smtClean="0"/>
              <a:t>Необходима работа по внесению специальности «равный консультант» в НКЗ, с </a:t>
            </a:r>
            <a:r>
              <a:rPr lang="ru-RU" sz="2800" dirty="0" smtClean="0"/>
              <a:t> первым уровнем навыков (</a:t>
            </a:r>
            <a:r>
              <a:rPr lang="ru-RU" sz="2800" dirty="0" smtClean="0"/>
              <a:t>профессии без квалификации), на базе обучения в КНЦДИЗ посредством специального утвержденного модуля. </a:t>
            </a:r>
          </a:p>
          <a:p>
            <a:r>
              <a:rPr lang="ru-RU" sz="2800" dirty="0" smtClean="0"/>
              <a:t>Позволит глав врачам центров СПИД на местах принимать на оказание услуг равных консультантов для работы по индексному тестированию, охвату услуг по приверженности, работы с </a:t>
            </a:r>
            <a:r>
              <a:rPr lang="ru-RU" sz="2800" dirty="0" err="1" smtClean="0"/>
              <a:t>потеряшками</a:t>
            </a:r>
            <a:r>
              <a:rPr lang="ru-RU" sz="2800" dirty="0"/>
              <a:t> </a:t>
            </a:r>
            <a:r>
              <a:rPr lang="ru-RU" sz="2800" dirty="0" smtClean="0"/>
              <a:t>включая области с малым числом ЛЖВ и высокой стигмой.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В случае, если </a:t>
            </a:r>
            <a:r>
              <a:rPr lang="ru-RU" sz="2800" dirty="0" err="1" smtClean="0"/>
              <a:t>гос</a:t>
            </a:r>
            <a:r>
              <a:rPr lang="ru-RU" sz="2800" dirty="0" smtClean="0"/>
              <a:t> заказ выделяется, провести картирование регионов, прописать в технической спецификации другие услуги.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7A02D6-B193-CAEB-83E3-AA68C81067D1}"/>
              </a:ext>
            </a:extLst>
          </p:cNvPr>
          <p:cNvPicPr/>
          <p:nvPr/>
        </p:nvPicPr>
        <p:blipFill rotWithShape="1">
          <a:blip r:embed="rId2"/>
          <a:srcRect l="33942" t="32731" r="15505" b="37395"/>
          <a:stretch>
            <a:fillRect/>
          </a:stretch>
        </p:blipFill>
        <p:spPr bwMode="auto">
          <a:xfrm>
            <a:off x="9224682" y="101323"/>
            <a:ext cx="2849736" cy="813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36855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Государственный социальный заказ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4424" y="1825625"/>
            <a:ext cx="1086970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Наиболее тревожные тенденции в ГСЗ: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отсутствие последствий для НПО, которые  оказали услуги некачественно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Отсутствие качественного мониторинга ГСЗ во всех регионах (лоты на мониторинг публикуются не везде)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 случае проведения мониторинга и выявления нарушений результаты получает заинтересованная организация (УЗО), Центры СПИД повлиять на нарушения не могут, так как являются подведомственной организацией.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7A02D6-B193-CAEB-83E3-AA68C81067D1}"/>
              </a:ext>
            </a:extLst>
          </p:cNvPr>
          <p:cNvPicPr/>
          <p:nvPr/>
        </p:nvPicPr>
        <p:blipFill rotWithShape="1">
          <a:blip r:embed="rId2"/>
          <a:srcRect l="33942" t="32731" r="15505" b="37395"/>
          <a:stretch>
            <a:fillRect/>
          </a:stretch>
        </p:blipFill>
        <p:spPr bwMode="auto">
          <a:xfrm>
            <a:off x="9224682" y="101323"/>
            <a:ext cx="2849736" cy="813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52426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Предложения в заявку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482" y="1845734"/>
            <a:ext cx="10770198" cy="402336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Специалист по </a:t>
            </a:r>
            <a:r>
              <a:rPr lang="ru-RU" sz="2800" dirty="0" err="1" smtClean="0"/>
              <a:t>адвокации</a:t>
            </a:r>
            <a:r>
              <a:rPr lang="ru-RU" sz="2800" dirty="0" smtClean="0"/>
              <a:t> для работы с </a:t>
            </a:r>
            <a:r>
              <a:rPr lang="ru-RU" sz="2800" dirty="0" err="1" smtClean="0"/>
              <a:t>МинТруда</a:t>
            </a:r>
            <a:r>
              <a:rPr lang="ru-RU" sz="2800" dirty="0" smtClean="0"/>
              <a:t> (</a:t>
            </a:r>
            <a:r>
              <a:rPr lang="en-US" sz="2800" dirty="0" smtClean="0"/>
              <a:t>GR)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Продолжение работы по ГСЗ (Интеграция в систему </a:t>
            </a:r>
            <a:r>
              <a:rPr lang="ru-RU" sz="2800" dirty="0" err="1" smtClean="0"/>
              <a:t>МиО</a:t>
            </a:r>
            <a:r>
              <a:rPr lang="ru-RU" sz="2800" dirty="0" smtClean="0"/>
              <a:t> КНЦДИЗ индикаторов/модуля мониторинга тематических государственных социальных заказов). </a:t>
            </a:r>
          </a:p>
          <a:p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Согласно </a:t>
            </a:r>
            <a:r>
              <a:rPr lang="ru-RU" sz="2800" dirty="0" err="1" smtClean="0"/>
              <a:t>аллокационному</a:t>
            </a:r>
            <a:r>
              <a:rPr lang="ru-RU" sz="2800" dirty="0" smtClean="0"/>
              <a:t> письму данные направления работы отражают устойчивый переход на государственное финансирование. 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7A02D6-B193-CAEB-83E3-AA68C81067D1}"/>
              </a:ext>
            </a:extLst>
          </p:cNvPr>
          <p:cNvPicPr/>
          <p:nvPr/>
        </p:nvPicPr>
        <p:blipFill rotWithShape="1">
          <a:blip r:embed="rId2"/>
          <a:srcRect l="33942" t="32731" r="15505" b="37395"/>
          <a:stretch>
            <a:fillRect/>
          </a:stretch>
        </p:blipFill>
        <p:spPr bwMode="auto">
          <a:xfrm>
            <a:off x="9224682" y="101323"/>
            <a:ext cx="2849736" cy="813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50088427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135</TotalTime>
  <Words>515</Words>
  <Application>Microsoft Office PowerPoint</Application>
  <PresentationFormat>Широкоэкранный</PresentationFormat>
  <Paragraphs>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Ретро</vt:lpstr>
      <vt:lpstr>Политические и стратегические аспекты в программе ВИЧ глазами НПО</vt:lpstr>
      <vt:lpstr>Не завершена работа:</vt:lpstr>
      <vt:lpstr> №230 Нет доступа к…</vt:lpstr>
      <vt:lpstr>2. Услуги социального обслуживания на дому </vt:lpstr>
      <vt:lpstr>3. Центры временного пребывания </vt:lpstr>
      <vt:lpstr>Необходимо внести в заявку…</vt:lpstr>
      <vt:lpstr>НКЗ (Национальный  классификатор занятий)</vt:lpstr>
      <vt:lpstr>Государственный социальный заказ </vt:lpstr>
      <vt:lpstr>Предложения в заявку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Политические и стратегические аспекты в программе ВИЧ глазами НПО</dc:title>
  <dc:creator>Admin</dc:creator>
  <cp:lastModifiedBy>Admin</cp:lastModifiedBy>
  <cp:revision>14</cp:revision>
  <dcterms:created xsi:type="dcterms:W3CDTF">2026-06-04T14:30:56Z</dcterms:created>
  <dcterms:modified xsi:type="dcterms:W3CDTF">2026-06-04T16:46:18Z</dcterms:modified>
</cp:coreProperties>
</file>