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0" r:id="rId4"/>
    <p:sldId id="258" r:id="rId5"/>
    <p:sldId id="261" r:id="rId6"/>
    <p:sldId id="274" r:id="rId7"/>
    <p:sldId id="263" r:id="rId8"/>
    <p:sldId id="259" r:id="rId9"/>
    <p:sldId id="27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46994-7353-4B46-BA2E-8B8A940C7494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256EE-5E1C-4276-B46C-847C70E3D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039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256EE-5E1C-4276-B46C-847C70E3DD2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571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02CB-9C79-452B-9614-374461F411B7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F396-B58C-4C49-A823-D992DA747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84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02CB-9C79-452B-9614-374461F411B7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F396-B58C-4C49-A823-D992DA747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48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02CB-9C79-452B-9614-374461F411B7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F396-B58C-4C49-A823-D992DA747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25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02CB-9C79-452B-9614-374461F411B7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F396-B58C-4C49-A823-D992DA747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94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02CB-9C79-452B-9614-374461F411B7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F396-B58C-4C49-A823-D992DA747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01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02CB-9C79-452B-9614-374461F411B7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F396-B58C-4C49-A823-D992DA747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468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02CB-9C79-452B-9614-374461F411B7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F396-B58C-4C49-A823-D992DA747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174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02CB-9C79-452B-9614-374461F411B7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F396-B58C-4C49-A823-D992DA747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83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02CB-9C79-452B-9614-374461F411B7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F396-B58C-4C49-A823-D992DA747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02CB-9C79-452B-9614-374461F411B7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F396-B58C-4C49-A823-D992DA747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99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02CB-9C79-452B-9614-374461F411B7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F396-B58C-4C49-A823-D992DA747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695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002CB-9C79-452B-9614-374461F411B7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F396-B58C-4C49-A823-D992DA747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86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3168351"/>
          </a:xfrm>
        </p:spPr>
        <p:txBody>
          <a:bodyPr>
            <a:normAutofit fontScale="90000"/>
          </a:bodyPr>
          <a:lstStyle/>
          <a:p>
            <a:r>
              <a:rPr lang="ru-RU" dirty="0"/>
              <a:t>Рекомендации Секретариата ГФСТМ по итогам программного отчета СКК </a:t>
            </a:r>
            <a:r>
              <a:rPr lang="ru-RU" dirty="0" smtClean="0"/>
              <a:t>за 2012 </a:t>
            </a:r>
            <a:r>
              <a:rPr lang="ru-RU" dirty="0"/>
              <a:t>год и выполнения рекомендаций аудита ОГИ по деятельности СКК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5085184"/>
            <a:ext cx="6400800" cy="1176536"/>
          </a:xfrm>
        </p:spPr>
        <p:txBody>
          <a:bodyPr/>
          <a:lstStyle/>
          <a:p>
            <a:r>
              <a:rPr lang="en-US" dirty="0" smtClean="0"/>
              <a:t>04 </a:t>
            </a:r>
            <a:r>
              <a:rPr lang="ru-RU" dirty="0" smtClean="0"/>
              <a:t>марта 2013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513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40324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 </a:t>
            </a:r>
            <a:br>
              <a:rPr lang="ru-RU" dirty="0" smtClean="0"/>
            </a:br>
            <a:r>
              <a:rPr lang="ru-RU" dirty="0" smtClean="0"/>
              <a:t>обновления состава </a:t>
            </a:r>
            <a:br>
              <a:rPr lang="ru-RU" dirty="0" smtClean="0"/>
            </a:br>
            <a:r>
              <a:rPr lang="ru-RU" dirty="0" smtClean="0"/>
              <a:t>Странового координационного комитета по работе с международными требованиями в Республике Казахстан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03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778098"/>
          </a:xfrm>
        </p:spPr>
        <p:txBody>
          <a:bodyPr>
            <a:normAutofit/>
          </a:bodyPr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4726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dirty="0" smtClean="0"/>
              <a:t>реализовать рекомендации аудита офиса Генерального инспектора ГФСТМ, </a:t>
            </a:r>
            <a:r>
              <a:rPr lang="ru-RU" u="sng" dirty="0" smtClean="0"/>
              <a:t>отчет от 21 декабря 2012 года;</a:t>
            </a:r>
          </a:p>
          <a:p>
            <a:pPr marL="514350" indent="-514350">
              <a:buFont typeface="+mj-lt"/>
              <a:buAutoNum type="arabicParenR"/>
            </a:pP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привести в соответствие к требованиям ГФСТМ к СКК;</a:t>
            </a:r>
          </a:p>
          <a:p>
            <a:pPr marL="514350" indent="-514350">
              <a:buFont typeface="+mj-lt"/>
              <a:buAutoNum type="arabicParenR"/>
            </a:pP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ru-RU" dirty="0"/>
              <a:t>в</a:t>
            </a:r>
            <a:r>
              <a:rPr lang="ru-RU" dirty="0" smtClean="0"/>
              <a:t>ыполнить условия четырехстороннего Соглашения между СКК, ГФСТМ, НПО и ПРООН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561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Итоги отчета аудита ОГИ </a:t>
            </a:r>
            <a:br>
              <a:rPr lang="ru-RU" dirty="0" smtClean="0"/>
            </a:br>
            <a:r>
              <a:rPr lang="ru-RU" dirty="0" smtClean="0"/>
              <a:t>по составу СКК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Замечания: </a:t>
            </a:r>
            <a:r>
              <a:rPr lang="ru-RU" dirty="0" smtClean="0"/>
              <a:t>Представители религиозного, академического и частного секторов не представлены в СКК.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u="sng" dirty="0" smtClean="0"/>
              <a:t>Рекомендация 2 (Важная)</a:t>
            </a:r>
            <a:r>
              <a:rPr lang="ru-RU" dirty="0" smtClean="0"/>
              <a:t>: включить в состав СКК представителей из религиозного, академического и частного сектора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134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5 ГФСТМ к СКК: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ru-RU" dirty="0" smtClean="0"/>
              <a:t>Каждый член СКК, представляющий НПО должен быть избран своим сообществом на основе прозрачного документально оформленного процесса. Настоящее требование распространяется для НПО сектора, но </a:t>
            </a:r>
            <a:r>
              <a:rPr lang="ru-RU" b="1" u="sng" dirty="0" smtClean="0"/>
              <a:t>НЕ</a:t>
            </a:r>
            <a:r>
              <a:rPr lang="ru-RU" dirty="0" smtClean="0"/>
              <a:t> для двух и многосторонних организаций.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573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Мероприятия по связям с НПО 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238858"/>
              </p:ext>
            </p:extLst>
          </p:nvPr>
        </p:nvGraphicFramePr>
        <p:xfrm>
          <a:off x="683566" y="980729"/>
          <a:ext cx="7848873" cy="532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3520"/>
                <a:gridCol w="1826893"/>
                <a:gridCol w="1556241"/>
                <a:gridCol w="1962219"/>
              </a:tblGrid>
              <a:tr h="36719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Мероприятия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Исполнители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Подтверждающий</a:t>
                      </a:r>
                      <a:r>
                        <a:rPr lang="ru-RU" sz="1600" baseline="0" dirty="0" smtClean="0"/>
                        <a:t> документ</a:t>
                      </a:r>
                      <a:endParaRPr lang="ru-RU" sz="1600" dirty="0"/>
                    </a:p>
                  </a:txBody>
                  <a:tcPr/>
                </a:tc>
              </a:tr>
              <a:tr h="137670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Запросить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в Агентстве</a:t>
                      </a:r>
                      <a:r>
                        <a:rPr lang="ru-RU" sz="1600" baseline="0" dirty="0" smtClean="0"/>
                        <a:t> по делам религий, МЮ, МОН, Ассоциации частных предпринимателей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Заместители</a:t>
                      </a:r>
                      <a:r>
                        <a:rPr lang="ru-RU" sz="1600" baseline="0" dirty="0" smtClean="0"/>
                        <a:t> председателя СКК и </a:t>
                      </a:r>
                      <a:r>
                        <a:rPr lang="ru-RU" sz="1600" dirty="0" smtClean="0"/>
                        <a:t>Секретариат СКК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 марта 2013 года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Копии</a:t>
                      </a:r>
                      <a:r>
                        <a:rPr lang="ru-RU" sz="1600" baseline="0" dirty="0" smtClean="0"/>
                        <a:t> 4 –х писем</a:t>
                      </a:r>
                      <a:endParaRPr lang="ru-RU" sz="1600" dirty="0"/>
                    </a:p>
                  </a:txBody>
                  <a:tcPr/>
                </a:tc>
              </a:tr>
              <a:tr h="121314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Встреча с представителем</a:t>
                      </a:r>
                      <a:r>
                        <a:rPr lang="ru-RU" sz="1600" baseline="0" dirty="0" smtClean="0"/>
                        <a:t> Богоявленского храма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Р. Гайлевич, Зам.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председателя</a:t>
                      </a:r>
                      <a:r>
                        <a:rPr lang="ru-RU" sz="1600" baseline="0" dirty="0" smtClean="0"/>
                        <a:t> СКК и Секретариат СКК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Протокол</a:t>
                      </a:r>
                      <a:r>
                        <a:rPr lang="ru-RU" sz="1600" baseline="0" dirty="0" smtClean="0"/>
                        <a:t> встречи</a:t>
                      </a:r>
                      <a:endParaRPr lang="ru-RU" sz="1600" dirty="0"/>
                    </a:p>
                  </a:txBody>
                  <a:tcPr/>
                </a:tc>
              </a:tr>
              <a:tr h="12889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Встреча с Представителем центральной мечети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Н. Аманжолов, Зам.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председателя</a:t>
                      </a:r>
                      <a:r>
                        <a:rPr lang="ru-RU" sz="1600" baseline="0" dirty="0" smtClean="0"/>
                        <a:t> СКК и Секретариат СКК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Протокол встречи</a:t>
                      </a:r>
                      <a:endParaRPr lang="ru-RU" sz="1600" dirty="0"/>
                    </a:p>
                  </a:txBody>
                  <a:tcPr/>
                </a:tc>
              </a:tr>
              <a:tr h="86654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Встреча с НПО и представителями трех секторов (РС,ЧС,АС)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СКК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19 апреля 2013</a:t>
                      </a:r>
                      <a:r>
                        <a:rPr lang="ru-RU" sz="1600" baseline="0" dirty="0" smtClean="0"/>
                        <a:t> года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Резолюция с рекомендациями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07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План встречи с НПО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220968"/>
              </p:ext>
            </p:extLst>
          </p:nvPr>
        </p:nvGraphicFramePr>
        <p:xfrm>
          <a:off x="251519" y="836712"/>
          <a:ext cx="8640962" cy="5472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3"/>
                <a:gridCol w="1584176"/>
                <a:gridCol w="1872208"/>
                <a:gridCol w="2016225"/>
              </a:tblGrid>
              <a:tr h="84432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Мероприятия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Исполнитель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Подтверждающий</a:t>
                      </a:r>
                      <a:r>
                        <a:rPr lang="ru-RU" sz="1600" baseline="0" dirty="0" smtClean="0"/>
                        <a:t> документ</a:t>
                      </a:r>
                      <a:endParaRPr lang="ru-RU" sz="1600" dirty="0" smtClean="0"/>
                    </a:p>
                  </a:txBody>
                  <a:tcPr/>
                </a:tc>
              </a:tr>
              <a:tr h="15553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Создать</a:t>
                      </a:r>
                      <a:r>
                        <a:rPr lang="ru-RU" sz="1600" baseline="0" dirty="0" smtClean="0"/>
                        <a:t> рабочую группу для организации процесса разработки текста объявления и критериев участия и проведения выборов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Участники встречи</a:t>
                      </a:r>
                      <a:r>
                        <a:rPr lang="ru-RU" sz="1600" baseline="0" dirty="0" smtClean="0"/>
                        <a:t> и Секретариат СКК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19 апреля 2013г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Протокол</a:t>
                      </a:r>
                      <a:r>
                        <a:rPr lang="ru-RU" sz="1600" baseline="0" dirty="0" smtClean="0"/>
                        <a:t> СКК и НПО</a:t>
                      </a:r>
                      <a:endParaRPr lang="ru-RU" sz="1600" dirty="0"/>
                    </a:p>
                  </a:txBody>
                  <a:tcPr/>
                </a:tc>
              </a:tr>
              <a:tr h="14453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Разработать текст объявления и критерии участия НПО, РС, ЧС, АС</a:t>
                      </a:r>
                      <a:r>
                        <a:rPr lang="ru-RU" sz="1600" baseline="0" dirty="0" smtClean="0"/>
                        <a:t> в выборах их представителей в состав СКК, с указанием сроков завершения выборов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Рабочая группа и Секретариат СКК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22 апреля 2013г встреча РГ;  </a:t>
                      </a:r>
                    </a:p>
                    <a:p>
                      <a:endParaRPr lang="ru-RU" sz="1600" dirty="0" smtClean="0"/>
                    </a:p>
                    <a:p>
                      <a:r>
                        <a:rPr lang="ru-RU" sz="1600" dirty="0" smtClean="0"/>
                        <a:t>15 мая 2013г утверждение</a:t>
                      </a:r>
                      <a:endParaRPr lang="ru-RU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Протокол РГ;</a:t>
                      </a:r>
                      <a:r>
                        <a:rPr lang="ru-RU" sz="1600" baseline="0" dirty="0" smtClean="0"/>
                        <a:t>         </a:t>
                      </a:r>
                    </a:p>
                    <a:p>
                      <a:endParaRPr lang="ru-RU" sz="1600" baseline="0" dirty="0" smtClean="0"/>
                    </a:p>
                    <a:p>
                      <a:r>
                        <a:rPr lang="ru-RU" sz="1600" baseline="0" dirty="0" smtClean="0"/>
                        <a:t>Копия протокола по утверждению текста;</a:t>
                      </a:r>
                      <a:endParaRPr lang="ru-RU" sz="1600" dirty="0"/>
                    </a:p>
                  </a:txBody>
                  <a:tcPr/>
                </a:tc>
              </a:tr>
              <a:tr h="48882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Создать Мандатную комиссию</a:t>
                      </a:r>
                      <a:endParaRPr lang="ru-RU" sz="16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Участники встречи</a:t>
                      </a:r>
                      <a:r>
                        <a:rPr lang="ru-RU" sz="1600" baseline="0" dirty="0" smtClean="0"/>
                        <a:t> и Секретариат СКК</a:t>
                      </a:r>
                      <a:endParaRPr lang="ru-RU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sz="1600" smtClean="0"/>
                    </a:p>
                    <a:p>
                      <a:r>
                        <a:rPr lang="ru-RU" sz="1600" smtClean="0"/>
                        <a:t>19 </a:t>
                      </a:r>
                      <a:r>
                        <a:rPr lang="ru-RU" sz="1600" dirty="0" smtClean="0"/>
                        <a:t>апреля 2013г</a:t>
                      </a:r>
                      <a:endParaRPr lang="ru-RU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600" dirty="0" smtClean="0"/>
                        <a:t>Протокол МК</a:t>
                      </a:r>
                      <a:endParaRPr lang="ru-RU" sz="1600" dirty="0"/>
                    </a:p>
                  </a:txBody>
                  <a:tcPr/>
                </a:tc>
              </a:tr>
              <a:tr h="103690">
                <a:tc rowSpan="2">
                  <a:txBody>
                    <a:bodyPr/>
                    <a:lstStyle/>
                    <a:p>
                      <a:r>
                        <a:rPr lang="ru-RU" sz="1600" dirty="0" smtClean="0"/>
                        <a:t>Создать Счетную комиссию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8821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Протокол СК</a:t>
                      </a:r>
                    </a:p>
                  </a:txBody>
                  <a:tcPr/>
                </a:tc>
              </a:tr>
              <a:tr h="54622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Создать Наблюдательную группу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Обзорный отчет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64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65523"/>
              </p:ext>
            </p:extLst>
          </p:nvPr>
        </p:nvGraphicFramePr>
        <p:xfrm>
          <a:off x="539552" y="1340768"/>
          <a:ext cx="8208912" cy="4888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1882552"/>
                <a:gridCol w="1985392"/>
                <a:gridCol w="2252736"/>
              </a:tblGrid>
              <a:tr h="64720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Мероприятия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Исполнитель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Подтверждающий</a:t>
                      </a:r>
                      <a:r>
                        <a:rPr lang="ru-RU" sz="1600" baseline="0" dirty="0" smtClean="0"/>
                        <a:t> документ</a:t>
                      </a:r>
                      <a:endParaRPr lang="ru-RU" sz="1600" dirty="0" smtClean="0"/>
                    </a:p>
                  </a:txBody>
                  <a:tcPr/>
                </a:tc>
              </a:tr>
              <a:tr h="16570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Объявить</a:t>
                      </a:r>
                      <a:r>
                        <a:rPr lang="ru-RU" sz="1600" baseline="0" dirty="0" smtClean="0"/>
                        <a:t> конкурс по выбору членов СКК от НПО, </a:t>
                      </a:r>
                      <a:r>
                        <a:rPr lang="ru-RU" sz="1600" dirty="0" smtClean="0"/>
                        <a:t>РС, ЧС, АС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Секретариат СКК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20 мая 2013г  Публикация в Республиканской газете, на веб-сайте и электронная рассылка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Копия опубликованного</a:t>
                      </a:r>
                      <a:r>
                        <a:rPr lang="ru-RU" sz="1600" baseline="0" dirty="0" smtClean="0"/>
                        <a:t> объявления</a:t>
                      </a:r>
                      <a:endParaRPr lang="ru-RU" sz="1600" dirty="0"/>
                    </a:p>
                  </a:txBody>
                  <a:tcPr/>
                </a:tc>
              </a:tr>
              <a:tr h="112534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Все</a:t>
                      </a:r>
                      <a:r>
                        <a:rPr lang="ru-RU" sz="1600" baseline="0" dirty="0" smtClean="0"/>
                        <a:t> группы сдают документы в Секретариат СКК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Все</a:t>
                      </a:r>
                      <a:r>
                        <a:rPr lang="ru-RU" sz="1600" baseline="0" dirty="0" smtClean="0"/>
                        <a:t> группы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 позднее</a:t>
                      </a:r>
                      <a:r>
                        <a:rPr lang="ru-RU" sz="1600" baseline="0" dirty="0" smtClean="0"/>
                        <a:t>                     1 июля </a:t>
                      </a:r>
                      <a:r>
                        <a:rPr lang="ru-RU" sz="1600" baseline="0" dirty="0" smtClean="0"/>
                        <a:t>2013г.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145878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Представить итоги на заседании</a:t>
                      </a:r>
                      <a:r>
                        <a:rPr lang="ru-RU" sz="1600" baseline="0" dirty="0" smtClean="0"/>
                        <a:t> СКК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Секретариат СКК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05</a:t>
                      </a:r>
                      <a:r>
                        <a:rPr lang="ru-RU" sz="1600" baseline="0" dirty="0" smtClean="0"/>
                        <a:t> сентября 2013г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Копии тех Зад на каждого</a:t>
                      </a:r>
                      <a:r>
                        <a:rPr lang="ru-RU" sz="1600" baseline="0" dirty="0" smtClean="0"/>
                        <a:t> члена СКК; </a:t>
                      </a:r>
                      <a:r>
                        <a:rPr lang="ru-RU" sz="1600" dirty="0" smtClean="0"/>
                        <a:t>Протокол</a:t>
                      </a:r>
                      <a:r>
                        <a:rPr lang="ru-RU" sz="1600" baseline="0" dirty="0" smtClean="0"/>
                        <a:t> заседания СКК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72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544616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Согласны ли с предложенным планом?</a:t>
            </a:r>
          </a:p>
          <a:p>
            <a:pPr marL="514350" indent="-514350">
              <a:buAutoNum type="arabicPeriod"/>
            </a:pPr>
            <a:r>
              <a:rPr lang="ru-RU" dirty="0" smtClean="0"/>
              <a:t>Согласны ли, что представители Религиозного, Академического и Частного секторов будут участвовать в выборах вместе со всеми НПО, как утверждено в правилах СКК? </a:t>
            </a:r>
          </a:p>
          <a:p>
            <a:pPr marL="514350" indent="-514350">
              <a:buAutoNum type="arabicPeriod"/>
            </a:pPr>
            <a:r>
              <a:rPr lang="ru-RU" dirty="0" smtClean="0"/>
              <a:t>ЛЖВ и ТБ представители будут проводить выборы каждый в своем сообществе – </a:t>
            </a:r>
            <a:r>
              <a:rPr lang="ru-RU" b="1" u="sng" dirty="0" smtClean="0"/>
              <a:t>требование ГФСТМ</a:t>
            </a:r>
            <a:r>
              <a:rPr lang="ru-RU" b="1" dirty="0" smtClean="0"/>
              <a:t> и представить все подтверждающие документы в Секретариат СКК согласно сроку настоящего плана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3624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85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Ознакомить участников встречи с результатами по итогам первого года проекта по поддержке деятельности СКК за 2012 год;</a:t>
            </a:r>
          </a:p>
          <a:p>
            <a:r>
              <a:rPr lang="ru-RU" dirty="0" smtClean="0"/>
              <a:t>Представить результаты по выполнению плана рекомендации аудита ОГИ к деятельности СКК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8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Индикаторы проекта по СКК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926751"/>
              </p:ext>
            </p:extLst>
          </p:nvPr>
        </p:nvGraphicFramePr>
        <p:xfrm>
          <a:off x="323528" y="1052736"/>
          <a:ext cx="8352929" cy="5343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3596610"/>
                <a:gridCol w="1044116"/>
                <a:gridCol w="1099070"/>
                <a:gridCol w="1208976"/>
                <a:gridCol w="1044117"/>
              </a:tblGrid>
              <a:tr h="34224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ru-RU" dirty="0" err="1" smtClean="0"/>
                        <a:t>кв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2кв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3кв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4кв</a:t>
                      </a:r>
                      <a:endParaRPr lang="ru-RU" dirty="0"/>
                    </a:p>
                  </a:txBody>
                  <a:tcPr/>
                </a:tc>
              </a:tr>
              <a:tr h="12904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% </a:t>
                      </a:r>
                      <a:r>
                        <a:rPr lang="ru-RU" dirty="0" smtClean="0"/>
                        <a:t>завершенных мероприятий</a:t>
                      </a:r>
                      <a:r>
                        <a:rPr lang="ru-RU" baseline="0" dirty="0" smtClean="0"/>
                        <a:t> по надзору оформленных документально с участием всех сторон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0" marR="0" marT="0" marB="0" anchor="ctr"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</a:t>
                      </a:r>
                      <a:r>
                        <a:rPr lang="ru-RU" dirty="0" smtClean="0"/>
                        <a:t>запланированных мероприятий</a:t>
                      </a:r>
                      <a:r>
                        <a:rPr lang="ru-RU" baseline="0" dirty="0" smtClean="0"/>
                        <a:t> по коммуникации, завершенных с участием всех сторон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38%</a:t>
                      </a:r>
                    </a:p>
                  </a:txBody>
                  <a:tcPr marL="0" marR="0" marT="0" marB="0" anchor="ctr"/>
                </a:tc>
              </a:tr>
              <a:tr h="899512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</a:t>
                      </a:r>
                      <a:r>
                        <a:rPr lang="ru-RU" dirty="0" smtClean="0"/>
                        <a:t>членов СКК обученных по роли</a:t>
                      </a:r>
                      <a:r>
                        <a:rPr lang="ru-RU" baseline="0" dirty="0" smtClean="0"/>
                        <a:t> и функций СКК в течении 24 месяцев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0" marR="0" marT="0" marB="0" anchor="ctr"/>
                </a:tc>
              </a:tr>
              <a:tr h="6697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Частично не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выполнен:</a:t>
                      </a:r>
                    </a:p>
                    <a:p>
                      <a:r>
                        <a:rPr lang="ru-RU" b="1" baseline="0" dirty="0" smtClean="0"/>
                        <a:t>Индикатор 2: </a:t>
                      </a:r>
                      <a:r>
                        <a:rPr lang="ru-RU" baseline="0" dirty="0" smtClean="0"/>
                        <a:t>Рабочий стол с НПО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0954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Не выполнен:</a:t>
                      </a:r>
                    </a:p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Индикатор 3:  Тренинг для членов СКК перенесен на 2-ой год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79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Результаты по надзорной функции: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710257"/>
              </p:ext>
            </p:extLst>
          </p:nvPr>
        </p:nvGraphicFramePr>
        <p:xfrm>
          <a:off x="323528" y="978376"/>
          <a:ext cx="8496946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2720"/>
                <a:gridCol w="987684"/>
                <a:gridCol w="2670404"/>
                <a:gridCol w="1571961"/>
                <a:gridCol w="1584177"/>
              </a:tblGrid>
              <a:tr h="86863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Всего надзорных</a:t>
                      </a:r>
                      <a:r>
                        <a:rPr lang="ru-RU" baseline="0" dirty="0" smtClean="0"/>
                        <a:t> визитов – 5 регионов</a:t>
                      </a:r>
                      <a:endParaRPr lang="ru-RU" dirty="0" smtClean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Разработаны</a:t>
                      </a:r>
                      <a:r>
                        <a:rPr lang="ru-RU" baseline="0" dirty="0" smtClean="0"/>
                        <a:t> надзорных отчетов - 5</a:t>
                      </a:r>
                      <a:endParaRPr lang="ru-RU" dirty="0" smtClean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Итоги согласованы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с ОР, МЗ РК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Размещены на веб-сайте СКК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615699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Рекомендации</a:t>
                      </a:r>
                      <a:r>
                        <a:rPr lang="ru-RU" b="1" baseline="0" dirty="0" smtClean="0">
                          <a:solidFill>
                            <a:schemeClr val="bg1"/>
                          </a:solidFill>
                        </a:rPr>
                        <a:t> п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о 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мобилизации </a:t>
                      </a:r>
                      <a:endParaRPr lang="ru-RU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внутренних 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ресурсов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Выполнены</a:t>
                      </a:r>
                    </a:p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На стадии выполнения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6156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Основные</a:t>
                      </a:r>
                      <a:r>
                        <a:rPr lang="ru-RU" baseline="0" dirty="0" smtClean="0"/>
                        <a:t> реципиенты </a:t>
                      </a:r>
                      <a:endParaRPr lang="ru-RU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11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11</a:t>
                      </a:r>
                      <a:endParaRPr lang="ru-RU" b="1" dirty="0"/>
                    </a:p>
                  </a:txBody>
                  <a:tcPr/>
                </a:tc>
              </a:tr>
              <a:tr h="6156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Суб реципиенты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4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Не отслежены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08042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По программной деятельности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Выполнены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На стадии выполнения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6080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Основные</a:t>
                      </a:r>
                      <a:r>
                        <a:rPr lang="ru-RU" baseline="0" dirty="0" smtClean="0"/>
                        <a:t> реципиенты </a:t>
                      </a:r>
                      <a:endParaRPr lang="ru-RU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</a:t>
                      </a:r>
                      <a:endParaRPr lang="ru-RU" b="1" dirty="0"/>
                    </a:p>
                  </a:txBody>
                  <a:tcPr/>
                </a:tc>
              </a:tr>
              <a:tr h="637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Суб реципиенты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Не отслежены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37727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u="sng" dirty="0" smtClean="0"/>
                        <a:t>Рекомендации Секретариата ГФСТМ</a:t>
                      </a:r>
                      <a:r>
                        <a:rPr lang="ru-RU" b="1" dirty="0" smtClean="0"/>
                        <a:t>: </a:t>
                      </a:r>
                      <a:r>
                        <a:rPr lang="ru-RU" b="0" dirty="0" smtClean="0"/>
                        <a:t>Надзорному</a:t>
                      </a:r>
                      <a:r>
                        <a:rPr lang="ru-RU" b="0" baseline="0" dirty="0" smtClean="0"/>
                        <a:t> комитету совместно с ОР разработать П</a:t>
                      </a:r>
                      <a:r>
                        <a:rPr lang="ru-RU" b="0" dirty="0" smtClean="0"/>
                        <a:t>лан </a:t>
                      </a:r>
                      <a:r>
                        <a:rPr lang="ru-RU" b="0" baseline="0" dirty="0" smtClean="0"/>
                        <a:t>по отслеживанию рекомендаций надзорного комитета </a:t>
                      </a:r>
                      <a:endParaRPr lang="ru-RU" b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780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843626"/>
              </p:ext>
            </p:extLst>
          </p:nvPr>
        </p:nvGraphicFramePr>
        <p:xfrm>
          <a:off x="827584" y="2996952"/>
          <a:ext cx="7704857" cy="1378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3321"/>
                <a:gridCol w="1990041"/>
                <a:gridCol w="1857319"/>
                <a:gridCol w="1584176"/>
              </a:tblGrid>
              <a:tr h="864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Всего рекомендаций к деятельности СКК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Выполнены</a:t>
                      </a:r>
                      <a:r>
                        <a:rPr lang="ru-RU" baseline="0" dirty="0" smtClean="0"/>
                        <a:t> и подтверждены документально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 стадии выполнения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Не выполнено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645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4"/>
          <p:cNvSpPr>
            <a:spLocks noGrp="1"/>
          </p:cNvSpPr>
          <p:nvPr>
            <p:ph type="title"/>
          </p:nvPr>
        </p:nvSpPr>
        <p:spPr>
          <a:xfrm>
            <a:off x="395536" y="692696"/>
            <a:ext cx="8424936" cy="122413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Рекомендации аудита ОГИ </a:t>
            </a:r>
            <a:br>
              <a:rPr lang="ru-RU" sz="2400" dirty="0" smtClean="0"/>
            </a:br>
            <a:r>
              <a:rPr lang="ru-RU" sz="2400" dirty="0" smtClean="0"/>
              <a:t>к выполнению 6 </a:t>
            </a:r>
            <a:r>
              <a:rPr lang="ru-RU" sz="2400" dirty="0"/>
              <a:t>о</a:t>
            </a:r>
            <a:r>
              <a:rPr lang="ru-RU" sz="2400" dirty="0" smtClean="0"/>
              <a:t>сновных </a:t>
            </a:r>
            <a:r>
              <a:rPr lang="ru-RU" sz="2400" dirty="0" smtClean="0"/>
              <a:t>требований ГФСТМ </a:t>
            </a:r>
            <a:br>
              <a:rPr lang="ru-RU" sz="2400" dirty="0" smtClean="0"/>
            </a:br>
            <a:r>
              <a:rPr lang="ru-RU" sz="2400" dirty="0" smtClean="0"/>
              <a:t>к деятельности СКК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47071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64807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Рекомендация1       </a:t>
            </a:r>
            <a:r>
              <a:rPr lang="ru-RU" b="1" dirty="0" smtClean="0"/>
              <a:t>Требование 3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205744"/>
              </p:ext>
            </p:extLst>
          </p:nvPr>
        </p:nvGraphicFramePr>
        <p:xfrm>
          <a:off x="323528" y="1196752"/>
          <a:ext cx="8568952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8064896"/>
              </a:tblGrid>
              <a:tr h="627698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Следует разработать и утвердить стратегию по коммуникации для обмена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информации с заинтересованными ведомствами</a:t>
                      </a:r>
                      <a:r>
                        <a:rPr lang="ru-RU" baseline="0" dirty="0" smtClean="0"/>
                        <a:t> и  общественностью.</a:t>
                      </a:r>
                      <a:endParaRPr lang="ru-RU" dirty="0" smtClean="0"/>
                    </a:p>
                  </a:txBody>
                  <a:tcPr/>
                </a:tc>
              </a:tr>
              <a:tr h="619496">
                <a:tc>
                  <a:txBody>
                    <a:bodyPr/>
                    <a:lstStyle/>
                    <a:p>
                      <a:r>
                        <a:rPr lang="ru-RU" dirty="0" smtClean="0"/>
                        <a:t>1.а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работы на 2013 года включает привлечение</a:t>
                      </a:r>
                      <a:r>
                        <a:rPr lang="ru-RU" baseline="0" dirty="0" smtClean="0"/>
                        <a:t> консультанта для подготовки проекта Стратегии коммуникации</a:t>
                      </a:r>
                      <a:endParaRPr lang="ru-RU" dirty="0"/>
                    </a:p>
                  </a:txBody>
                  <a:tcPr/>
                </a:tc>
              </a:tr>
              <a:tr h="353998">
                <a:tc>
                  <a:txBody>
                    <a:bodyPr/>
                    <a:lstStyle/>
                    <a:p>
                      <a:r>
                        <a:rPr lang="ru-RU" dirty="0" smtClean="0"/>
                        <a:t>1.б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Проект будет презентован СКК для одобрения и дальнейшей работы</a:t>
                      </a:r>
                      <a:endParaRPr lang="ru-RU" dirty="0"/>
                    </a:p>
                  </a:txBody>
                  <a:tcPr/>
                </a:tc>
              </a:tr>
              <a:tr h="1900361">
                <a:tc gridSpan="2">
                  <a:txBody>
                    <a:bodyPr/>
                    <a:lstStyle/>
                    <a:p>
                      <a:r>
                        <a:rPr lang="ru-RU" b="1" u="sng" dirty="0" smtClean="0"/>
                        <a:t>Подтверждающие документы: </a:t>
                      </a:r>
                    </a:p>
                    <a:p>
                      <a:r>
                        <a:rPr lang="ru-RU" dirty="0" smtClean="0">
                          <a:effectLst/>
                        </a:rPr>
                        <a:t>1.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Коммуникационную стратегию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СКК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подробным описанием коммуникационных мероприятий, включая запланированное обновление информации по финансам и программам, предоставляемой ОР или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касающейся результатов работы ОР и СР, а также материалы, касающиеся обмена информацией между членами СКК и избирательными группами</a:t>
                      </a:r>
                      <a:r>
                        <a:rPr lang="ru-RU" dirty="0" smtClean="0">
                          <a:effectLst/>
                        </a:rPr>
                        <a:t>;</a:t>
                      </a:r>
                      <a:endParaRPr lang="ru-RU" dirty="0" smtClean="0"/>
                    </a:p>
                    <a:p>
                      <a:pPr marL="0" indent="0">
                        <a:buNone/>
                      </a:pPr>
                      <a:r>
                        <a:rPr lang="ru-RU" baseline="0" dirty="0" smtClean="0"/>
                        <a:t>2. Протокол заседания СКК с решением по утверждению Стратегии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aseline="0" dirty="0" smtClean="0"/>
                    </a:p>
                  </a:txBody>
                  <a:tcPr/>
                </a:tc>
              </a:tr>
              <a:tr h="1683024">
                <a:tc gridSpan="2">
                  <a:txBody>
                    <a:bodyPr/>
                    <a:lstStyle/>
                    <a:p>
                      <a:endParaRPr lang="ru-RU" dirty="0" smtClean="0">
                        <a:effectLst/>
                      </a:endParaRPr>
                    </a:p>
                    <a:p>
                      <a:r>
                        <a:rPr lang="ru-RU" dirty="0" smtClean="0">
                          <a:effectLst/>
                        </a:rPr>
                        <a:t>1</a:t>
                      </a:r>
                      <a:r>
                        <a:rPr lang="ru-RU" dirty="0" smtClean="0">
                          <a:effectLst/>
                        </a:rPr>
                        <a:t>.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Все СКК при осуществлении обмена информацией с избирательными группами комитета и общественностью должны соблюдать коммуникационную стратегию. В плане работы должны быть определены виды деятельности по распространению информации о возможностях финансирования с привлечением Глобального фонда, обсуждениях и решениях СКК, а также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 результатах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осуществления программ.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право 4"/>
          <p:cNvSpPr/>
          <p:nvPr/>
        </p:nvSpPr>
        <p:spPr>
          <a:xfrm>
            <a:off x="4794502" y="435166"/>
            <a:ext cx="401247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905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704856" cy="926976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РЕКОМЕНДАЦИЯ2 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327795"/>
              </p:ext>
            </p:extLst>
          </p:nvPr>
        </p:nvGraphicFramePr>
        <p:xfrm>
          <a:off x="899592" y="2204865"/>
          <a:ext cx="7704856" cy="3650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7128792"/>
              </a:tblGrid>
              <a:tr h="971911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effectLst/>
                        </a:rPr>
                        <a:t>Определить взаимодействие</a:t>
                      </a:r>
                      <a:r>
                        <a:rPr lang="ru-RU" baseline="0" dirty="0" smtClean="0">
                          <a:effectLst/>
                        </a:rPr>
                        <a:t> СКК</a:t>
                      </a:r>
                      <a:r>
                        <a:rPr lang="ru-RU" dirty="0" smtClean="0">
                          <a:effectLst/>
                        </a:rPr>
                        <a:t> с МАФ, например, посредством участия представителей СКК  на брифингах между МАФ и ОР и чтобы </a:t>
                      </a:r>
                      <a:r>
                        <a:rPr lang="ru-RU" baseline="0" dirty="0" smtClean="0">
                          <a:effectLst/>
                        </a:rPr>
                        <a:t>МАФ </a:t>
                      </a:r>
                      <a:r>
                        <a:rPr lang="ru-RU" dirty="0" smtClean="0">
                          <a:effectLst/>
                        </a:rPr>
                        <a:t>регулярно посещали заседания СКК в качестве наблюдателя.</a:t>
                      </a:r>
                      <a:endParaRPr lang="ru-RU" dirty="0" smtClean="0"/>
                    </a:p>
                  </a:txBody>
                  <a:tcPr/>
                </a:tc>
              </a:tr>
              <a:tr h="726476">
                <a:tc>
                  <a:txBody>
                    <a:bodyPr/>
                    <a:lstStyle/>
                    <a:p>
                      <a:r>
                        <a:rPr lang="en-US" dirty="0" smtClean="0"/>
                        <a:t>2a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МАФ</a:t>
                      </a:r>
                      <a:r>
                        <a:rPr lang="ru-RU" baseline="0" dirty="0" smtClean="0"/>
                        <a:t> направляет приглашение в Секретариат СКК, чтобы принять участие на брифинге по итогам обзора </a:t>
                      </a:r>
                      <a:r>
                        <a:rPr lang="en-US" baseline="0" dirty="0" smtClean="0"/>
                        <a:t>PUDR</a:t>
                      </a:r>
                      <a:r>
                        <a:rPr lang="ru-RU" baseline="0" dirty="0" smtClean="0"/>
                        <a:t>;</a:t>
                      </a:r>
                      <a:endParaRPr lang="ru-RU" dirty="0"/>
                    </a:p>
                  </a:txBody>
                  <a:tcPr/>
                </a:tc>
              </a:tr>
              <a:tr h="688832">
                <a:tc>
                  <a:txBody>
                    <a:bodyPr/>
                    <a:lstStyle/>
                    <a:p>
                      <a:r>
                        <a:rPr lang="en-US" dirty="0" smtClean="0"/>
                        <a:t>2b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Секретариат СКК</a:t>
                      </a:r>
                      <a:r>
                        <a:rPr lang="ru-RU" baseline="0" dirty="0" smtClean="0"/>
                        <a:t> приглашает МАФ для участия в заседаниях, рабочих встречах и других мероприятиях СКК, в качестве наблюдателей</a:t>
                      </a:r>
                      <a:endParaRPr lang="ru-RU" dirty="0"/>
                    </a:p>
                  </a:txBody>
                  <a:tcPr/>
                </a:tc>
              </a:tr>
              <a:tr h="1263484">
                <a:tc gridSpan="2">
                  <a:txBody>
                    <a:bodyPr/>
                    <a:lstStyle/>
                    <a:p>
                      <a:r>
                        <a:rPr lang="ru-RU" b="1" u="sng" dirty="0" smtClean="0"/>
                        <a:t>Подтверждающие</a:t>
                      </a:r>
                      <a:r>
                        <a:rPr lang="ru-RU" b="1" u="sng" baseline="0" dirty="0" smtClean="0"/>
                        <a:t> документы: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Протокол с листом согласования, включающий подписи МАФ;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Протокол по итогам брифинга с листом согласования, подписанный всеми участниками брифинга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815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711965"/>
              </p:ext>
            </p:extLst>
          </p:nvPr>
        </p:nvGraphicFramePr>
        <p:xfrm>
          <a:off x="755576" y="1916832"/>
          <a:ext cx="7776864" cy="4171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31"/>
                <a:gridCol w="7073633"/>
              </a:tblGrid>
              <a:tr h="1296144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effectLst/>
                        </a:rPr>
                        <a:t>Убедиться, что секретариат СКК выполняет свои задачи и обязанности независимо от структуры и влияния ОР и СР. </a:t>
                      </a:r>
                      <a:r>
                        <a:rPr lang="ru-RU" dirty="0" smtClean="0"/>
                        <a:t>ГФСТМ требует,</a:t>
                      </a:r>
                      <a:r>
                        <a:rPr lang="ru-RU" baseline="0" dirty="0" smtClean="0"/>
                        <a:t> чтобы Секретариат не чувствовал себя частью организации ОР, СР и  их вышестоящих инстанций.</a:t>
                      </a:r>
                      <a:endParaRPr lang="ru-RU" dirty="0" smtClean="0"/>
                    </a:p>
                  </a:txBody>
                  <a:tcPr/>
                </a:tc>
              </a:tr>
              <a:tr h="1043528">
                <a:tc>
                  <a:txBody>
                    <a:bodyPr/>
                    <a:lstStyle/>
                    <a:p>
                      <a:r>
                        <a:rPr lang="ru-RU" dirty="0" smtClean="0"/>
                        <a:t>3.а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Любые решения, связанные с деятельностью Секретариата</a:t>
                      </a:r>
                      <a:r>
                        <a:rPr lang="ru-RU" baseline="0" dirty="0" smtClean="0"/>
                        <a:t> СКК принимаются на основе требований ГФСТМ и обязанностей Секретариата СКК утвержденных в положении, без влияния ОР и СР.</a:t>
                      </a:r>
                      <a:endParaRPr lang="ru-RU" dirty="0" smtClean="0"/>
                    </a:p>
                  </a:txBody>
                  <a:tcPr/>
                </a:tc>
              </a:tr>
              <a:tr h="502880">
                <a:tc>
                  <a:txBody>
                    <a:bodyPr/>
                    <a:lstStyle/>
                    <a:p>
                      <a:r>
                        <a:rPr lang="ru-RU" dirty="0" smtClean="0"/>
                        <a:t>3.б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Вопрос</a:t>
                      </a:r>
                      <a:r>
                        <a:rPr lang="ru-RU" baseline="0" dirty="0" smtClean="0"/>
                        <a:t> по аренде офиса запланирован на май 2013года</a:t>
                      </a:r>
                      <a:endParaRPr lang="ru-RU" dirty="0" smtClean="0"/>
                    </a:p>
                  </a:txBody>
                  <a:tcPr/>
                </a:tc>
              </a:tr>
              <a:tr h="13294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u="sng" dirty="0" smtClean="0"/>
                        <a:t>Подтверждающие документы: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1. Декларации</a:t>
                      </a:r>
                      <a:r>
                        <a:rPr lang="ru-RU" baseline="0" dirty="0" smtClean="0"/>
                        <a:t> о наличии Конфликта интересов у СКК: МЗ РК, ОР, СР;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2. Финансовые документы по аренде офиса</a:t>
                      </a:r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97552" cy="100811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РЕКОМЕНДАЦИЯ 3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82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920880" cy="77809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РЕКОМЕНДАЦИЯ4 </a:t>
            </a:r>
            <a:r>
              <a:rPr lang="ru-RU" sz="3600" b="1" dirty="0" smtClean="0"/>
              <a:t>      Требование</a:t>
            </a:r>
            <a:r>
              <a:rPr lang="en-US" sz="3600" b="1" dirty="0" smtClean="0"/>
              <a:t>1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98630"/>
              </p:ext>
            </p:extLst>
          </p:nvPr>
        </p:nvGraphicFramePr>
        <p:xfrm>
          <a:off x="683568" y="1268760"/>
          <a:ext cx="7776864" cy="4859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31"/>
                <a:gridCol w="7073633"/>
              </a:tblGrid>
              <a:tr h="767451">
                <a:tc>
                  <a:txBody>
                    <a:bodyPr/>
                    <a:lstStyle/>
                    <a:p>
                      <a:r>
                        <a:rPr lang="ru-RU" dirty="0" smtClean="0"/>
                        <a:t>4.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effectLst/>
                        </a:rPr>
                        <a:t>Включить в состав СКК представителей</a:t>
                      </a:r>
                      <a:r>
                        <a:rPr lang="ru-RU" baseline="0" dirty="0" smtClean="0">
                          <a:effectLst/>
                        </a:rPr>
                        <a:t> религиозного, академического и частного секторов</a:t>
                      </a:r>
                      <a:endParaRPr lang="ru-RU" dirty="0" smtClean="0"/>
                    </a:p>
                  </a:txBody>
                  <a:tcPr/>
                </a:tc>
              </a:tr>
              <a:tr h="1824837">
                <a:tc gridSpan="2">
                  <a:txBody>
                    <a:bodyPr/>
                    <a:lstStyle/>
                    <a:p>
                      <a:pPr lvl="0"/>
                      <a:r>
                        <a:rPr lang="ru-RU" b="1" u="sng" dirty="0" smtClean="0"/>
                        <a:t>Академический сектор</a:t>
                      </a:r>
                      <a:r>
                        <a:rPr lang="ru-RU" b="1" u="none" dirty="0" smtClean="0"/>
                        <a:t> </a:t>
                      </a:r>
                      <a:r>
                        <a:rPr lang="ru-RU" dirty="0" smtClean="0"/>
                        <a:t>-  </a:t>
                      </a:r>
                      <a:r>
                        <a:rPr lang="ru-RU" dirty="0" smtClean="0"/>
                        <a:t>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рганизации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обладающие богатыми знаниями о развитии эпидемий, о социальных, политических и культурных факторах, имеющих большое значение в сфере борьбы с тремя болезнями, включая знание особенностей основных затронутых групп населения, демографических факторов и потенциальных проблем, препятствующих расширению программ.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/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96144">
                <a:tc gridSpan="2">
                  <a:txBody>
                    <a:bodyPr/>
                    <a:lstStyle/>
                    <a:p>
                      <a:r>
                        <a:rPr lang="ru-RU" sz="18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Частный сектор</a:t>
                      </a:r>
                      <a:r>
                        <a:rPr lang="ru-RU" sz="1800" b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включая коммерческие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компании, приверженные борьбе с тремя заболеваниями, коммерческие ассоциации,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частные практикующие врачи, коммерческие клиники и благотворительные фонды, основанные коммерческими компаниями.</a:t>
                      </a:r>
                      <a:endParaRPr lang="ru-RU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</a:tr>
              <a:tr h="97154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u="sng" dirty="0" smtClean="0"/>
                        <a:t>Религиозный сектор -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u="sng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право 4"/>
          <p:cNvSpPr/>
          <p:nvPr/>
        </p:nvSpPr>
        <p:spPr>
          <a:xfrm>
            <a:off x="4788024" y="548680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547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1150</Words>
  <Application>Microsoft Office PowerPoint</Application>
  <PresentationFormat>Экран (4:3)</PresentationFormat>
  <Paragraphs>187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Рекомендации Секретариата ГФСТМ по итогам программного отчета СКК за 2012 год и выполнения рекомендаций аудита ОГИ по деятельности СКК</vt:lpstr>
      <vt:lpstr>Цель:</vt:lpstr>
      <vt:lpstr>Индикаторы проекта по СКК</vt:lpstr>
      <vt:lpstr>Результаты по надзорной функции:</vt:lpstr>
      <vt:lpstr>Рекомендации аудита ОГИ  к выполнению 6 основных требований ГФСТМ  к деятельности СКК </vt:lpstr>
      <vt:lpstr>Рекомендация1       Требование 3</vt:lpstr>
      <vt:lpstr>РЕКОМЕНДАЦИЯ2 </vt:lpstr>
      <vt:lpstr>РЕКОМЕНДАЦИЯ 3</vt:lpstr>
      <vt:lpstr>РЕКОМЕНДАЦИЯ4       Требование1</vt:lpstr>
      <vt:lpstr>План  обновления состава  Странового координационного комитета по работе с международными требованиями в Республике Казахстан </vt:lpstr>
      <vt:lpstr>Цель:</vt:lpstr>
      <vt:lpstr>Итоги отчета аудита ОГИ  по составу СКК</vt:lpstr>
      <vt:lpstr>Требования 5 ГФСТМ к СКК:</vt:lpstr>
      <vt:lpstr>Мероприятия по связям с НПО </vt:lpstr>
      <vt:lpstr>План встречи с НПО</vt:lpstr>
      <vt:lpstr>Презентация PowerPoint</vt:lpstr>
      <vt:lpstr>Заключение</vt:lpstr>
      <vt:lpstr>Спасибо!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Секретариата ГФСТМ по итогам программного отчета СКК за 2012 год и выполнения рекомендаций аудита ОГИ по деятельности СКК</dc:title>
  <dc:creator>Owner</dc:creator>
  <cp:lastModifiedBy>Owner</cp:lastModifiedBy>
  <cp:revision>33</cp:revision>
  <dcterms:created xsi:type="dcterms:W3CDTF">2013-02-20T05:55:14Z</dcterms:created>
  <dcterms:modified xsi:type="dcterms:W3CDTF">2013-02-27T06:34:49Z</dcterms:modified>
</cp:coreProperties>
</file>