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Отчет </a:t>
            </a:r>
            <a:r>
              <a:rPr lang="ru-RU" dirty="0" smtClean="0"/>
              <a:t>за второе полугодие Фазы 2 гранта 7 раунда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b="1"/>
              <a:t>Информация о гранте</a:t>
            </a:r>
            <a:r>
              <a:rPr lang="en-US" sz="3400" b="1"/>
              <a:t> </a:t>
            </a:r>
            <a:r>
              <a:rPr lang="ru-RU" sz="3400" b="1"/>
              <a:t>7-го раунда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dirty="0"/>
              <a:t>Название программы</a:t>
            </a:r>
            <a:r>
              <a:rPr lang="ru-RU" sz="2000" dirty="0"/>
              <a:t>: «Увеличение доступа к профилактическому лечению, оказание помощи и поддержки людям с ВИЧ/СПИД и для уязвимых групп населения через увеличение и расширение государственных, неправительственных и частных партнерских отношений»</a:t>
            </a:r>
          </a:p>
          <a:p>
            <a:pPr>
              <a:lnSpc>
                <a:spcPct val="80000"/>
              </a:lnSpc>
            </a:pPr>
            <a:r>
              <a:rPr lang="ru-RU" sz="2000" b="1" dirty="0" smtClean="0"/>
              <a:t>Продолжительность</a:t>
            </a:r>
            <a:r>
              <a:rPr lang="ru-RU" sz="2000" dirty="0"/>
              <a:t>: 5 лет (январь 2009 - декабрь 2013 гг.)</a:t>
            </a:r>
          </a:p>
          <a:p>
            <a:pPr>
              <a:lnSpc>
                <a:spcPct val="80000"/>
              </a:lnSpc>
            </a:pPr>
            <a:r>
              <a:rPr lang="ru-RU" sz="2000" b="1" dirty="0" smtClean="0"/>
              <a:t>Основной </a:t>
            </a:r>
            <a:r>
              <a:rPr lang="ru-RU" sz="2000" b="1" dirty="0"/>
              <a:t>получатель</a:t>
            </a:r>
            <a:r>
              <a:rPr lang="ru-RU" sz="2000" dirty="0"/>
              <a:t>: Республиканский центр по профилактике и борьбе со СПИД</a:t>
            </a:r>
          </a:p>
          <a:p>
            <a:pPr>
              <a:lnSpc>
                <a:spcPct val="80000"/>
              </a:lnSpc>
            </a:pPr>
            <a:r>
              <a:rPr lang="ru-RU" sz="2000" b="1" dirty="0" smtClean="0"/>
              <a:t>23 </a:t>
            </a:r>
            <a:r>
              <a:rPr lang="ru-RU" sz="2000" b="1" dirty="0"/>
              <a:t>июня  2008 г.  подписано соглашение и одобрено финансирование 1 фазы</a:t>
            </a:r>
            <a:r>
              <a:rPr lang="en-US" sz="2000" b="1" dirty="0"/>
              <a:t> (2009-2010 </a:t>
            </a:r>
            <a:r>
              <a:rPr lang="ru-RU" sz="2000" b="1" dirty="0"/>
              <a:t>гг.)</a:t>
            </a:r>
            <a:r>
              <a:rPr lang="ru-RU" sz="2000" dirty="0"/>
              <a:t>: </a:t>
            </a:r>
            <a:r>
              <a:rPr lang="en-US" sz="2000" b="1" dirty="0"/>
              <a:t>$ </a:t>
            </a:r>
            <a:r>
              <a:rPr lang="ru-RU" sz="2000" b="1" dirty="0"/>
              <a:t>12 485 792</a:t>
            </a:r>
            <a:r>
              <a:rPr lang="en-US" sz="2000" b="1" dirty="0" smtClean="0"/>
              <a:t>,00</a:t>
            </a:r>
            <a:endParaRPr lang="ru-RU" sz="2000" b="1" dirty="0" smtClean="0"/>
          </a:p>
          <a:p>
            <a:pPr>
              <a:lnSpc>
                <a:spcPct val="80000"/>
              </a:lnSpc>
            </a:pPr>
            <a:r>
              <a:rPr lang="ru-RU" sz="2000" b="1" dirty="0" smtClean="0"/>
              <a:t>29 марта 2011 года было подписано Программное соглашение о гранта на Фазу 2 и одобрено финансирование на сумму $18 830 711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ru-RU" sz="3800" b="1" dirty="0"/>
              <a:t>Цели гранта 7 раунда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1"/>
            <a:ext cx="8229600" cy="1523999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buFont typeface="Wingdings" pitchFamily="2" charset="2"/>
              <a:buNone/>
            </a:pPr>
            <a:endParaRPr lang="ru-RU" b="1" dirty="0"/>
          </a:p>
          <a:p>
            <a:pPr marL="609600" indent="-609600"/>
            <a:r>
              <a:rPr lang="ru-RU" dirty="0"/>
              <a:t>Стабилизировать эпидемию ВИЧ-инфекции на концентрированной стадии в Республике Казахстан</a:t>
            </a:r>
          </a:p>
          <a:p>
            <a:pPr marL="609600" indent="-609600"/>
            <a:r>
              <a:rPr lang="ru-RU" dirty="0" smtClean="0"/>
              <a:t>Снизить </a:t>
            </a:r>
            <a:r>
              <a:rPr lang="ru-RU" dirty="0"/>
              <a:t>смертность от ВИЧ-инфекции в Республике Казахстан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133600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Задачи гранта 7 раунда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304800" y="2971800"/>
            <a:ext cx="8229600" cy="3657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Обеспечить принятие превентивного поведения, снижающего риск передачи ВИЧ среди ПИН,СР, МСМ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Обеспечить снижение распространенности инфекций передающихся половом путем среди ПИН,СР,МСМ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Охватить нуждающихся ЛЖВ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антиретровирусным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лечением на постоянной основе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Снижения стигмы и дискриминации через образование и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адвокацию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ориентированные на медицинских работников, полицейских и сотрудников исправительных учреждений и государственных лидеров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Индикаторы влияния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370774"/>
          <a:ext cx="8458200" cy="510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8900"/>
                <a:gridCol w="1801283"/>
                <a:gridCol w="1488017"/>
              </a:tblGrid>
              <a:tr h="596073">
                <a:tc>
                  <a:txBody>
                    <a:bodyPr/>
                    <a:lstStyle/>
                    <a:p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Intended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Actual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</a:tr>
              <a:tr h="930854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ВИЧ-инфицированных потребителей инъекционных наркотиков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+mn-lt"/>
                        </a:rPr>
                        <a:t>&lt;3,9%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+mn-lt"/>
                        </a:rPr>
                        <a:t>3,8%</a:t>
                      </a:r>
                    </a:p>
                  </a:txBody>
                  <a:tcPr marL="0" marR="0" marT="0" marB="0" anchor="ctr"/>
                </a:tc>
              </a:tr>
              <a:tr h="901459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Процент ВИЧ-инфицированных </a:t>
                      </a:r>
                      <a:r>
                        <a:rPr lang="ru-RU" sz="2000" b="1" dirty="0" err="1" smtClean="0">
                          <a:latin typeface="+mn-lt"/>
                          <a:ea typeface="Times New Roman"/>
                          <a:cs typeface="Times New Roman"/>
                        </a:rPr>
                        <a:t>секс-работниц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latin typeface="+mn-lt"/>
                        </a:rPr>
                        <a:t>&lt;2,0%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latin typeface="+mn-lt"/>
                        </a:rPr>
                        <a:t>1,5%</a:t>
                      </a:r>
                    </a:p>
                  </a:txBody>
                  <a:tcPr marL="0" marR="0" marT="0" marB="0" anchor="ctr"/>
                </a:tc>
              </a:tr>
              <a:tr h="901459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Процент ВИЧ-инфицированных мужчин, имеющих секс с </a:t>
                      </a:r>
                      <a:r>
                        <a:rPr lang="ru-RU" sz="2000" b="1" dirty="0" err="1" smtClean="0">
                          <a:latin typeface="+mn-lt"/>
                          <a:ea typeface="Times New Roman"/>
                          <a:cs typeface="Times New Roman"/>
                        </a:rPr>
                        <a:t>сужчинами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latin typeface="+mn-lt"/>
                        </a:rPr>
                        <a:t>&lt;1,0%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latin typeface="+mn-lt"/>
                        </a:rPr>
                        <a:t>1,04%</a:t>
                      </a:r>
                    </a:p>
                  </a:txBody>
                  <a:tcPr marL="0" marR="0" marT="0" marB="0" anchor="ctr"/>
                </a:tc>
              </a:tr>
              <a:tr h="177638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n-lt"/>
                          <a:ea typeface="Times New Roman"/>
                          <a:cs typeface="Times New Roman"/>
                        </a:rPr>
                        <a:t>Процент взрослых и детей, находящихся на лечении после 1 года получения терапии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+mn-lt"/>
                        </a:rPr>
                        <a:t>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+mn-lt"/>
                        </a:rPr>
                        <a:t>71,2%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ru-RU" dirty="0" smtClean="0"/>
              <a:t>Индикаторы последствия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599" y="1006297"/>
          <a:ext cx="8610601" cy="5870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6995"/>
                <a:gridCol w="1245303"/>
                <a:gridCol w="1398303"/>
              </a:tblGrid>
              <a:tr h="487509">
                <a:tc>
                  <a:txBody>
                    <a:bodyPr/>
                    <a:lstStyle/>
                    <a:p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Intended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</a:tr>
              <a:tr h="760314">
                <a:tc>
                  <a:txBody>
                    <a:bodyPr/>
                    <a:lstStyle/>
                    <a:p>
                      <a:pPr marL="0" indent="13970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Процент молодежи в возрасте 15-24 года, использовавших презерватив во время последнего сексуального контакта с нерегулярными партнерами за последние 12 месяцев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49,9%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77,6%</a:t>
                      </a:r>
                    </a:p>
                  </a:txBody>
                  <a:tcPr marL="0" marR="0" marT="0" marB="0" anchor="ctr"/>
                </a:tc>
              </a:tr>
              <a:tr h="1013752">
                <a:tc>
                  <a:txBody>
                    <a:bodyPr/>
                    <a:lstStyle/>
                    <a:p>
                      <a:pPr marL="0" indent="13970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Процент  ПИН, практикующих поведение, снижающее риск передачи ВИЧ (безопасное инъекционное поведение)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48%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61,3%</a:t>
                      </a:r>
                    </a:p>
                  </a:txBody>
                  <a:tcPr marL="0" marR="0" marT="0" marB="0" anchor="ctr"/>
                </a:tc>
              </a:tr>
              <a:tr h="1013752">
                <a:tc>
                  <a:txBody>
                    <a:bodyPr/>
                    <a:lstStyle/>
                    <a:p>
                      <a:pPr marL="0" indent="13970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Процент ПИН, практикующих поведение, снижающее риск передачи ВИЧ (использование презервативов)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62%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68,5%</a:t>
                      </a:r>
                    </a:p>
                  </a:txBody>
                  <a:tcPr marL="0" marR="0" marT="0" marB="0" anchor="ctr"/>
                </a:tc>
              </a:tr>
              <a:tr h="487509">
                <a:tc>
                  <a:txBody>
                    <a:bodyPr/>
                    <a:lstStyle/>
                    <a:p>
                      <a:pPr marL="0" indent="13970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Распространенность сифилиса среди ПИН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latin typeface="+mn-lt"/>
                        </a:rPr>
                        <a:t>&lt;9%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ctr"/>
                </a:tc>
              </a:tr>
              <a:tr h="506876">
                <a:tc>
                  <a:txBody>
                    <a:bodyPr/>
                    <a:lstStyle/>
                    <a:p>
                      <a:pPr marL="0" indent="13970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Распространенность сифилиса среди РС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latin typeface="+mn-lt"/>
                        </a:rPr>
                        <a:t>&lt;21%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16,2%</a:t>
                      </a:r>
                    </a:p>
                  </a:txBody>
                  <a:tcPr marL="0" marR="0" marT="0" marB="0" anchor="ctr"/>
                </a:tc>
              </a:tr>
              <a:tr h="760314">
                <a:tc>
                  <a:txBody>
                    <a:bodyPr/>
                    <a:lstStyle/>
                    <a:p>
                      <a:pPr marL="0" indent="13970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Процент общего населения (в возрасте 15-49 лет), которые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указали на негативное отношение к людям, живущим с ВИЧ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&lt;20%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15,2%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Программные индикаторы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1" y="1370773"/>
          <a:ext cx="8686799" cy="530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599"/>
                <a:gridCol w="1295400"/>
                <a:gridCol w="838200"/>
                <a:gridCol w="1371600"/>
              </a:tblGrid>
              <a:tr h="48750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Indicators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Intended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% achievement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</a:tr>
              <a:tr h="760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и процент ПИН, охваченных профилактическими</a:t>
                      </a:r>
                      <a:r>
                        <a:rPr lang="ru-RU" sz="16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программами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41%</a:t>
                      </a:r>
                      <a:br>
                        <a:rPr lang="ru-RU" sz="1600" b="1" i="0" u="none" strike="noStrike" dirty="0"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latin typeface="+mn-lt"/>
                        </a:rPr>
                        <a:t>(48,847)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 51,1%</a:t>
                      </a:r>
                      <a:br>
                        <a:rPr lang="ru-RU" sz="1600" b="1" i="0" u="none" strike="noStrike" dirty="0"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latin typeface="+mn-lt"/>
                        </a:rPr>
                        <a:t>(63,180)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124,6%</a:t>
                      </a:r>
                    </a:p>
                  </a:txBody>
                  <a:tcPr marL="0" marR="0" marT="0" marB="0" anchor="ctr"/>
                </a:tc>
              </a:tr>
              <a:tr h="101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и процент РС, охваченных профилактическими</a:t>
                      </a:r>
                      <a:r>
                        <a:rPr lang="ru-RU" sz="16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программами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51%</a:t>
                      </a:r>
                      <a:br>
                        <a:rPr lang="ru-RU" sz="1600" b="1" i="0" u="none" strike="noStrike" dirty="0"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latin typeface="+mn-lt"/>
                        </a:rPr>
                        <a:t>(8,354)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 75,8%</a:t>
                      </a:r>
                      <a:br>
                        <a:rPr lang="ru-RU" sz="1600" b="1" i="0" u="none" strike="noStrike" dirty="0"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latin typeface="+mn-lt"/>
                        </a:rPr>
                        <a:t>(14,856)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+mn-lt"/>
                        </a:rPr>
                        <a:t>148,6%</a:t>
                      </a:r>
                    </a:p>
                  </a:txBody>
                  <a:tcPr marL="0" marR="0" marT="0" marB="0" anchor="ctr"/>
                </a:tc>
              </a:tr>
              <a:tr h="101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и процент МСМ, охваченных профилактическими</a:t>
                      </a:r>
                      <a:r>
                        <a:rPr lang="ru-RU" sz="16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программами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16%</a:t>
                      </a:r>
                      <a:br>
                        <a:rPr lang="ru-RU" sz="1600" b="1" i="0" u="none" strike="noStrike" dirty="0"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latin typeface="+mn-lt"/>
                        </a:rPr>
                        <a:t>(5509)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 20,6%</a:t>
                      </a:r>
                      <a:br>
                        <a:rPr lang="ru-RU" sz="1600" b="1" i="0" u="none" strike="noStrike" dirty="0"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latin typeface="+mn-lt"/>
                        </a:rPr>
                        <a:t>(7645)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+mn-lt"/>
                        </a:rPr>
                        <a:t>128,8%</a:t>
                      </a:r>
                    </a:p>
                  </a:txBody>
                  <a:tcPr marL="0" marR="0" marT="0" marB="0" anchor="ctr"/>
                </a:tc>
              </a:tr>
              <a:tr h="4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молодежи</a:t>
                      </a:r>
                      <a:r>
                        <a:rPr lang="ru-RU" sz="16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 с рискованным поведением , охваченных профилактическими программами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+mn-lt"/>
                        </a:rPr>
                        <a:t>3750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5710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128,8%</a:t>
                      </a:r>
                    </a:p>
                  </a:txBody>
                  <a:tcPr marL="0" marR="0" marT="0" marB="0" anchor="ctr"/>
                </a:tc>
              </a:tr>
              <a:tr h="506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обученных тренеров по принципу "</a:t>
                      </a:r>
                      <a:r>
                        <a:rPr lang="ru-RU" sz="1600" b="1" dirty="0" err="1" smtClean="0">
                          <a:latin typeface="+mn-lt"/>
                          <a:ea typeface="Times New Roman"/>
                          <a:cs typeface="Times New Roman"/>
                        </a:rPr>
                        <a:t>Равный-Равному</a:t>
                      </a:r>
                      <a:r>
                        <a:rPr lang="ru-RU" sz="1600" b="1" dirty="0" smtClean="0">
                          <a:latin typeface="+mn-lt"/>
                          <a:ea typeface="Times New Roman"/>
                          <a:cs typeface="Times New Roman"/>
                        </a:rPr>
                        <a:t>", работающих с ПИН, РС, МСМ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+mn-lt"/>
                        </a:rPr>
                        <a:t>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215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143,3%</a:t>
                      </a:r>
                    </a:p>
                  </a:txBody>
                  <a:tcPr marL="0" marR="0" marT="0" marB="0" anchor="ctr"/>
                </a:tc>
              </a:tr>
              <a:tr h="760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Number of Prisoners who completed the course of HBV vaccination according to Euro WHO protocol (2007)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2792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2715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97%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Программные индикаторы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1" y="1370773"/>
          <a:ext cx="8686799" cy="5368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599"/>
                <a:gridCol w="1295400"/>
                <a:gridCol w="838200"/>
                <a:gridCol w="1371600"/>
              </a:tblGrid>
              <a:tr h="48750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Indicator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Intended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% achievement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</a:tr>
              <a:tr h="760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и процент</a:t>
                      </a:r>
                      <a:r>
                        <a:rPr lang="ru-RU" sz="18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ПИН</a:t>
                      </a: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, которые прошли тестирование на ВИЧ за последние 12 месяцев и знают свои результаты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65%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latin typeface="+mn-lt"/>
                        </a:rPr>
                        <a:t>64,7%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latin typeface="+mn-lt"/>
                        </a:rPr>
                        <a:t>99,5%</a:t>
                      </a:r>
                    </a:p>
                  </a:txBody>
                  <a:tcPr marL="0" marR="0" marT="0" marB="0" anchor="ctr"/>
                </a:tc>
              </a:tr>
              <a:tr h="101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и процент</a:t>
                      </a:r>
                      <a:r>
                        <a:rPr lang="ru-RU" sz="18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РС</a:t>
                      </a: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, которые прошли тестирование на ВИЧ за последние 12 месяцев и знают свои результаты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77,1%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latin typeface="+mn-lt"/>
                        </a:rPr>
                        <a:t>96,4%</a:t>
                      </a:r>
                    </a:p>
                  </a:txBody>
                  <a:tcPr marL="0" marR="0" marT="0" marB="0" anchor="ctr"/>
                </a:tc>
              </a:tr>
              <a:tr h="1013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и процент</a:t>
                      </a:r>
                      <a:r>
                        <a:rPr lang="ru-RU" sz="18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МСМ</a:t>
                      </a: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, которые прошли тестирование на ВИЧ за последние 12 месяцев и знают свои результаты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46%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latin typeface="+mn-lt"/>
                        </a:rPr>
                        <a:t>61,4%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133,5%</a:t>
                      </a:r>
                    </a:p>
                  </a:txBody>
                  <a:tcPr marL="0" marR="0" marT="0" marB="0" anchor="ctr"/>
                </a:tc>
              </a:tr>
              <a:tr h="4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обученных</a:t>
                      </a:r>
                      <a:r>
                        <a:rPr lang="ru-RU" sz="18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медицинских работников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247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123,5%</a:t>
                      </a:r>
                    </a:p>
                  </a:txBody>
                  <a:tcPr marL="0" marR="0" marT="0" marB="0" anchor="ctr"/>
                </a:tc>
              </a:tr>
              <a:tr h="506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обученных </a:t>
                      </a:r>
                      <a:r>
                        <a:rPr lang="ru-RU" sz="1800" b="1" dirty="0" err="1" smtClean="0">
                          <a:latin typeface="+mn-lt"/>
                          <a:ea typeface="Times New Roman"/>
                          <a:cs typeface="Times New Roman"/>
                        </a:rPr>
                        <a:t>аутрич-работников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latin typeface="+mn-lt"/>
                        </a:rPr>
                        <a:t>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165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110,0%</a:t>
                      </a:r>
                    </a:p>
                  </a:txBody>
                  <a:tcPr marL="0" marR="0" marT="0" marB="0" anchor="ctr"/>
                </a:tc>
              </a:tr>
              <a:tr h="760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Количество ПИН получающих заместительной</a:t>
                      </a:r>
                      <a:r>
                        <a:rPr lang="ru-RU" sz="18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терапии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latin typeface="+mn-lt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153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76,5%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Программные индикаторы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370773"/>
          <a:ext cx="8686800" cy="3045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1219200"/>
                <a:gridCol w="1066800"/>
                <a:gridCol w="1371600"/>
              </a:tblGrid>
              <a:tr h="48750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Indicator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Intended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Actual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% achievement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</a:tr>
              <a:tr h="760314">
                <a:tc>
                  <a:txBody>
                    <a:bodyPr/>
                    <a:lstStyle/>
                    <a:p>
                      <a:pPr marL="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Количество розданных презервативов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8143950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678 209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82,0%</a:t>
                      </a:r>
                    </a:p>
                  </a:txBody>
                  <a:tcPr marL="0" marR="0" marT="0" marB="0" anchor="ctr"/>
                </a:tc>
              </a:tr>
              <a:tr h="1013752">
                <a:tc>
                  <a:txBody>
                    <a:bodyPr/>
                    <a:lstStyle/>
                    <a:p>
                      <a:pPr marL="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Количество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случаев ИППП, пролеченных в дружественных кабинетах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21 227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117,9%</a:t>
                      </a:r>
                    </a:p>
                  </a:txBody>
                  <a:tcPr marL="0" marR="0" marT="0" marB="0" anchor="ctr"/>
                </a:tc>
              </a:tr>
              <a:tr h="506876">
                <a:tc>
                  <a:txBody>
                    <a:bodyPr/>
                    <a:lstStyle/>
                    <a:p>
                      <a:pPr marL="0" algn="l" defTabSz="914400" rtl="0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Количество ЛЖВ,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получающих АРВ терапию согласно протоколу ВОЗ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1830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fontAlgn="ctr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114,4%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613</Words>
  <PresentationFormat>Экран (4:3)</PresentationFormat>
  <Paragraphs>127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Отчет за второе полугодие Фазы 2 гранта 7 раунда</vt:lpstr>
      <vt:lpstr>Информация о гранте 7-го раунда</vt:lpstr>
      <vt:lpstr>Цели гранта 7 раунда </vt:lpstr>
      <vt:lpstr>Индикаторы влияния</vt:lpstr>
      <vt:lpstr>Индикаторы последствия</vt:lpstr>
      <vt:lpstr>Программные индикаторы</vt:lpstr>
      <vt:lpstr>Программные индикаторы</vt:lpstr>
      <vt:lpstr>Программные индикаторы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Отчета за второе полугодие Фазы 2 гранта 7 раунда</dc:title>
  <dc:creator>Батырбек</dc:creator>
  <cp:lastModifiedBy>Батырбек</cp:lastModifiedBy>
  <cp:revision>64</cp:revision>
  <dcterms:created xsi:type="dcterms:W3CDTF">2012-03-02T03:29:10Z</dcterms:created>
  <dcterms:modified xsi:type="dcterms:W3CDTF">2012-03-05T10:36:44Z</dcterms:modified>
</cp:coreProperties>
</file>