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D346-B589-4888-8363-12E0E3550507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8CD9-2F37-453C-AAAD-1C9A676D9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969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D346-B589-4888-8363-12E0E3550507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8CD9-2F37-453C-AAAD-1C9A676D9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387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D346-B589-4888-8363-12E0E3550507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8CD9-2F37-453C-AAAD-1C9A676D9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30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D346-B589-4888-8363-12E0E3550507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8CD9-2F37-453C-AAAD-1C9A676D9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447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D346-B589-4888-8363-12E0E3550507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8CD9-2F37-453C-AAAD-1C9A676D9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450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D346-B589-4888-8363-12E0E3550507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8CD9-2F37-453C-AAAD-1C9A676D9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907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D346-B589-4888-8363-12E0E3550507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8CD9-2F37-453C-AAAD-1C9A676D9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879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D346-B589-4888-8363-12E0E3550507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8CD9-2F37-453C-AAAD-1C9A676D9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51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D346-B589-4888-8363-12E0E3550507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8CD9-2F37-453C-AAAD-1C9A676D9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82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D346-B589-4888-8363-12E0E3550507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8CD9-2F37-453C-AAAD-1C9A676D9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940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D346-B589-4888-8363-12E0E3550507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8CD9-2F37-453C-AAAD-1C9A676D9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55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7D346-B589-4888-8363-12E0E3550507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E8CD9-2F37-453C-AAAD-1C9A676D9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27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Применение Квалификационных обновленных критерий Глобального фонда к СКК.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Внесение предложений Выборы </a:t>
            </a:r>
            <a:r>
              <a:rPr lang="ru-RU" sz="4000" dirty="0"/>
              <a:t>руководящего состава СКК.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err="1" smtClean="0"/>
              <a:t>Голиуосов</a:t>
            </a:r>
            <a:r>
              <a:rPr lang="ru-RU" dirty="0" smtClean="0"/>
              <a:t> Александр, </a:t>
            </a:r>
          </a:p>
          <a:p>
            <a:pPr algn="r"/>
            <a:r>
              <a:rPr lang="ru-RU" dirty="0" smtClean="0"/>
              <a:t>Директор офиса ЮНЭЙДС в Казахстане, </a:t>
            </a:r>
          </a:p>
          <a:p>
            <a:pPr algn="r"/>
            <a:r>
              <a:rPr lang="ru-RU" dirty="0" smtClean="0"/>
              <a:t>заместитель председателя СКК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893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Основание: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Постановление Правительства РК от 04 сентября 2014 года;</a:t>
            </a:r>
          </a:p>
          <a:p>
            <a:r>
              <a:rPr lang="ru-RU" dirty="0" smtClean="0"/>
              <a:t>Внутренние правила СКК от 11 ноября 2014 года;</a:t>
            </a:r>
          </a:p>
          <a:p>
            <a:r>
              <a:rPr lang="ru-RU" b="1" dirty="0" smtClean="0"/>
              <a:t>Квалификационные критерии Глобального фонда, на основании которого СКК проходит ежегодную оценку соответствия данным критериям (от чего зависит дальнейшее финансирование ГФСТМ)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5673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703" y="365124"/>
            <a:ext cx="11574161" cy="293001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Критерий №5</a:t>
            </a:r>
            <a:r>
              <a:rPr lang="ru-RU" sz="2200" dirty="0" smtClean="0"/>
              <a:t>: </a:t>
            </a:r>
            <a:r>
              <a:rPr lang="ru-RU" sz="2700" dirty="0" smtClean="0"/>
              <a:t>Согласно требованиям Глобального фонда, все члены СКК, представляющие неправительственные избирательные группы, должны избираться своими избирательными группами на основе документальных и прозрачных процедур, разработанных каждой избирательной группой. Это требование применяется ко всем членам комитета, представляющим неправительственный сектор, включая членов комитета, на которых распространяется </a:t>
            </a:r>
            <a:r>
              <a:rPr lang="ru-RU" sz="2700" dirty="0" smtClean="0"/>
              <a:t>Критерий </a:t>
            </a:r>
            <a:r>
              <a:rPr lang="ru-RU" sz="2700" dirty="0" smtClean="0"/>
              <a:t>4, и не применяется к многосторонним и двусторонним партнерам. </a:t>
            </a:r>
            <a:endParaRPr lang="en-GB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963" y="3393989"/>
            <a:ext cx="10515600" cy="315367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Минимальный </a:t>
            </a:r>
            <a:r>
              <a:rPr lang="ru-RU" dirty="0"/>
              <a:t>стандарт 4: </a:t>
            </a:r>
            <a:endParaRPr lang="en-US" dirty="0" smtClean="0"/>
          </a:p>
          <a:p>
            <a:r>
              <a:rPr lang="ru-RU" dirty="0" smtClean="0"/>
              <a:t>«</a:t>
            </a:r>
            <a:r>
              <a:rPr lang="ru-RU" dirty="0"/>
              <a:t>СКК выбирает своего председателя и заместителя (заместителей) председателя из представителей различных секторов (правительство, национальное гражданское общество и партнеры в области развития), использует принципы рационального управления, регулярно осуществляет замену и ротацию руководства согласно уставным документам СКК».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138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Оценка по данному критерию: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/>
              <a:t>Не соответствует </a:t>
            </a:r>
            <a:r>
              <a:rPr lang="ru-RU" dirty="0"/>
              <a:t>- Председатель и заместитель СКК председателя представляют один и тот же сектор.</a:t>
            </a:r>
            <a:endParaRPr lang="en-GB" dirty="0"/>
          </a:p>
          <a:p>
            <a:r>
              <a:rPr lang="ru-RU" u="sng" dirty="0"/>
              <a:t>Частично соответствует </a:t>
            </a:r>
            <a:r>
              <a:rPr lang="ru-RU" dirty="0"/>
              <a:t>- Председатель и заместитель председателя СКК представляют различные секторы, но процедуры ротации и регулярного обновления руководства не применяются.</a:t>
            </a:r>
            <a:endParaRPr lang="en-GB" dirty="0"/>
          </a:p>
          <a:p>
            <a:r>
              <a:rPr lang="ru-RU" u="sng" dirty="0"/>
              <a:t>Полностью соответствует </a:t>
            </a:r>
            <a:r>
              <a:rPr lang="ru-RU" dirty="0"/>
              <a:t>- Председатель и заместитель председателя СКК представляют различные секторы и процедуры ротации и регулярного обновления руководства применяются.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46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Руководящий состав действующего СКК: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431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4597743" y="1935891"/>
            <a:ext cx="3034698" cy="1395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Первый вице-Министр здравоохранения и социального развития РК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1684638" y="3894880"/>
            <a:ext cx="2331308" cy="21140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Заместитель председателя СКК, Ключевое лицо, затронутое социально-значимым заболеванием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8489091" y="3894880"/>
            <a:ext cx="2331308" cy="19274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Заместитель председателя СКК, представляющий международные многосторонние организации</a:t>
            </a:r>
            <a:endParaRPr lang="en-GB" dirty="0"/>
          </a:p>
        </p:txBody>
      </p:sp>
      <p:sp>
        <p:nvSpPr>
          <p:cNvPr id="8" name="Down Arrow 7"/>
          <p:cNvSpPr/>
          <p:nvPr/>
        </p:nvSpPr>
        <p:spPr>
          <a:xfrm rot="2642656">
            <a:off x="2949089" y="2431514"/>
            <a:ext cx="1243913" cy="16674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Down Arrow 10"/>
          <p:cNvSpPr/>
          <p:nvPr/>
        </p:nvSpPr>
        <p:spPr>
          <a:xfrm rot="18133505">
            <a:off x="8162567" y="2225332"/>
            <a:ext cx="1170097" cy="1951090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313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Предложение для ротации Руководящего состава СКК: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4316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4597743" y="1935891"/>
            <a:ext cx="3034698" cy="1395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Министр здравоохранения и социального развития РК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1079157" y="3894880"/>
            <a:ext cx="2936789" cy="21140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Заместитель председателя СКК, Ключевое лицо, затронутое социально-значимым заболеванием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8489091" y="3894880"/>
            <a:ext cx="2331308" cy="19274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Заместитель председателя СКК, представляющий международные многосторонние организации</a:t>
            </a:r>
            <a:endParaRPr lang="en-GB" dirty="0"/>
          </a:p>
        </p:txBody>
      </p:sp>
      <p:sp>
        <p:nvSpPr>
          <p:cNvPr id="8" name="Down Arrow 7"/>
          <p:cNvSpPr/>
          <p:nvPr/>
        </p:nvSpPr>
        <p:spPr>
          <a:xfrm rot="2642656">
            <a:off x="2949089" y="2431514"/>
            <a:ext cx="1243913" cy="16674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Down Arrow 10"/>
          <p:cNvSpPr/>
          <p:nvPr/>
        </p:nvSpPr>
        <p:spPr>
          <a:xfrm rot="18133505">
            <a:off x="8192035" y="2143046"/>
            <a:ext cx="1243913" cy="2009301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Down Arrow 8"/>
          <p:cNvSpPr/>
          <p:nvPr/>
        </p:nvSpPr>
        <p:spPr>
          <a:xfrm>
            <a:off x="5621314" y="3404681"/>
            <a:ext cx="1243913" cy="1951090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5010538" y="5355770"/>
            <a:ext cx="2945151" cy="12292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/>
              <a:t>член СКК</a:t>
            </a:r>
            <a:endParaRPr lang="en-GB" dirty="0"/>
          </a:p>
          <a:p>
            <a:pPr algn="ctr"/>
            <a:r>
              <a:rPr lang="ru-RU" dirty="0" smtClean="0"/>
              <a:t>Первый </a:t>
            </a:r>
            <a:r>
              <a:rPr lang="ru-RU" dirty="0" smtClean="0"/>
              <a:t>вице Министр здравоохранения и социального развития </a:t>
            </a:r>
            <a:r>
              <a:rPr lang="ru-RU" dirty="0" smtClean="0"/>
              <a:t>РК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79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Ваши Предложения?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90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313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Применение Квалификационных обновленных критерий Глобального фонда к СКК.  Внесение предложений Выборы руководящего состава СКК.</vt:lpstr>
      <vt:lpstr>Основание:</vt:lpstr>
      <vt:lpstr>Критерий №5: Согласно требованиям Глобального фонда, все члены СКК, представляющие неправительственные избирательные группы, должны избираться своими избирательными группами на основе документальных и прозрачных процедур, разработанных каждой избирательной группой. Это требование применяется ко всем членам комитета, представляющим неправительственный сектор, включая членов комитета, на которых распространяется Критерий 4, и не применяется к многосторонним и двусторонним партнерам. </vt:lpstr>
      <vt:lpstr>Оценка по данному критерию:</vt:lpstr>
      <vt:lpstr>Руководящий состав действующего СКК:</vt:lpstr>
      <vt:lpstr>Предложение для ротации Руководящего состава СКК:</vt:lpstr>
      <vt:lpstr>Ваши Предложения?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Ryssaldy Demeuova</dc:creator>
  <cp:lastModifiedBy>Ryssaldy Demeuova</cp:lastModifiedBy>
  <cp:revision>9</cp:revision>
  <dcterms:created xsi:type="dcterms:W3CDTF">2015-03-02T09:12:04Z</dcterms:created>
  <dcterms:modified xsi:type="dcterms:W3CDTF">2015-03-02T10:53:44Z</dcterms:modified>
</cp:coreProperties>
</file>