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0" r:id="rId3"/>
    <p:sldId id="260" r:id="rId4"/>
    <p:sldId id="271" r:id="rId5"/>
    <p:sldId id="264" r:id="rId6"/>
    <p:sldId id="268" r:id="rId7"/>
    <p:sldId id="297" r:id="rId8"/>
    <p:sldId id="277" r:id="rId9"/>
    <p:sldId id="281" r:id="rId1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A64DF-B31A-48F9-AD67-E133FE385922}" v="3" dt="2024-09-03T05:18:33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6" d="100"/>
        <a:sy n="146" d="100"/>
      </p:scale>
      <p:origin x="0" y="37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E25A64DF-B31A-48F9-AD67-E133FE385922}"/>
    <pc:docChg chg="undo custSel modSld">
      <pc:chgData name="Ryssaldy Demeuova" userId="1b36aab8-03ea-4a7c-9005-27f2602792bf" providerId="ADAL" clId="{E25A64DF-B31A-48F9-AD67-E133FE385922}" dt="2024-09-03T05:23:10.694" v="172" actId="14100"/>
      <pc:docMkLst>
        <pc:docMk/>
      </pc:docMkLst>
      <pc:sldChg chg="modSp mod">
        <pc:chgData name="Ryssaldy Demeuova" userId="1b36aab8-03ea-4a7c-9005-27f2602792bf" providerId="ADAL" clId="{E25A64DF-B31A-48F9-AD67-E133FE385922}" dt="2024-09-03T05:14:42.133" v="3" actId="1076"/>
        <pc:sldMkLst>
          <pc:docMk/>
          <pc:sldMk cId="1873097120" sldId="260"/>
        </pc:sldMkLst>
        <pc:spChg chg="mod">
          <ac:chgData name="Ryssaldy Demeuova" userId="1b36aab8-03ea-4a7c-9005-27f2602792bf" providerId="ADAL" clId="{E25A64DF-B31A-48F9-AD67-E133FE385922}" dt="2024-09-03T05:14:42.133" v="3" actId="1076"/>
          <ac:spMkLst>
            <pc:docMk/>
            <pc:sldMk cId="1873097120" sldId="260"/>
            <ac:spMk id="2" creationId="{00000000-0000-0000-0000-000000000000}"/>
          </ac:spMkLst>
        </pc:spChg>
      </pc:sldChg>
      <pc:sldChg chg="addSp modSp mod">
        <pc:chgData name="Ryssaldy Demeuova" userId="1b36aab8-03ea-4a7c-9005-27f2602792bf" providerId="ADAL" clId="{E25A64DF-B31A-48F9-AD67-E133FE385922}" dt="2024-09-03T05:23:10.694" v="172" actId="14100"/>
        <pc:sldMkLst>
          <pc:docMk/>
          <pc:sldMk cId="1492442268" sldId="277"/>
        </pc:sldMkLst>
        <pc:spChg chg="mod">
          <ac:chgData name="Ryssaldy Demeuova" userId="1b36aab8-03ea-4a7c-9005-27f2602792bf" providerId="ADAL" clId="{E25A64DF-B31A-48F9-AD67-E133FE385922}" dt="2024-09-03T05:19:10.371" v="152" actId="1076"/>
          <ac:spMkLst>
            <pc:docMk/>
            <pc:sldMk cId="1492442268" sldId="277"/>
            <ac:spMk id="7170" creationId="{00000000-0000-0000-0000-000000000000}"/>
          </ac:spMkLst>
        </pc:spChg>
        <pc:graphicFrameChg chg="add mod modGraphic">
          <ac:chgData name="Ryssaldy Demeuova" userId="1b36aab8-03ea-4a7c-9005-27f2602792bf" providerId="ADAL" clId="{E25A64DF-B31A-48F9-AD67-E133FE385922}" dt="2024-09-03T05:22:44.475" v="170" actId="255"/>
          <ac:graphicFrameMkLst>
            <pc:docMk/>
            <pc:sldMk cId="1492442268" sldId="277"/>
            <ac:graphicFrameMk id="2" creationId="{4CABFBCC-B09B-8E96-69B3-AE56DFA871D1}"/>
          </ac:graphicFrameMkLst>
        </pc:graphicFrameChg>
        <pc:graphicFrameChg chg="mod modGraphic">
          <ac:chgData name="Ryssaldy Demeuova" userId="1b36aab8-03ea-4a7c-9005-27f2602792bf" providerId="ADAL" clId="{E25A64DF-B31A-48F9-AD67-E133FE385922}" dt="2024-09-03T05:23:10.694" v="172" actId="14100"/>
          <ac:graphicFrameMkLst>
            <pc:docMk/>
            <pc:sldMk cId="1492442268" sldId="277"/>
            <ac:graphicFrameMk id="4" creationId="{00000000-0000-0000-0000-000000000000}"/>
          </ac:graphicFrameMkLst>
        </pc:graphicFrameChg>
      </pc:sldChg>
      <pc:sldChg chg="modSp mod">
        <pc:chgData name="Ryssaldy Demeuova" userId="1b36aab8-03ea-4a7c-9005-27f2602792bf" providerId="ADAL" clId="{E25A64DF-B31A-48F9-AD67-E133FE385922}" dt="2024-09-03T05:20:46.442" v="164" actId="1076"/>
        <pc:sldMkLst>
          <pc:docMk/>
          <pc:sldMk cId="2648106732" sldId="300"/>
        </pc:sldMkLst>
        <pc:spChg chg="mod">
          <ac:chgData name="Ryssaldy Demeuova" userId="1b36aab8-03ea-4a7c-9005-27f2602792bf" providerId="ADAL" clId="{E25A64DF-B31A-48F9-AD67-E133FE385922}" dt="2024-09-03T05:20:46.442" v="164" actId="1076"/>
          <ac:spMkLst>
            <pc:docMk/>
            <pc:sldMk cId="2648106732" sldId="300"/>
            <ac:spMk id="4" creationId="{00000000-0000-0000-0000-000000000000}"/>
          </ac:spMkLst>
        </pc:spChg>
        <pc:spChg chg="mod">
          <ac:chgData name="Ryssaldy Demeuova" userId="1b36aab8-03ea-4a7c-9005-27f2602792bf" providerId="ADAL" clId="{E25A64DF-B31A-48F9-AD67-E133FE385922}" dt="2024-09-03T05:20:35.659" v="162" actId="14100"/>
          <ac:spMkLst>
            <pc:docMk/>
            <pc:sldMk cId="2648106732" sldId="300"/>
            <ac:spMk id="5" creationId="{00000000-0000-0000-0000-000000000000}"/>
          </ac:spMkLst>
        </pc:spChg>
        <pc:spChg chg="mod">
          <ac:chgData name="Ryssaldy Demeuova" userId="1b36aab8-03ea-4a7c-9005-27f2602792bf" providerId="ADAL" clId="{E25A64DF-B31A-48F9-AD67-E133FE385922}" dt="2024-09-03T05:20:30.953" v="161" actId="14100"/>
          <ac:spMkLst>
            <pc:docMk/>
            <pc:sldMk cId="2648106732" sldId="300"/>
            <ac:spMk id="6" creationId="{00000000-0000-0000-0000-000000000000}"/>
          </ac:spMkLst>
        </pc:spChg>
        <pc:spChg chg="mod">
          <ac:chgData name="Ryssaldy Demeuova" userId="1b36aab8-03ea-4a7c-9005-27f2602792bf" providerId="ADAL" clId="{E25A64DF-B31A-48F9-AD67-E133FE385922}" dt="2024-09-03T05:20:40.883" v="163" actId="1076"/>
          <ac:spMkLst>
            <pc:docMk/>
            <pc:sldMk cId="2648106732" sldId="300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8D8B2-90A5-435F-BFBA-4F83D5CC4E4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C0AD0-B0A3-49B4-8B8C-18B5397BD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34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54593-9F0E-4974-9A17-00BD7611B11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C74BC-2830-4E7B-9502-434FB31E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BCEC6-5C96-43A0-A3C4-7903310F26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Акимы, депутаты, зам министры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45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7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6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5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1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2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8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3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AF252-7A8B-4E8C-8791-D0A0DD3AB84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1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762000"/>
            <a:ext cx="6477000" cy="38100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</a:rPr>
              <a:t>«О согласовании основных направлений национальной заявки на</a:t>
            </a:r>
            <a:b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</a:rPr>
              <a:t>финансирование Глобального фонда по компоненту «Туберкулез» на</a:t>
            </a:r>
            <a:b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</a:rPr>
              <a:t>2026-2028 годы и состава рабочей группы по написанию заявки»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5318910"/>
            <a:ext cx="6858000" cy="1234289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ru-RU" sz="2000" b="1" dirty="0">
                <a:solidFill>
                  <a:srgbClr val="000099"/>
                </a:solidFill>
              </a:rPr>
              <a:t>Сауранбаева Мира</a:t>
            </a:r>
            <a:r>
              <a:rPr lang="en-US" sz="2000" b="1" dirty="0">
                <a:solidFill>
                  <a:srgbClr val="000099"/>
                </a:solidFill>
              </a:rPr>
              <a:t>, </a:t>
            </a:r>
            <a:endParaRPr lang="ru-RU" sz="2000" b="1" dirty="0">
              <a:solidFill>
                <a:srgbClr val="000099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2000" b="1" dirty="0">
                <a:solidFill>
                  <a:srgbClr val="000099"/>
                </a:solidFill>
              </a:rPr>
              <a:t>Заместитель председателя СКК в Казахстане</a:t>
            </a:r>
          </a:p>
        </p:txBody>
      </p:sp>
    </p:spTree>
    <p:extLst>
      <p:ext uri="{BB962C8B-B14F-4D97-AF65-F5344CB8AC3E}">
        <p14:creationId xmlns:p14="http://schemas.microsoft.com/office/powerpoint/2010/main" val="352699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355976" y="2080592"/>
            <a:ext cx="4392488" cy="4300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chemeClr val="tx1"/>
                </a:solidFill>
              </a:rPr>
              <a:t>Наблюдение за выполнением программы и наличие </a:t>
            </a:r>
            <a:r>
              <a:rPr lang="ru-RU" sz="2000" b="1" dirty="0">
                <a:solidFill>
                  <a:srgbClr val="FF0000"/>
                </a:solidFill>
              </a:rPr>
              <a:t>плана надзорных визитов 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rgbClr val="FF0000"/>
                </a:solidFill>
              </a:rPr>
              <a:t>Документирование </a:t>
            </a:r>
            <a:r>
              <a:rPr lang="ru-RU" sz="2000" b="1" dirty="0">
                <a:solidFill>
                  <a:schemeClr val="tx1"/>
                </a:solidFill>
              </a:rPr>
              <a:t>вовлечения  групп населения, затронутых заболеваниями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chemeClr val="tx1"/>
                </a:solidFill>
              </a:rPr>
              <a:t>процесс вовлечения  НПО и КГН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chemeClr val="tx1"/>
                </a:solidFill>
              </a:rPr>
              <a:t>Разработана и доступна</a:t>
            </a:r>
            <a:r>
              <a:rPr lang="ru-RU" sz="2000" b="1" dirty="0">
                <a:solidFill>
                  <a:srgbClr val="FF0000"/>
                </a:solidFill>
              </a:rPr>
              <a:t> политика по конфликту интересов</a:t>
            </a:r>
            <a:r>
              <a:rPr lang="ru-RU" sz="2000" b="1" dirty="0">
                <a:solidFill>
                  <a:schemeClr val="tx1"/>
                </a:solidFill>
              </a:rPr>
              <a:t>, которая касается всех членов СКК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228600"/>
            <a:ext cx="8424936" cy="6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dirty="0"/>
              <a:t>Квалификационные критерии к СКК</a:t>
            </a:r>
            <a:endParaRPr lang="en-GB" sz="3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59742" y="2284423"/>
            <a:ext cx="3528392" cy="40934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</a:rPr>
              <a:t>Координация прозрачного и документированного </a:t>
            </a:r>
            <a:r>
              <a:rPr lang="ru-RU" sz="2000" b="1" dirty="0">
                <a:solidFill>
                  <a:srgbClr val="000066"/>
                </a:solidFill>
              </a:rPr>
              <a:t>процесса вовлечения широкого круга заинтересованных сторон в написание заявки</a:t>
            </a:r>
            <a:endParaRPr lang="en-US" sz="1400" dirty="0"/>
          </a:p>
          <a:p>
            <a:pPr marL="514350" indent="-514350">
              <a:buFont typeface="+mj-lt"/>
              <a:buAutoNum type="arabicPeriod" startAt="2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rgbClr val="000066"/>
                </a:solidFill>
              </a:rPr>
              <a:t>процесс по выдвижению и </a:t>
            </a:r>
            <a:r>
              <a:rPr lang="ru-RU" sz="2000" b="1" dirty="0">
                <a:solidFill>
                  <a:srgbClr val="FF0000"/>
                </a:solidFill>
              </a:rPr>
              <a:t>выбору основных реципиентов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5536" y="1052736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Требования к СКК оцениваются в процессе рассмотрения заявки</a:t>
            </a:r>
            <a:endParaRPr lang="en-GB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504309" y="1015685"/>
            <a:ext cx="41764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/>
              <a:t>Требования к СКК оцениваются ежегодно</a:t>
            </a:r>
            <a:r>
              <a:rPr lang="en-US" sz="2000" b="1" i="1" dirty="0"/>
              <a:t> </a:t>
            </a:r>
            <a:r>
              <a:rPr lang="en-US" sz="2000" dirty="0"/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10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469" y="992109"/>
            <a:ext cx="7715061" cy="68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/>
              <a:t>Определение </a:t>
            </a:r>
            <a:r>
              <a:rPr lang="ru-RU" b="1" dirty="0" err="1"/>
              <a:t>странового</a:t>
            </a:r>
            <a:r>
              <a:rPr lang="ru-RU" b="1" dirty="0"/>
              <a:t> диалога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830763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20000"/>
              </a:lnSpc>
              <a:buNone/>
            </a:pPr>
            <a:endParaRPr lang="ru-RU" sz="11200" b="1" dirty="0"/>
          </a:p>
          <a:p>
            <a:pPr marL="0" lvl="0" indent="0" algn="just">
              <a:lnSpc>
                <a:spcPct val="120000"/>
              </a:lnSpc>
              <a:buNone/>
            </a:pPr>
            <a:endParaRPr lang="ru-RU" sz="11200" b="1" dirty="0"/>
          </a:p>
          <a:p>
            <a:pPr marL="0" lvl="0" indent="0" algn="just">
              <a:lnSpc>
                <a:spcPct val="120000"/>
              </a:lnSpc>
              <a:buNone/>
            </a:pPr>
            <a:r>
              <a:rPr lang="ru-RU" sz="14400" b="1" dirty="0"/>
              <a:t>«</a:t>
            </a:r>
            <a:r>
              <a:rPr lang="ru-RU" sz="14400" b="1" dirty="0" err="1"/>
              <a:t>Страновой</a:t>
            </a:r>
            <a:r>
              <a:rPr lang="ru-RU" sz="14400" b="1" dirty="0"/>
              <a:t> диалог» </a:t>
            </a:r>
            <a:r>
              <a:rPr lang="ru-RU" sz="14400" dirty="0"/>
              <a:t>это постоянный процесс, который проводится на  уровне страны с широким  вовлечением всех заинтересованных  организаций  и лиц.</a:t>
            </a:r>
          </a:p>
          <a:p>
            <a:pPr marL="0" lvl="0" indent="0" algn="just">
              <a:lnSpc>
                <a:spcPct val="120000"/>
              </a:lnSpc>
              <a:buNone/>
            </a:pPr>
            <a:endParaRPr lang="ru-RU" sz="11200" dirty="0"/>
          </a:p>
          <a:p>
            <a:pPr marL="0" lvl="0" indent="0" algn="just">
              <a:lnSpc>
                <a:spcPct val="120000"/>
              </a:lnSpc>
              <a:buNone/>
            </a:pPr>
            <a:endParaRPr lang="ru-RU" sz="12800" dirty="0"/>
          </a:p>
          <a:p>
            <a:pPr marL="0" lvl="0" indent="0" algn="just">
              <a:lnSpc>
                <a:spcPct val="120000"/>
              </a:lnSpc>
              <a:buNone/>
            </a:pPr>
            <a:endParaRPr lang="ru-RU" sz="12800" dirty="0"/>
          </a:p>
          <a:p>
            <a:pPr marL="0" lvl="0" indent="0" algn="just">
              <a:buNone/>
            </a:pPr>
            <a:endParaRPr lang="ru-RU" sz="12800" dirty="0"/>
          </a:p>
          <a:p>
            <a:pPr marL="0" lvl="0" indent="0">
              <a:buNone/>
            </a:pPr>
            <a:endParaRPr lang="ru-RU" sz="12800" dirty="0"/>
          </a:p>
          <a:p>
            <a:pPr marL="0" lvl="0" indent="0">
              <a:buNone/>
            </a:pPr>
            <a:endParaRPr lang="ru-RU" sz="9600" dirty="0"/>
          </a:p>
          <a:p>
            <a:pPr marL="0" lvl="0" indent="0">
              <a:buNone/>
            </a:pPr>
            <a:endParaRPr lang="ru-RU" sz="9600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r>
              <a:rPr lang="ru-RU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87309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6829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/>
              <a:t>Участники </a:t>
            </a:r>
            <a:r>
              <a:rPr lang="ru-RU" sz="3200" b="1" dirty="0" err="1"/>
              <a:t>странового</a:t>
            </a:r>
            <a:r>
              <a:rPr lang="ru-RU" sz="3200" b="1" dirty="0"/>
              <a:t> диалога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Страновой Координационный комитет по работе с международными организациями по ВИЧ-инфекции и туберкулезу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Исполнители программ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Основные затронутые болезнями и подверженные наибольшему риску группы населения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Гражданское общество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Доноры</a:t>
            </a:r>
            <a:r>
              <a:rPr lang="en-US" sz="2600" dirty="0"/>
              <a:t>  </a:t>
            </a:r>
            <a:r>
              <a:rPr lang="ru-RU" sz="2600" dirty="0"/>
              <a:t>и партнеры</a:t>
            </a:r>
            <a:r>
              <a:rPr lang="en-US" sz="2600" dirty="0"/>
              <a:t> </a:t>
            </a:r>
            <a:r>
              <a:rPr lang="ru-RU" sz="2600" dirty="0"/>
              <a:t> (ГФ, двусторонние и многосторонние международные организации)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Структуры образования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Частный сектор 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62394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Для чего нужен </a:t>
            </a:r>
            <a:r>
              <a:rPr lang="ru-RU" b="1" dirty="0" err="1"/>
              <a:t>страновой</a:t>
            </a:r>
            <a:r>
              <a:rPr lang="ru-RU" b="1" dirty="0"/>
              <a:t> диалог</a:t>
            </a:r>
            <a:r>
              <a:rPr lang="en-US" b="1" dirty="0"/>
              <a:t>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Основная цель </a:t>
            </a:r>
            <a:r>
              <a:rPr lang="ru-RU" sz="2800" b="1" dirty="0"/>
              <a:t>странового диалога</a:t>
            </a:r>
            <a:r>
              <a:rPr lang="en-US" sz="2800" b="1" dirty="0"/>
              <a:t> </a:t>
            </a:r>
            <a:r>
              <a:rPr lang="en-US" sz="2800" dirty="0"/>
              <a:t>– </a:t>
            </a:r>
            <a:r>
              <a:rPr lang="ru-RU" sz="2800" dirty="0"/>
              <a:t>это определение </a:t>
            </a:r>
            <a:r>
              <a:rPr lang="en-US" sz="2800" dirty="0"/>
              <a:t> </a:t>
            </a:r>
            <a:r>
              <a:rPr lang="ru-RU" sz="2800" dirty="0"/>
              <a:t>приоритетов (</a:t>
            </a:r>
            <a:r>
              <a:rPr lang="en-US" sz="2800" dirty="0"/>
              <a:t>“</a:t>
            </a:r>
            <a:r>
              <a:rPr lang="ru-RU" sz="2800" dirty="0"/>
              <a:t>болевых</a:t>
            </a:r>
            <a:r>
              <a:rPr lang="en-US" sz="2800" dirty="0"/>
              <a:t>” </a:t>
            </a:r>
            <a:r>
              <a:rPr lang="ru-RU" sz="2800" dirty="0"/>
              <a:t>точек)  программ в стране и</a:t>
            </a:r>
            <a:r>
              <a:rPr lang="en-US" sz="2800" dirty="0"/>
              <a:t> </a:t>
            </a:r>
            <a:r>
              <a:rPr lang="ru-RU" sz="2800" dirty="0"/>
              <a:t>синхронизация</a:t>
            </a:r>
            <a:r>
              <a:rPr lang="en-US" sz="2800" dirty="0"/>
              <a:t>/</a:t>
            </a:r>
            <a:r>
              <a:rPr lang="ru-RU" sz="2800" dirty="0"/>
              <a:t>гармонизация  деятельности и финансовых потоков всех партнеров в соответствии  с Национальной стратегией и международными стандартами.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3142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/>
              <a:t>Разработка Заявки  </a:t>
            </a:r>
            <a:r>
              <a:rPr lang="en-US" sz="3200" b="1" dirty="0" err="1"/>
              <a:t>на</a:t>
            </a:r>
            <a:r>
              <a:rPr lang="en-US" sz="3200" b="1" dirty="0"/>
              <a:t> </a:t>
            </a:r>
            <a:r>
              <a:rPr lang="en-US" sz="3200" b="1" dirty="0" err="1"/>
              <a:t>получение</a:t>
            </a:r>
            <a:r>
              <a:rPr lang="en-US" sz="3200" b="1" dirty="0"/>
              <a:t> </a:t>
            </a:r>
            <a:r>
              <a:rPr lang="en-US" sz="3200" b="1" dirty="0" err="1"/>
              <a:t>гранта</a:t>
            </a:r>
            <a:r>
              <a:rPr lang="en-US" sz="3200" b="1" dirty="0"/>
              <a:t> </a:t>
            </a:r>
            <a:r>
              <a:rPr lang="ru-RU" sz="3200" b="1" dirty="0"/>
              <a:t>ГФСТМ </a:t>
            </a:r>
            <a:r>
              <a:rPr lang="en-US" sz="3200" b="1" dirty="0" err="1"/>
              <a:t>на</a:t>
            </a:r>
            <a:r>
              <a:rPr lang="en-US" sz="3200" b="1" dirty="0"/>
              <a:t> 20</a:t>
            </a:r>
            <a:r>
              <a:rPr lang="ru-RU" sz="3200" b="1" dirty="0"/>
              <a:t>2</a:t>
            </a:r>
            <a:r>
              <a:rPr lang="en-US" sz="3200" b="1" dirty="0"/>
              <a:t>6 – 20</a:t>
            </a:r>
            <a:r>
              <a:rPr lang="ru-RU" sz="3200" b="1" dirty="0"/>
              <a:t>2</a:t>
            </a:r>
            <a:r>
              <a:rPr lang="en-US" sz="3200" b="1" dirty="0"/>
              <a:t>8</a:t>
            </a:r>
            <a:r>
              <a:rPr lang="ru-RU" sz="3200" b="1" dirty="0"/>
              <a:t> гг.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рабочей группы по написанию заявки </a:t>
            </a:r>
          </a:p>
          <a:p>
            <a:r>
              <a:rPr lang="ru-RU" dirty="0"/>
              <a:t>Проведение странового диалога - широкого и документированного вовлечения всех заинтересованных лиц . Мероприятия </a:t>
            </a:r>
            <a:r>
              <a:rPr lang="ru-RU" dirty="0" err="1"/>
              <a:t>Странового</a:t>
            </a:r>
            <a:r>
              <a:rPr lang="ru-RU" dirty="0"/>
              <a:t> Диалога утверждены вместе с рабочим планом СКК на 2024 год решением СКК 03 ноября 2023 года.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2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31" y="228600"/>
            <a:ext cx="8889067" cy="836296"/>
          </a:xfrm>
        </p:spPr>
        <p:txBody>
          <a:bodyPr>
            <a:normAutofit/>
          </a:bodyPr>
          <a:lstStyle/>
          <a:p>
            <a:r>
              <a:rPr lang="ru-RU" sz="2400" b="1" dirty="0"/>
              <a:t>Направления, рекомендованные для включения в Заявку:</a:t>
            </a:r>
            <a:br>
              <a:rPr lang="ru-RU" sz="2400" b="1" dirty="0"/>
            </a:br>
            <a:endParaRPr lang="en-GB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4896"/>
            <a:ext cx="8077200" cy="5335904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Усиление мероприятий по скринингу/выявлению, лабораторной диагностике случаев ТБ с акцентом на уязвимые и труднодоступные группы населения, в соответствии с рекомендациями ВОЗ;</a:t>
            </a:r>
          </a:p>
          <a:p>
            <a:pPr algn="just"/>
            <a:r>
              <a:rPr lang="ru-RU" sz="2000" dirty="0"/>
              <a:t>Расширение масштабов профилактики ТБ, М/ШЛУ ТБ с упором на новые методы диагностики туберкулезной инфекции и ее профилактическое лечение в гражданском и пенитенциарном секторах;</a:t>
            </a:r>
          </a:p>
          <a:p>
            <a:pPr algn="just"/>
            <a:r>
              <a:rPr lang="ru-RU" sz="2000" dirty="0"/>
              <a:t>Широкое внедрение новых схем лечения ТБ, ЛУ-ТБ и оказание помощи, ориентированной на нужды людей, в соответствии с последним руководством ВОЗ по лечению ТБ;</a:t>
            </a:r>
          </a:p>
          <a:p>
            <a:pPr algn="just"/>
            <a:r>
              <a:rPr lang="ru-RU" sz="2000" dirty="0"/>
              <a:t>Создание/укрепление устойчивой основы координации и руководства для взаимодействия с НПО, работающим в сфере ТБ;</a:t>
            </a:r>
          </a:p>
          <a:p>
            <a:pPr algn="just"/>
            <a:r>
              <a:rPr lang="ru-RU" sz="2000" dirty="0"/>
              <a:t>Усиление системы здравоохранения во всех медицинских организациях страны для обеспечении всеобщего доступа к комплексу противотуберкулезной помощи, развитию АКСМ, устранению стигмы и дискриминации с проведением операционных исследований при туберкулезе и сочетанных заболеваний.</a:t>
            </a:r>
            <a:endParaRPr lang="en-GB" sz="2000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835337" y="1036230"/>
            <a:ext cx="7845947" cy="286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9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62139" y="114519"/>
            <a:ext cx="8382000" cy="6612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/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состава Рабочей группы по разработке </a:t>
            </a:r>
            <a:br>
              <a:rPr lang="en-US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заявки по компоненту «Туберкулез»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38870"/>
              </p:ext>
            </p:extLst>
          </p:nvPr>
        </p:nvGraphicFramePr>
        <p:xfrm>
          <a:off x="333470" y="888112"/>
          <a:ext cx="8610600" cy="5105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4563"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Члены рабочей группы</a:t>
                      </a:r>
                      <a:endParaRPr lang="ru-RU" sz="11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Представляемый сектор</a:t>
                      </a:r>
                      <a:endParaRPr lang="ru-RU" sz="11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Специалист по компоненту</a:t>
                      </a:r>
                      <a:endParaRPr lang="ru-RU" sz="11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563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Аденов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 М. М.,  директор ННЦФ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Национального научного центра </a:t>
                      </a:r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фтизиопульмонологии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006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endParaRPr lang="ru-RU" sz="11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Исмаилов Ш., Менеджер ГРПГФ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действующая ГРП ГФ</a:t>
                      </a:r>
                    </a:p>
                    <a:p>
                      <a:pPr algn="l" rtl="0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опыт по грантам ГФ</a:t>
                      </a:r>
                    </a:p>
                    <a:p>
                      <a:pPr algn="l" rtl="0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374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1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Токтабаянов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А., региональный советник по Туберкулезу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USAID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ВОЗ/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USAID/CDC/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другие</a:t>
                      </a:r>
                    </a:p>
                    <a:p>
                      <a:pPr algn="l" rtl="0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374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1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Ракишева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А, С., заведующая кафедрой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фтизиопульмонологии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академический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КазНМУ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им. С.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Асфендиярова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Касымбекова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зав.отд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КНЦДИЗ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 по заболеваниям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355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100" b="0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Медетов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 М., руководитель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негосударственный , ОФ «</a:t>
                      </a:r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Санат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Әлемі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Нужды и потребности людей, переболевших ТБ и пациентов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898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Аманжолов Н., президент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негосударственный,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ОЮЛ «Казахстанский Союз ЛЖВ»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Нужды и потребности ЛЖВ/КГН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637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Манкиева В.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негосударственный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Представитель сообщества ЛУН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9565137"/>
                  </a:ext>
                </a:extLst>
              </a:tr>
              <a:tr h="402921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Жолнерова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Н., руководитель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негосударственный, ОФ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Амелия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Нужды и потребности людей, переболевших ТБ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КГН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3081083"/>
                  </a:ext>
                </a:extLst>
              </a:tr>
              <a:tr h="402921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Сауранбаева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М, заместитель председателя СКК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негосударственный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 по заболеваниям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23040938"/>
                  </a:ext>
                </a:extLst>
              </a:tr>
              <a:tr h="501374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Альгожин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Еркебулан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директор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международное НПО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Клинические и операционные исследования</a:t>
                      </a:r>
                    </a:p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7195863"/>
                  </a:ext>
                </a:extLst>
              </a:tr>
            </a:tbl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CABFBCC-B09B-8E96-69B3-AE56DFA87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410976"/>
              </p:ext>
            </p:extLst>
          </p:nvPr>
        </p:nvGraphicFramePr>
        <p:xfrm>
          <a:off x="721335" y="6305249"/>
          <a:ext cx="8222735" cy="296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335">
                  <a:extLst>
                    <a:ext uri="{9D8B030D-6E8A-4147-A177-3AD203B41FA5}">
                      <a16:colId xmlns:a16="http://schemas.microsoft.com/office/drawing/2014/main" val="92980416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75977489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57659957"/>
                    </a:ext>
                  </a:extLst>
                </a:gridCol>
              </a:tblGrid>
              <a:tr h="296221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Пак С., директор 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KNCV</a:t>
                      </a:r>
                      <a:endParaRPr lang="ru-RU" sz="12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международный</a:t>
                      </a: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Операционные исследования</a:t>
                      </a: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64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44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C00000"/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ru-RU" sz="5400" b="1" dirty="0"/>
              <a:t>Благодарю за внимание!</a:t>
            </a:r>
          </a:p>
          <a:p>
            <a:pPr marL="0" indent="0">
              <a:buNone/>
            </a:pP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1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640</Words>
  <Application>Microsoft Office PowerPoint</Application>
  <PresentationFormat>Экран (4:3)</PresentationFormat>
  <Paragraphs>105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«О согласовании основных направлений национальной заявки на финансирование Глобального фонда по компоненту «Туберкулез» на 2026-2028 годы и состава рабочей группы по написанию заявки»</vt:lpstr>
      <vt:lpstr>Презентация PowerPoint</vt:lpstr>
      <vt:lpstr>Определение странового диалога </vt:lpstr>
      <vt:lpstr>Участники странового диалога </vt:lpstr>
      <vt:lpstr>Для чего нужен страновой диалог?  </vt:lpstr>
      <vt:lpstr>Разработка Заявки  на получение гранта ГФСТМ на 2026 – 2028 гг.</vt:lpstr>
      <vt:lpstr>Направления, рекомендованные для включения в Заявку: </vt:lpstr>
      <vt:lpstr>Проект состава Рабочей группы по разработке  заявки по компоненту «Туберкулез»</vt:lpstr>
      <vt:lpstr>Презентация PowerPoint</vt:lpstr>
    </vt:vector>
  </TitlesOfParts>
  <Company>CDC/CAR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Структурирование Странового диалога для составления заявки на новый грант ГФ</dc:title>
  <dc:creator>Indira Aitmagambetova</dc:creator>
  <cp:lastModifiedBy>Ryssaldy Demeuova</cp:lastModifiedBy>
  <cp:revision>92</cp:revision>
  <cp:lastPrinted>2013-05-15T07:29:25Z</cp:lastPrinted>
  <dcterms:created xsi:type="dcterms:W3CDTF">2013-05-13T09:05:47Z</dcterms:created>
  <dcterms:modified xsi:type="dcterms:W3CDTF">2024-09-03T05:23:16Z</dcterms:modified>
</cp:coreProperties>
</file>