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notesSlides/notesSlide8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drawings/drawing4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drawings/drawing5.xml" ContentType="application/vnd.openxmlformats-officedocument.drawingml.chartshape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75" r:id="rId3"/>
    <p:sldMasterId id="2147483687" r:id="rId4"/>
  </p:sldMasterIdLst>
  <p:notesMasterIdLst>
    <p:notesMasterId r:id="rId32"/>
  </p:notesMasterIdLst>
  <p:handoutMasterIdLst>
    <p:handoutMasterId r:id="rId33"/>
  </p:handoutMasterIdLst>
  <p:sldIdLst>
    <p:sldId id="425" r:id="rId5"/>
    <p:sldId id="424" r:id="rId6"/>
    <p:sldId id="278" r:id="rId7"/>
    <p:sldId id="547" r:id="rId8"/>
    <p:sldId id="548" r:id="rId9"/>
    <p:sldId id="257" r:id="rId10"/>
    <p:sldId id="549" r:id="rId11"/>
    <p:sldId id="550" r:id="rId12"/>
    <p:sldId id="595" r:id="rId13"/>
    <p:sldId id="353" r:id="rId14"/>
    <p:sldId id="351" r:id="rId15"/>
    <p:sldId id="560" r:id="rId16"/>
    <p:sldId id="259" r:id="rId17"/>
    <p:sldId id="419" r:id="rId18"/>
    <p:sldId id="543" r:id="rId19"/>
    <p:sldId id="423" r:id="rId20"/>
    <p:sldId id="421" r:id="rId21"/>
    <p:sldId id="535" r:id="rId22"/>
    <p:sldId id="542" r:id="rId23"/>
    <p:sldId id="537" r:id="rId24"/>
    <p:sldId id="552" r:id="rId25"/>
    <p:sldId id="427" r:id="rId26"/>
    <p:sldId id="260" r:id="rId27"/>
    <p:sldId id="262" r:id="rId28"/>
    <p:sldId id="263" r:id="rId29"/>
    <p:sldId id="264" r:id="rId30"/>
    <p:sldId id="594" r:id="rId31"/>
  </p:sldIdLst>
  <p:sldSz cx="12192000" cy="6858000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atyana Markabayeva" initials="TM" lastIdx="1" clrIdx="0">
    <p:extLst>
      <p:ext uri="{19B8F6BF-5375-455C-9EA6-DF929625EA0E}">
        <p15:presenceInfo xmlns:p15="http://schemas.microsoft.com/office/powerpoint/2012/main" userId="Tatyana Markabayeva" providerId="None"/>
      </p:ext>
    </p:extLst>
  </p:cmAuthor>
  <p:cmAuthor id="2" name="Tatyana Markabayeva" initials="TM [2]" lastIdx="2" clrIdx="1">
    <p:extLst>
      <p:ext uri="{19B8F6BF-5375-455C-9EA6-DF929625EA0E}">
        <p15:presenceInfo xmlns:p15="http://schemas.microsoft.com/office/powerpoint/2012/main" userId="336536b13525683f" providerId="Windows Live"/>
      </p:ext>
    </p:extLst>
  </p:cmAuthor>
  <p:cmAuthor id="3" name="Shakhimurat Ismailov" initials="SI" lastIdx="1" clrIdx="2">
    <p:extLst>
      <p:ext uri="{19B8F6BF-5375-455C-9EA6-DF929625EA0E}">
        <p15:presenceInfo xmlns:p15="http://schemas.microsoft.com/office/powerpoint/2012/main" userId="11593ddb7575b7e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CC"/>
    <a:srgbClr val="CCFF66"/>
    <a:srgbClr val="6666FF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93488A9-FD5B-4B5A-BB03-09DEBF7BBC8F}" v="5" dt="2021-12-16T15:07:32.3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3784" autoAdjust="0"/>
  </p:normalViewPr>
  <p:slideViewPr>
    <p:cSldViewPr snapToGrid="0">
      <p:cViewPr varScale="1">
        <p:scale>
          <a:sx n="96" d="100"/>
          <a:sy n="96" d="100"/>
        </p:scale>
        <p:origin x="990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6/11/relationships/changesInfo" Target="changesInfos/changesInfo1.xml"/><Relationship Id="rId21" Type="http://schemas.openxmlformats.org/officeDocument/2006/relationships/slide" Target="slides/slide17.xml"/><Relationship Id="rId34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yssaldy Demeuova" userId="1b36aab8-03ea-4a7c-9005-27f2602792bf" providerId="ADAL" clId="{693488A9-FD5B-4B5A-BB03-09DEBF7BBC8F}"/>
    <pc:docChg chg="modSld">
      <pc:chgData name="Ryssaldy Demeuova" userId="1b36aab8-03ea-4a7c-9005-27f2602792bf" providerId="ADAL" clId="{693488A9-FD5B-4B5A-BB03-09DEBF7BBC8F}" dt="2021-12-16T15:14:46.024" v="5" actId="14734"/>
      <pc:docMkLst>
        <pc:docMk/>
      </pc:docMkLst>
      <pc:sldChg chg="addSp modSp">
        <pc:chgData name="Ryssaldy Demeuova" userId="1b36aab8-03ea-4a7c-9005-27f2602792bf" providerId="ADAL" clId="{693488A9-FD5B-4B5A-BB03-09DEBF7BBC8F}" dt="2021-12-16T15:07:32.380" v="4" actId="571"/>
        <pc:sldMkLst>
          <pc:docMk/>
          <pc:sldMk cId="970633933" sldId="263"/>
        </pc:sldMkLst>
        <pc:graphicFrameChg chg="add mod">
          <ac:chgData name="Ryssaldy Demeuova" userId="1b36aab8-03ea-4a7c-9005-27f2602792bf" providerId="ADAL" clId="{693488A9-FD5B-4B5A-BB03-09DEBF7BBC8F}" dt="2021-12-16T15:07:32.380" v="4" actId="571"/>
          <ac:graphicFrameMkLst>
            <pc:docMk/>
            <pc:sldMk cId="970633933" sldId="263"/>
            <ac:graphicFrameMk id="4" creationId="{C273A816-3E2F-4CFF-93B8-C50180E155ED}"/>
          </ac:graphicFrameMkLst>
        </pc:graphicFrameChg>
      </pc:sldChg>
      <pc:sldChg chg="modSp mod">
        <pc:chgData name="Ryssaldy Demeuova" userId="1b36aab8-03ea-4a7c-9005-27f2602792bf" providerId="ADAL" clId="{693488A9-FD5B-4B5A-BB03-09DEBF7BBC8F}" dt="2021-12-16T15:14:46.024" v="5" actId="14734"/>
        <pc:sldMkLst>
          <pc:docMk/>
          <pc:sldMk cId="3289285336" sldId="264"/>
        </pc:sldMkLst>
        <pc:graphicFrameChg chg="modGraphic">
          <ac:chgData name="Ryssaldy Demeuova" userId="1b36aab8-03ea-4a7c-9005-27f2602792bf" providerId="ADAL" clId="{693488A9-FD5B-4B5A-BB03-09DEBF7BBC8F}" dt="2021-12-16T15:14:46.024" v="5" actId="14734"/>
          <ac:graphicFrameMkLst>
            <pc:docMk/>
            <pc:sldMk cId="3289285336" sldId="264"/>
            <ac:graphicFrameMk id="7" creationId="{CAFFD774-AD8E-4B4B-AD8A-D129E81F8B3C}"/>
          </ac:graphicFrameMkLst>
        </pc:graphicFrameChg>
      </pc:sldChg>
      <pc:sldChg chg="addSp modSp">
        <pc:chgData name="Ryssaldy Demeuova" userId="1b36aab8-03ea-4a7c-9005-27f2602792bf" providerId="ADAL" clId="{693488A9-FD5B-4B5A-BB03-09DEBF7BBC8F}" dt="2021-12-16T11:03:13.395" v="3" actId="571"/>
        <pc:sldMkLst>
          <pc:docMk/>
          <pc:sldMk cId="4242514349" sldId="542"/>
        </pc:sldMkLst>
        <pc:graphicFrameChg chg="add mod">
          <ac:chgData name="Ryssaldy Demeuova" userId="1b36aab8-03ea-4a7c-9005-27f2602792bf" providerId="ADAL" clId="{693488A9-FD5B-4B5A-BB03-09DEBF7BBC8F}" dt="2021-12-16T11:02:58.551" v="1" actId="571"/>
          <ac:graphicFrameMkLst>
            <pc:docMk/>
            <pc:sldMk cId="4242514349" sldId="542"/>
            <ac:graphicFrameMk id="7" creationId="{CC69BE59-AEC3-41B1-98F8-52560528D9E4}"/>
          </ac:graphicFrameMkLst>
        </pc:graphicFrameChg>
        <pc:graphicFrameChg chg="add mod">
          <ac:chgData name="Ryssaldy Demeuova" userId="1b36aab8-03ea-4a7c-9005-27f2602792bf" providerId="ADAL" clId="{693488A9-FD5B-4B5A-BB03-09DEBF7BBC8F}" dt="2021-12-16T11:03:13.395" v="3" actId="571"/>
          <ac:graphicFrameMkLst>
            <pc:docMk/>
            <pc:sldMk cId="4242514349" sldId="542"/>
            <ac:graphicFrameMk id="8" creationId="{255C8AC5-F95D-455F-9E4B-B0332B547817}"/>
          </ac:graphicFrameMkLst>
        </pc:graphicFrame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chartUserShapes" Target="../drawings/drawing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5" Type="http://schemas.openxmlformats.org/officeDocument/2006/relationships/chartUserShapes" Target="../drawings/drawing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5" Type="http://schemas.openxmlformats.org/officeDocument/2006/relationships/chartUserShapes" Target="../drawings/drawing4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5" Type="http://schemas.openxmlformats.org/officeDocument/2006/relationships/chartUserShapes" Target="../drawings/drawing5.xml"/><Relationship Id="rId4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ru-RU" sz="2000" b="1">
                <a:solidFill>
                  <a:sysClr val="windowText" lastClr="000000"/>
                </a:solidFill>
              </a:rPr>
              <a:t>Информирование о ТБ лиц из ЦГ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673425196850393"/>
          <c:y val="0.20135722041259502"/>
          <c:w val="0.83659908136482941"/>
          <c:h val="0.652533620593842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'Графики выявление (2021)'!$C$2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'Графики выявление (2021)'!$B$3:$B$4</c:f>
              <c:strCache>
                <c:ptCount val="2"/>
                <c:pt idx="0">
                  <c:v>3 кв 2020</c:v>
                </c:pt>
                <c:pt idx="1">
                  <c:v>3 кв 2021</c:v>
                </c:pt>
              </c:strCache>
            </c:strRef>
          </c:cat>
          <c:val>
            <c:numRef>
              <c:f>'Графики выявление (2021)'!$C$3:$C$4</c:f>
              <c:numCache>
                <c:formatCode>General</c:formatCode>
                <c:ptCount val="2"/>
                <c:pt idx="0">
                  <c:v>20160</c:v>
                </c:pt>
                <c:pt idx="1">
                  <c:v>21280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697-4380-A1FA-884D5B2DA913}"/>
            </c:ext>
          </c:extLst>
        </c:ser>
        <c:ser>
          <c:idx val="1"/>
          <c:order val="1"/>
          <c:tx>
            <c:strRef>
              <c:f>'Графики выявление (2021)'!$D$2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'Графики выявление (2021)'!$B$3:$B$4</c:f>
              <c:strCache>
                <c:ptCount val="2"/>
                <c:pt idx="0">
                  <c:v>3 кв 2020</c:v>
                </c:pt>
                <c:pt idx="1">
                  <c:v>3 кв 2021</c:v>
                </c:pt>
              </c:strCache>
            </c:strRef>
          </c:cat>
          <c:val>
            <c:numRef>
              <c:f>'Графики выявление (2021)'!$D$3:$D$4</c:f>
              <c:numCache>
                <c:formatCode>General</c:formatCode>
                <c:ptCount val="2"/>
                <c:pt idx="0">
                  <c:v>20100</c:v>
                </c:pt>
                <c:pt idx="1">
                  <c:v>21490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697-4380-A1FA-884D5B2DA9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26329616"/>
        <c:axId val="2026320880"/>
      </c:barChart>
      <c:catAx>
        <c:axId val="2026329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26320880"/>
        <c:crosses val="autoZero"/>
        <c:auto val="1"/>
        <c:lblAlgn val="ctr"/>
        <c:lblOffset val="100"/>
        <c:noMultiLvlLbl val="0"/>
      </c:catAx>
      <c:valAx>
        <c:axId val="2026320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263296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rgbClr val="4472C4"/>
      </a:solidFill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ru-RU" sz="2000" b="1">
                <a:solidFill>
                  <a:sysClr val="windowText" lastClr="000000"/>
                </a:solidFill>
              </a:rPr>
              <a:t>Сопровождение лиц из ЦГ</a:t>
            </a:r>
            <a:r>
              <a:rPr lang="ru-RU" sz="2000" b="1" baseline="0">
                <a:solidFill>
                  <a:sysClr val="windowText" lastClr="000000"/>
                </a:solidFill>
              </a:rPr>
              <a:t> в ПМСП</a:t>
            </a:r>
            <a:endParaRPr lang="ru-RU" sz="2000" b="1">
              <a:solidFill>
                <a:sysClr val="windowText" lastClr="00000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3580927384076992E-2"/>
          <c:y val="0.1981303418803419"/>
          <c:w val="0.87753018372703417"/>
          <c:h val="0.516523235076384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'Графики выявление (2021)'!$C$15</c:f>
              <c:strCache>
                <c:ptCount val="1"/>
                <c:pt idx="0">
                  <c:v>Врачебный осмотр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'Графики выявление (2021)'!$B$16:$B$17</c:f>
              <c:strCache>
                <c:ptCount val="2"/>
                <c:pt idx="0">
                  <c:v>3 кв 2020</c:v>
                </c:pt>
                <c:pt idx="1">
                  <c:v>3 кв 2021</c:v>
                </c:pt>
              </c:strCache>
            </c:strRef>
          </c:cat>
          <c:val>
            <c:numRef>
              <c:f>'Графики выявление (2021)'!$C$16:$C$17</c:f>
              <c:numCache>
                <c:formatCode>General</c:formatCode>
                <c:ptCount val="2"/>
                <c:pt idx="0">
                  <c:v>2339</c:v>
                </c:pt>
                <c:pt idx="1">
                  <c:v>2971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CD-4E5A-8FAE-393591183362}"/>
            </c:ext>
          </c:extLst>
        </c:ser>
        <c:ser>
          <c:idx val="1"/>
          <c:order val="1"/>
          <c:tx>
            <c:strRef>
              <c:f>'Графики выявление (2021)'!$D$15</c:f>
              <c:strCache>
                <c:ptCount val="1"/>
                <c:pt idx="0">
                  <c:v>GX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'Графики выявление (2021)'!$B$16:$B$17</c:f>
              <c:strCache>
                <c:ptCount val="2"/>
                <c:pt idx="0">
                  <c:v>3 кв 2020</c:v>
                </c:pt>
                <c:pt idx="1">
                  <c:v>3 кв 2021</c:v>
                </c:pt>
              </c:strCache>
            </c:strRef>
          </c:cat>
          <c:val>
            <c:numRef>
              <c:f>'Графики выявление (2021)'!$D$16:$D$17</c:f>
              <c:numCache>
                <c:formatCode>General</c:formatCode>
                <c:ptCount val="2"/>
                <c:pt idx="0">
                  <c:v>1089</c:v>
                </c:pt>
                <c:pt idx="1">
                  <c:v>1596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0CD-4E5A-8FAE-3935911833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24945040"/>
        <c:axId val="2024952528"/>
      </c:barChart>
      <c:catAx>
        <c:axId val="2024945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24952528"/>
        <c:crosses val="autoZero"/>
        <c:auto val="1"/>
        <c:lblAlgn val="ctr"/>
        <c:lblOffset val="100"/>
        <c:noMultiLvlLbl val="0"/>
      </c:catAx>
      <c:valAx>
        <c:axId val="20249525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24945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rgbClr val="4472C4"/>
      </a:solidFill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ru-RU" sz="2000" b="1">
                <a:solidFill>
                  <a:sysClr val="windowText" lastClr="000000"/>
                </a:solidFill>
              </a:rPr>
              <a:t>Выявление случаев ТБ среди ЦГ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1198033945651202E-2"/>
          <c:y val="0.22089837278393692"/>
          <c:w val="0.89019685039370078"/>
          <c:h val="0.6624298149440180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'Графики выявление (2021)'!$B$29:$B$30</c:f>
              <c:strCache>
                <c:ptCount val="2"/>
                <c:pt idx="0">
                  <c:v>3 кв 2020</c:v>
                </c:pt>
                <c:pt idx="1">
                  <c:v>3 кв 2021</c:v>
                </c:pt>
              </c:strCache>
            </c:strRef>
          </c:cat>
          <c:val>
            <c:numRef>
              <c:f>'Графики выявление (2021)'!$C$29:$C$30</c:f>
              <c:numCache>
                <c:formatCode>General</c:formatCode>
                <c:ptCount val="2"/>
                <c:pt idx="0">
                  <c:v>104</c:v>
                </c:pt>
                <c:pt idx="1">
                  <c:v>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78C-400B-AA4D-FD4B161A7B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26294256"/>
        <c:axId val="2026292592"/>
      </c:barChart>
      <c:catAx>
        <c:axId val="2026294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26292592"/>
        <c:crosses val="autoZero"/>
        <c:auto val="1"/>
        <c:lblAlgn val="ctr"/>
        <c:lblOffset val="100"/>
        <c:noMultiLvlLbl val="0"/>
      </c:catAx>
      <c:valAx>
        <c:axId val="2026292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262942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rgbClr val="4472C4"/>
      </a:solidFill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ru-RU" sz="2000" b="1">
                <a:solidFill>
                  <a:sysClr val="windowText" lastClr="000000"/>
                </a:solidFill>
                <a:latin typeface="+mn-lt"/>
              </a:rPr>
              <a:t>Обследование контактных с больными ТБ</a:t>
            </a:r>
          </a:p>
        </c:rich>
      </c:tx>
      <c:layout>
        <c:manualLayout>
          <c:xMode val="edge"/>
          <c:yMode val="edge"/>
          <c:x val="0.14013888888888892"/>
          <c:y val="1.851851851851851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'Графики выявление (2021)'!$C$61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'Графики выявление (2021)'!$B$62:$B$63</c:f>
              <c:strCache>
                <c:ptCount val="2"/>
                <c:pt idx="0">
                  <c:v>3 кв 2020</c:v>
                </c:pt>
                <c:pt idx="1">
                  <c:v>3 кв 2021</c:v>
                </c:pt>
              </c:strCache>
            </c:strRef>
          </c:cat>
          <c:val>
            <c:numRef>
              <c:f>'Графики выявление (2021)'!$C$62:$C$63</c:f>
              <c:numCache>
                <c:formatCode>General</c:formatCode>
                <c:ptCount val="2"/>
                <c:pt idx="0">
                  <c:v>318</c:v>
                </c:pt>
                <c:pt idx="1">
                  <c:v>600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413-49DC-8AF8-D160CFFADFF9}"/>
            </c:ext>
          </c:extLst>
        </c:ser>
        <c:ser>
          <c:idx val="1"/>
          <c:order val="1"/>
          <c:tx>
            <c:strRef>
              <c:f>'Графики выявление (2021)'!$D$61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'Графики выявление (2021)'!$B$62:$B$63</c:f>
              <c:strCache>
                <c:ptCount val="2"/>
                <c:pt idx="0">
                  <c:v>3 кв 2020</c:v>
                </c:pt>
                <c:pt idx="1">
                  <c:v>3 кв 2021</c:v>
                </c:pt>
              </c:strCache>
            </c:strRef>
          </c:cat>
          <c:val>
            <c:numRef>
              <c:f>'Графики выявление (2021)'!$D$62:$D$63</c:f>
              <c:numCache>
                <c:formatCode>0</c:formatCode>
                <c:ptCount val="2"/>
                <c:pt idx="0" formatCode="General">
                  <c:v>183</c:v>
                </c:pt>
                <c:pt idx="1">
                  <c:v>397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413-49DC-8AF8-D160CFFADF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8014208"/>
        <c:axId val="58015040"/>
      </c:barChart>
      <c:catAx>
        <c:axId val="58014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015040"/>
        <c:crosses val="autoZero"/>
        <c:auto val="1"/>
        <c:lblAlgn val="ctr"/>
        <c:lblOffset val="100"/>
        <c:noMultiLvlLbl val="0"/>
      </c:catAx>
      <c:valAx>
        <c:axId val="58015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0142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rgbClr val="4472C4"/>
      </a:solidFill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ru-RU" sz="1800" b="1">
                <a:solidFill>
                  <a:sysClr val="windowText" lastClr="000000"/>
                </a:solidFill>
                <a:latin typeface="+mn-lt"/>
              </a:rPr>
              <a:t>Поддержка на лечении пациентов с ТБ из ЦГ</a:t>
            </a:r>
          </a:p>
        </c:rich>
      </c:tx>
      <c:layout>
        <c:manualLayout>
          <c:xMode val="edge"/>
          <c:yMode val="edge"/>
          <c:x val="0.11505555555555555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2453962275530668E-2"/>
          <c:y val="0.17236121961802939"/>
          <c:w val="0.89019685039370078"/>
          <c:h val="0.6546068973281825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'Графики поддержка на АЛ (2021)'!$B$1</c:f>
              <c:strCache>
                <c:ptCount val="1"/>
                <c:pt idx="0">
                  <c:v>Вышли на АЛ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5.7678232758361244E-4"/>
                  <c:y val="-5.348192695627352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425-4480-AA21-1DC4D2C2672A}"/>
                </c:ext>
              </c:extLst>
            </c:dLbl>
            <c:dLbl>
              <c:idx val="1"/>
              <c:layout>
                <c:manualLayout>
                  <c:x val="0"/>
                  <c:y val="-1.452365371218678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425-4480-AA21-1DC4D2C2672A}"/>
                </c:ext>
              </c:extLst>
            </c:dLbl>
            <c:dLbl>
              <c:idx val="2"/>
              <c:layout>
                <c:manualLayout>
                  <c:x val="0"/>
                  <c:y val="-4.468275245755138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425-4480-AA21-1DC4D2C2672A}"/>
                </c:ext>
              </c:extLst>
            </c:dLbl>
            <c:dLbl>
              <c:idx val="3"/>
              <c:layout>
                <c:manualLayout>
                  <c:x val="0"/>
                  <c:y val="-4.30678403805426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425-4480-AA21-1DC4D2C2672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'Графики поддержка на АЛ (2021)'!$A$2:$A$3</c:f>
              <c:strCache>
                <c:ptCount val="2"/>
                <c:pt idx="0">
                  <c:v>3 кв 2020</c:v>
                </c:pt>
                <c:pt idx="1">
                  <c:v>3 кв 2020</c:v>
                </c:pt>
              </c:strCache>
            </c:strRef>
          </c:cat>
          <c:val>
            <c:numRef>
              <c:f>'Графики поддержка на АЛ (2021)'!$B$2:$B$3</c:f>
              <c:numCache>
                <c:formatCode>0</c:formatCode>
                <c:ptCount val="2"/>
                <c:pt idx="0">
                  <c:v>429</c:v>
                </c:pt>
                <c:pt idx="1">
                  <c:v>482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425-4480-AA21-1DC4D2C2672A}"/>
            </c:ext>
          </c:extLst>
        </c:ser>
        <c:ser>
          <c:idx val="1"/>
          <c:order val="1"/>
          <c:tx>
            <c:strRef>
              <c:f>'Графики поддержка на АЛ (2021)'!$C$1</c:f>
              <c:strCache>
                <c:ptCount val="1"/>
                <c:pt idx="0">
                  <c:v>Взяты на курацию НПО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4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'Графики поддержка на АЛ (2021)'!$A$2:$A$3</c:f>
              <c:strCache>
                <c:ptCount val="2"/>
                <c:pt idx="0">
                  <c:v>3 кв 2020</c:v>
                </c:pt>
                <c:pt idx="1">
                  <c:v>3 кв 2020</c:v>
                </c:pt>
              </c:strCache>
            </c:strRef>
          </c:cat>
          <c:val>
            <c:numRef>
              <c:f>'Графики поддержка на АЛ (2021)'!$C$2:$C$3</c:f>
              <c:numCache>
                <c:formatCode>General</c:formatCode>
                <c:ptCount val="2"/>
                <c:pt idx="0">
                  <c:v>429</c:v>
                </c:pt>
                <c:pt idx="1">
                  <c:v>470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425-4480-AA21-1DC4D2C2672A}"/>
            </c:ext>
          </c:extLst>
        </c:ser>
        <c:ser>
          <c:idx val="2"/>
          <c:order val="2"/>
          <c:tx>
            <c:strRef>
              <c:f>'Графики поддержка на АЛ (2021)'!$D$1</c:f>
              <c:strCache>
                <c:ptCount val="1"/>
                <c:pt idx="0">
                  <c:v>Привержены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0"/>
                  <c:y val="1.78731009830205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425-4480-AA21-1DC4D2C2672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'Графики поддержка на АЛ (2021)'!$A$2:$A$3</c:f>
              <c:strCache>
                <c:ptCount val="2"/>
                <c:pt idx="0">
                  <c:v>3 кв 2020</c:v>
                </c:pt>
                <c:pt idx="1">
                  <c:v>3 кв 2020</c:v>
                </c:pt>
              </c:strCache>
            </c:strRef>
          </c:cat>
          <c:val>
            <c:numRef>
              <c:f>'Графики поддержка на АЛ (2021)'!$D$2:$D$3</c:f>
              <c:numCache>
                <c:formatCode>General</c:formatCode>
                <c:ptCount val="2"/>
                <c:pt idx="0" formatCode="0">
                  <c:v>423</c:v>
                </c:pt>
                <c:pt idx="1">
                  <c:v>468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425-4480-AA21-1DC4D2C267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35240416"/>
        <c:axId val="2035240832"/>
      </c:barChart>
      <c:catAx>
        <c:axId val="2035240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35240832"/>
        <c:crosses val="autoZero"/>
        <c:auto val="1"/>
        <c:lblAlgn val="ctr"/>
        <c:lblOffset val="100"/>
        <c:noMultiLvlLbl val="0"/>
      </c:catAx>
      <c:valAx>
        <c:axId val="2035240832"/>
        <c:scaling>
          <c:orientation val="minMax"/>
          <c:min val="2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352404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05"/>
          <c:y val="0.90931336330947921"/>
          <c:w val="0.9"/>
          <c:h val="8.621836144476577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rgbClr val="4472C4"/>
      </a:solidFill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ru-RU" sz="1800" b="1">
                <a:solidFill>
                  <a:sysClr val="windowText" lastClr="000000"/>
                </a:solidFill>
              </a:rPr>
              <a:t>Работа с нарушителями режима</a:t>
            </a:r>
            <a:r>
              <a:rPr lang="ru-RU" sz="1800" b="1" baseline="0">
                <a:solidFill>
                  <a:sysClr val="windowText" lastClr="000000"/>
                </a:solidFill>
              </a:rPr>
              <a:t> лечения</a:t>
            </a:r>
            <a:endParaRPr lang="ru-RU" sz="1800" b="1">
              <a:solidFill>
                <a:sysClr val="windowText" lastClr="00000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'Графики поддержка на АЛ (2021)'!$A$18</c:f>
              <c:strCache>
                <c:ptCount val="1"/>
                <c:pt idx="0">
                  <c:v>НР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'Графики поддержка на АЛ (2021)'!$B$17:$C$17</c:f>
              <c:strCache>
                <c:ptCount val="2"/>
                <c:pt idx="0">
                  <c:v>3 кв 2020</c:v>
                </c:pt>
                <c:pt idx="1">
                  <c:v>3 кв 2021</c:v>
                </c:pt>
              </c:strCache>
            </c:strRef>
          </c:cat>
          <c:val>
            <c:numRef>
              <c:f>'Графики поддержка на АЛ (2021)'!$B$18:$C$18</c:f>
              <c:numCache>
                <c:formatCode>0</c:formatCode>
                <c:ptCount val="2"/>
                <c:pt idx="0">
                  <c:v>309</c:v>
                </c:pt>
                <c:pt idx="1">
                  <c:v>151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B0-41DB-970E-9E315B5CF1B5}"/>
            </c:ext>
          </c:extLst>
        </c:ser>
        <c:ser>
          <c:idx val="1"/>
          <c:order val="1"/>
          <c:tx>
            <c:strRef>
              <c:f>'Графики поддержка на АЛ (2021)'!$A$19</c:f>
              <c:strCache>
                <c:ptCount val="1"/>
                <c:pt idx="0">
                  <c:v>возвращено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'Графики поддержка на АЛ (2021)'!$B$17:$C$17</c:f>
              <c:strCache>
                <c:ptCount val="2"/>
                <c:pt idx="0">
                  <c:v>3 кв 2020</c:v>
                </c:pt>
                <c:pt idx="1">
                  <c:v>3 кв 2021</c:v>
                </c:pt>
              </c:strCache>
            </c:strRef>
          </c:cat>
          <c:val>
            <c:numRef>
              <c:f>'Графики поддержка на АЛ (2021)'!$B$19:$C$19</c:f>
              <c:numCache>
                <c:formatCode>General</c:formatCode>
                <c:ptCount val="2"/>
                <c:pt idx="0">
                  <c:v>200</c:v>
                </c:pt>
                <c:pt idx="1">
                  <c:v>113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6B0-41DB-970E-9E315B5CF1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01543199"/>
        <c:axId val="1301538207"/>
      </c:barChart>
      <c:catAx>
        <c:axId val="13015431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01538207"/>
        <c:crosses val="autoZero"/>
        <c:auto val="1"/>
        <c:lblAlgn val="ctr"/>
        <c:lblOffset val="100"/>
        <c:noMultiLvlLbl val="0"/>
      </c:catAx>
      <c:valAx>
        <c:axId val="13015382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0154319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rgbClr val="4472C4"/>
      </a:solidFill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1-12-02T00:00:01.877" idx="1">
    <p:pos x="4176" y="2373"/>
    <p:text/>
    <p:extLst>
      <p:ext uri="{C676402C-5697-4E1C-873F-D02D1690AC5C}">
        <p15:threadingInfo xmlns:p15="http://schemas.microsoft.com/office/powerpoint/2012/main" timeZoneBias="-36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#1">
  <dgm:title val=""/>
  <dgm:desc val=""/>
  <dgm:catLst>
    <dgm:cat type="colorful" pri="10400"/>
  </dgm:catLst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357292-46E9-4424-BAC2-CE00E1EE215A}" type="doc">
      <dgm:prSet loTypeId="urn:microsoft.com/office/officeart/2005/8/layout/equation2#1" loCatId="process" qsTypeId="urn:microsoft.com/office/officeart/2005/8/quickstyle/simple1#1" qsCatId="simple" csTypeId="urn:microsoft.com/office/officeart/2005/8/colors/colorful4#1" csCatId="colorful" phldr="1"/>
      <dgm:spPr/>
      <dgm:t>
        <a:bodyPr/>
        <a:lstStyle/>
        <a:p>
          <a:endParaRPr lang="ru-RU"/>
        </a:p>
      </dgm:t>
    </dgm:pt>
    <dgm:pt modelId="{88D2BCEC-8B4E-4E01-8FA5-239D1C84AE7C}">
      <dgm:prSet phldrT="[Текст]"/>
      <dgm:spPr/>
      <dgm:t>
        <a:bodyPr/>
        <a:lstStyle/>
        <a:p>
          <a:r>
            <a:rPr lang="ru-RU" b="1" dirty="0">
              <a:solidFill>
                <a:schemeClr val="tx2">
                  <a:lumMod val="10000"/>
                </a:schemeClr>
              </a:solidFill>
            </a:rPr>
            <a:t>Диспансерный модуль</a:t>
          </a:r>
        </a:p>
      </dgm:t>
    </dgm:pt>
    <dgm:pt modelId="{065DD012-88C0-4F1F-9448-B230E1E9C83C}" type="parTrans" cxnId="{33F95D99-A8F8-4B84-A424-8A1EA4564762}">
      <dgm:prSet/>
      <dgm:spPr/>
      <dgm:t>
        <a:bodyPr/>
        <a:lstStyle/>
        <a:p>
          <a:endParaRPr lang="ru-RU"/>
        </a:p>
      </dgm:t>
    </dgm:pt>
    <dgm:pt modelId="{C3304139-170E-4561-AB7F-0E4D2FEF4618}" type="sibTrans" cxnId="{33F95D99-A8F8-4B84-A424-8A1EA4564762}">
      <dgm:prSet/>
      <dgm:spPr/>
      <dgm:t>
        <a:bodyPr/>
        <a:lstStyle/>
        <a:p>
          <a:endParaRPr lang="ru-RU" dirty="0"/>
        </a:p>
      </dgm:t>
    </dgm:pt>
    <dgm:pt modelId="{9E3CF977-4977-4141-B848-9ECE909B4434}">
      <dgm:prSet phldrT="[Текст]"/>
      <dgm:spPr/>
      <dgm:t>
        <a:bodyPr/>
        <a:lstStyle/>
        <a:p>
          <a:r>
            <a:rPr lang="ru-RU" b="1">
              <a:solidFill>
                <a:schemeClr val="tx2">
                  <a:lumMod val="10000"/>
                </a:schemeClr>
              </a:solidFill>
            </a:rPr>
            <a:t>Лекарственный модуль</a:t>
          </a:r>
          <a:endParaRPr lang="ru-RU" b="1" dirty="0">
            <a:solidFill>
              <a:schemeClr val="tx2">
                <a:lumMod val="10000"/>
              </a:schemeClr>
            </a:solidFill>
          </a:endParaRPr>
        </a:p>
      </dgm:t>
    </dgm:pt>
    <dgm:pt modelId="{3CC5EF1D-76AB-4C90-B83A-2E5C2F13A51A}" type="parTrans" cxnId="{3B309040-55FF-4749-8143-1C72857F513D}">
      <dgm:prSet/>
      <dgm:spPr/>
      <dgm:t>
        <a:bodyPr/>
        <a:lstStyle/>
        <a:p>
          <a:endParaRPr lang="ru-RU"/>
        </a:p>
      </dgm:t>
    </dgm:pt>
    <dgm:pt modelId="{4CBC1163-1990-43B9-B6EB-C8649B91E934}" type="sibTrans" cxnId="{3B309040-55FF-4749-8143-1C72857F513D}">
      <dgm:prSet/>
      <dgm:spPr/>
      <dgm:t>
        <a:bodyPr/>
        <a:lstStyle/>
        <a:p>
          <a:endParaRPr lang="ru-RU" dirty="0"/>
        </a:p>
      </dgm:t>
    </dgm:pt>
    <dgm:pt modelId="{49F75C6C-3C50-4DF3-A45E-A28A84754DBD}">
      <dgm:prSet phldrT="[Текст]"/>
      <dgm:spPr/>
      <dgm:t>
        <a:bodyPr/>
        <a:lstStyle/>
        <a:p>
          <a:r>
            <a:rPr lang="ru-RU" b="1" dirty="0">
              <a:solidFill>
                <a:schemeClr val="tx2">
                  <a:lumMod val="10000"/>
                </a:schemeClr>
              </a:solidFill>
            </a:rPr>
            <a:t>Лабораторный модуль</a:t>
          </a:r>
        </a:p>
      </dgm:t>
    </dgm:pt>
    <dgm:pt modelId="{EA21B185-BA7D-4CD7-822F-B5BEF0749201}" type="parTrans" cxnId="{5367438A-75C8-4A85-B596-78D67A67E45F}">
      <dgm:prSet/>
      <dgm:spPr/>
      <dgm:t>
        <a:bodyPr/>
        <a:lstStyle/>
        <a:p>
          <a:endParaRPr lang="ru-RU"/>
        </a:p>
      </dgm:t>
    </dgm:pt>
    <dgm:pt modelId="{55AD3A35-835A-4CCB-AF37-7470E7B48ACF}" type="sibTrans" cxnId="{5367438A-75C8-4A85-B596-78D67A67E45F}">
      <dgm:prSet/>
      <dgm:spPr/>
      <dgm:t>
        <a:bodyPr/>
        <a:lstStyle/>
        <a:p>
          <a:endParaRPr lang="ru-RU" dirty="0"/>
        </a:p>
      </dgm:t>
    </dgm:pt>
    <dgm:pt modelId="{93FDEC90-5C46-45A7-9350-E0560F11BBCF}">
      <dgm:prSet phldrT="[Текст]" custT="1"/>
      <dgm:spPr>
        <a:solidFill>
          <a:schemeClr val="tx2">
            <a:lumMod val="75000"/>
          </a:schemeClr>
        </a:solidFill>
      </dgm:spPr>
      <dgm:t>
        <a:bodyPr/>
        <a:lstStyle/>
        <a:p>
          <a:pPr algn="ctr"/>
          <a:r>
            <a:rPr lang="ru-RU" sz="1800" b="1" dirty="0">
              <a:solidFill>
                <a:srgbClr val="FFFF00"/>
              </a:solidFill>
            </a:rPr>
            <a:t>НРБТ РК</a:t>
          </a:r>
        </a:p>
        <a:p>
          <a:pPr algn="ctr"/>
          <a:r>
            <a:rPr lang="ru-RU" sz="1800" b="1" dirty="0">
              <a:solidFill>
                <a:srgbClr val="FFFF00"/>
              </a:solidFill>
            </a:rPr>
            <a:t>Режим </a:t>
          </a:r>
          <a:r>
            <a:rPr lang="en-US" sz="1800" b="1" dirty="0">
              <a:solidFill>
                <a:srgbClr val="FFFF00"/>
              </a:solidFill>
            </a:rPr>
            <a:t>online</a:t>
          </a:r>
          <a:endParaRPr lang="ru-RU" sz="1800" b="1" dirty="0">
            <a:solidFill>
              <a:srgbClr val="FFFF00"/>
            </a:solidFill>
          </a:endParaRPr>
        </a:p>
        <a:p>
          <a:pPr algn="ctr"/>
          <a:endParaRPr lang="ru-RU" sz="1800" b="1" dirty="0">
            <a:solidFill>
              <a:schemeClr val="tx2">
                <a:lumMod val="10000"/>
              </a:schemeClr>
            </a:solidFill>
          </a:endParaRPr>
        </a:p>
      </dgm:t>
    </dgm:pt>
    <dgm:pt modelId="{25ABF3E0-BC44-4400-995C-FA36E65E6764}" type="parTrans" cxnId="{1E1C5C8B-486A-49FB-A378-B22BDB5283ED}">
      <dgm:prSet/>
      <dgm:spPr/>
      <dgm:t>
        <a:bodyPr/>
        <a:lstStyle/>
        <a:p>
          <a:endParaRPr lang="ru-RU"/>
        </a:p>
      </dgm:t>
    </dgm:pt>
    <dgm:pt modelId="{7C272CD5-3D5E-4314-BAC0-71F29E1DCD35}" type="sibTrans" cxnId="{1E1C5C8B-486A-49FB-A378-B22BDB5283ED}">
      <dgm:prSet/>
      <dgm:spPr/>
      <dgm:t>
        <a:bodyPr/>
        <a:lstStyle/>
        <a:p>
          <a:endParaRPr lang="ru-RU"/>
        </a:p>
      </dgm:t>
    </dgm:pt>
    <dgm:pt modelId="{E32C2702-529C-4AF4-BCF9-F1ED6D32E1B0}">
      <dgm:prSet/>
      <dgm:spPr/>
      <dgm:t>
        <a:bodyPr/>
        <a:lstStyle/>
        <a:p>
          <a:r>
            <a:rPr lang="ru-RU" b="1" dirty="0">
              <a:solidFill>
                <a:schemeClr val="tx2">
                  <a:lumMod val="10000"/>
                </a:schemeClr>
              </a:solidFill>
            </a:rPr>
            <a:t>Социальная поддержка</a:t>
          </a:r>
        </a:p>
      </dgm:t>
    </dgm:pt>
    <dgm:pt modelId="{5F5E6A6F-00B6-4F35-B95B-BE39470C8054}" type="parTrans" cxnId="{4A880902-8A86-46D8-97B1-858D55BC09D8}">
      <dgm:prSet/>
      <dgm:spPr/>
      <dgm:t>
        <a:bodyPr/>
        <a:lstStyle/>
        <a:p>
          <a:endParaRPr lang="ru-RU"/>
        </a:p>
      </dgm:t>
    </dgm:pt>
    <dgm:pt modelId="{A7A9AF28-C663-4855-A98F-AB609CE95270}" type="sibTrans" cxnId="{4A880902-8A86-46D8-97B1-858D55BC09D8}">
      <dgm:prSet/>
      <dgm:spPr/>
      <dgm:t>
        <a:bodyPr/>
        <a:lstStyle/>
        <a:p>
          <a:endParaRPr lang="ru-RU"/>
        </a:p>
      </dgm:t>
    </dgm:pt>
    <dgm:pt modelId="{37980C2A-9D67-4D2B-BFDF-905115218336}" type="pres">
      <dgm:prSet presAssocID="{3B357292-46E9-4424-BAC2-CE00E1EE215A}" presName="Name0" presStyleCnt="0">
        <dgm:presLayoutVars>
          <dgm:dir/>
          <dgm:resizeHandles val="exact"/>
        </dgm:presLayoutVars>
      </dgm:prSet>
      <dgm:spPr/>
    </dgm:pt>
    <dgm:pt modelId="{B0C0972C-657A-4C74-A6CB-4AB909CDC6C5}" type="pres">
      <dgm:prSet presAssocID="{3B357292-46E9-4424-BAC2-CE00E1EE215A}" presName="vNodes" presStyleCnt="0"/>
      <dgm:spPr/>
    </dgm:pt>
    <dgm:pt modelId="{3EC4B9A1-77A5-4B9F-AECC-351A7ECD2B5C}" type="pres">
      <dgm:prSet presAssocID="{88D2BCEC-8B4E-4E01-8FA5-239D1C84AE7C}" presName="node" presStyleLbl="node1" presStyleIdx="0" presStyleCnt="5" custScaleX="288061">
        <dgm:presLayoutVars>
          <dgm:bulletEnabled val="1"/>
        </dgm:presLayoutVars>
      </dgm:prSet>
      <dgm:spPr/>
    </dgm:pt>
    <dgm:pt modelId="{1FC10D2D-EF7E-4E56-908E-1754E57097ED}" type="pres">
      <dgm:prSet presAssocID="{C3304139-170E-4561-AB7F-0E4D2FEF4618}" presName="spacerT" presStyleCnt="0"/>
      <dgm:spPr/>
    </dgm:pt>
    <dgm:pt modelId="{D7D556D3-14B1-421F-B8C9-2FA2D75DEF03}" type="pres">
      <dgm:prSet presAssocID="{C3304139-170E-4561-AB7F-0E4D2FEF4618}" presName="sibTrans" presStyleLbl="sibTrans2D1" presStyleIdx="0" presStyleCnt="4"/>
      <dgm:spPr/>
    </dgm:pt>
    <dgm:pt modelId="{F9180B24-DF61-4176-9AF4-B7B74ACFABD5}" type="pres">
      <dgm:prSet presAssocID="{C3304139-170E-4561-AB7F-0E4D2FEF4618}" presName="spacerB" presStyleCnt="0"/>
      <dgm:spPr/>
    </dgm:pt>
    <dgm:pt modelId="{AADCB63F-9A5A-4C23-95CF-01ED825E30F4}" type="pres">
      <dgm:prSet presAssocID="{9E3CF977-4977-4141-B848-9ECE909B4434}" presName="node" presStyleLbl="node1" presStyleIdx="1" presStyleCnt="5" custScaleX="294743">
        <dgm:presLayoutVars>
          <dgm:bulletEnabled val="1"/>
        </dgm:presLayoutVars>
      </dgm:prSet>
      <dgm:spPr/>
    </dgm:pt>
    <dgm:pt modelId="{4C0E65A3-2632-4E6B-9558-B11EB44F0929}" type="pres">
      <dgm:prSet presAssocID="{4CBC1163-1990-43B9-B6EB-C8649B91E934}" presName="spacerT" presStyleCnt="0"/>
      <dgm:spPr/>
    </dgm:pt>
    <dgm:pt modelId="{AD12CD49-5641-407E-975A-BCA5CAE19976}" type="pres">
      <dgm:prSet presAssocID="{4CBC1163-1990-43B9-B6EB-C8649B91E934}" presName="sibTrans" presStyleLbl="sibTrans2D1" presStyleIdx="1" presStyleCnt="4"/>
      <dgm:spPr/>
    </dgm:pt>
    <dgm:pt modelId="{846C33E7-0592-426C-AF49-57595897633C}" type="pres">
      <dgm:prSet presAssocID="{4CBC1163-1990-43B9-B6EB-C8649B91E934}" presName="spacerB" presStyleCnt="0"/>
      <dgm:spPr/>
    </dgm:pt>
    <dgm:pt modelId="{194B16F5-BA72-4FE1-B4D1-EE0E4202ED0F}" type="pres">
      <dgm:prSet presAssocID="{49F75C6C-3C50-4DF3-A45E-A28A84754DBD}" presName="node" presStyleLbl="node1" presStyleIdx="2" presStyleCnt="5" custScaleX="294743">
        <dgm:presLayoutVars>
          <dgm:bulletEnabled val="1"/>
        </dgm:presLayoutVars>
      </dgm:prSet>
      <dgm:spPr/>
    </dgm:pt>
    <dgm:pt modelId="{EC8D1D10-39CB-44A6-B1EF-9A77D19B2727}" type="pres">
      <dgm:prSet presAssocID="{55AD3A35-835A-4CCB-AF37-7470E7B48ACF}" presName="spacerT" presStyleCnt="0"/>
      <dgm:spPr/>
    </dgm:pt>
    <dgm:pt modelId="{413D7082-AE59-4D49-ACC5-A61BE567B476}" type="pres">
      <dgm:prSet presAssocID="{55AD3A35-835A-4CCB-AF37-7470E7B48ACF}" presName="sibTrans" presStyleLbl="sibTrans2D1" presStyleIdx="2" presStyleCnt="4"/>
      <dgm:spPr/>
    </dgm:pt>
    <dgm:pt modelId="{FE763EA5-5A3E-4BC5-918A-849032CC04EB}" type="pres">
      <dgm:prSet presAssocID="{55AD3A35-835A-4CCB-AF37-7470E7B48ACF}" presName="spacerB" presStyleCnt="0"/>
      <dgm:spPr/>
    </dgm:pt>
    <dgm:pt modelId="{5EBE8BA7-0B63-457B-BE40-FB35F0E5D147}" type="pres">
      <dgm:prSet presAssocID="{E32C2702-529C-4AF4-BCF9-F1ED6D32E1B0}" presName="node" presStyleLbl="node1" presStyleIdx="3" presStyleCnt="5" custScaleX="317171">
        <dgm:presLayoutVars>
          <dgm:bulletEnabled val="1"/>
        </dgm:presLayoutVars>
      </dgm:prSet>
      <dgm:spPr/>
    </dgm:pt>
    <dgm:pt modelId="{A8DD8636-B52E-4F82-A42E-FCDE26AE5D3D}" type="pres">
      <dgm:prSet presAssocID="{3B357292-46E9-4424-BAC2-CE00E1EE215A}" presName="sibTransLast" presStyleLbl="sibTrans2D1" presStyleIdx="3" presStyleCnt="4" custScaleX="253016" custScaleY="232100" custLinFactNeighborX="-51671" custLinFactNeighborY="2135"/>
      <dgm:spPr/>
    </dgm:pt>
    <dgm:pt modelId="{4CA101E5-61A5-4628-B40D-F5953A80E41F}" type="pres">
      <dgm:prSet presAssocID="{3B357292-46E9-4424-BAC2-CE00E1EE215A}" presName="connectorText" presStyleLbl="sibTrans2D1" presStyleIdx="3" presStyleCnt="4"/>
      <dgm:spPr/>
    </dgm:pt>
    <dgm:pt modelId="{916F16FF-C856-4CFD-B71E-1989B651F498}" type="pres">
      <dgm:prSet presAssocID="{3B357292-46E9-4424-BAC2-CE00E1EE215A}" presName="lastNode" presStyleLbl="node1" presStyleIdx="4" presStyleCnt="5" custScaleX="98812" custScaleY="234577" custLinFactNeighborX="18967" custLinFactNeighborY="-5344">
        <dgm:presLayoutVars>
          <dgm:bulletEnabled val="1"/>
        </dgm:presLayoutVars>
      </dgm:prSet>
      <dgm:spPr/>
    </dgm:pt>
  </dgm:ptLst>
  <dgm:cxnLst>
    <dgm:cxn modelId="{DBDB4301-3CFB-45A4-8E8B-96D92E0AC97C}" type="presOf" srcId="{3B357292-46E9-4424-BAC2-CE00E1EE215A}" destId="{37980C2A-9D67-4D2B-BFDF-905115218336}" srcOrd="0" destOrd="0" presId="urn:microsoft.com/office/officeart/2005/8/layout/equation2#1"/>
    <dgm:cxn modelId="{4A880902-8A86-46D8-97B1-858D55BC09D8}" srcId="{3B357292-46E9-4424-BAC2-CE00E1EE215A}" destId="{E32C2702-529C-4AF4-BCF9-F1ED6D32E1B0}" srcOrd="3" destOrd="0" parTransId="{5F5E6A6F-00B6-4F35-B95B-BE39470C8054}" sibTransId="{A7A9AF28-C663-4855-A98F-AB609CE95270}"/>
    <dgm:cxn modelId="{270D3108-3607-40D8-AB4C-97D8C412A17D}" type="presOf" srcId="{49F75C6C-3C50-4DF3-A45E-A28A84754DBD}" destId="{194B16F5-BA72-4FE1-B4D1-EE0E4202ED0F}" srcOrd="0" destOrd="0" presId="urn:microsoft.com/office/officeart/2005/8/layout/equation2#1"/>
    <dgm:cxn modelId="{EB4EA12F-5F2C-471C-9BDC-96B488396533}" type="presOf" srcId="{93FDEC90-5C46-45A7-9350-E0560F11BBCF}" destId="{916F16FF-C856-4CFD-B71E-1989B651F498}" srcOrd="0" destOrd="0" presId="urn:microsoft.com/office/officeart/2005/8/layout/equation2#1"/>
    <dgm:cxn modelId="{3B309040-55FF-4749-8143-1C72857F513D}" srcId="{3B357292-46E9-4424-BAC2-CE00E1EE215A}" destId="{9E3CF977-4977-4141-B848-9ECE909B4434}" srcOrd="1" destOrd="0" parTransId="{3CC5EF1D-76AB-4C90-B83A-2E5C2F13A51A}" sibTransId="{4CBC1163-1990-43B9-B6EB-C8649B91E934}"/>
    <dgm:cxn modelId="{A352BF47-EBD5-42CE-9E5D-81DBFA817478}" type="presOf" srcId="{A7A9AF28-C663-4855-A98F-AB609CE95270}" destId="{4CA101E5-61A5-4628-B40D-F5953A80E41F}" srcOrd="1" destOrd="0" presId="urn:microsoft.com/office/officeart/2005/8/layout/equation2#1"/>
    <dgm:cxn modelId="{BF632478-05AB-4546-AB69-5CB84CEC4CAE}" type="presOf" srcId="{88D2BCEC-8B4E-4E01-8FA5-239D1C84AE7C}" destId="{3EC4B9A1-77A5-4B9F-AECC-351A7ECD2B5C}" srcOrd="0" destOrd="0" presId="urn:microsoft.com/office/officeart/2005/8/layout/equation2#1"/>
    <dgm:cxn modelId="{5367438A-75C8-4A85-B596-78D67A67E45F}" srcId="{3B357292-46E9-4424-BAC2-CE00E1EE215A}" destId="{49F75C6C-3C50-4DF3-A45E-A28A84754DBD}" srcOrd="2" destOrd="0" parTransId="{EA21B185-BA7D-4CD7-822F-B5BEF0749201}" sibTransId="{55AD3A35-835A-4CCB-AF37-7470E7B48ACF}"/>
    <dgm:cxn modelId="{1E1C5C8B-486A-49FB-A378-B22BDB5283ED}" srcId="{3B357292-46E9-4424-BAC2-CE00E1EE215A}" destId="{93FDEC90-5C46-45A7-9350-E0560F11BBCF}" srcOrd="4" destOrd="0" parTransId="{25ABF3E0-BC44-4400-995C-FA36E65E6764}" sibTransId="{7C272CD5-3D5E-4314-BAC0-71F29E1DCD35}"/>
    <dgm:cxn modelId="{2198408E-D676-4C01-A68D-02B017B9D856}" type="presOf" srcId="{9E3CF977-4977-4141-B848-9ECE909B4434}" destId="{AADCB63F-9A5A-4C23-95CF-01ED825E30F4}" srcOrd="0" destOrd="0" presId="urn:microsoft.com/office/officeart/2005/8/layout/equation2#1"/>
    <dgm:cxn modelId="{41CC0692-83DB-4A39-9CFF-DE481EEA6C66}" type="presOf" srcId="{E32C2702-529C-4AF4-BCF9-F1ED6D32E1B0}" destId="{5EBE8BA7-0B63-457B-BE40-FB35F0E5D147}" srcOrd="0" destOrd="0" presId="urn:microsoft.com/office/officeart/2005/8/layout/equation2#1"/>
    <dgm:cxn modelId="{33F95D99-A8F8-4B84-A424-8A1EA4564762}" srcId="{3B357292-46E9-4424-BAC2-CE00E1EE215A}" destId="{88D2BCEC-8B4E-4E01-8FA5-239D1C84AE7C}" srcOrd="0" destOrd="0" parTransId="{065DD012-88C0-4F1F-9448-B230E1E9C83C}" sibTransId="{C3304139-170E-4561-AB7F-0E4D2FEF4618}"/>
    <dgm:cxn modelId="{DDE3BB99-14C7-4267-B2DA-4DFDA3C44527}" type="presOf" srcId="{4CBC1163-1990-43B9-B6EB-C8649B91E934}" destId="{AD12CD49-5641-407E-975A-BCA5CAE19976}" srcOrd="0" destOrd="0" presId="urn:microsoft.com/office/officeart/2005/8/layout/equation2#1"/>
    <dgm:cxn modelId="{8085FCB7-AEDB-47A2-9C0D-18BBA479D4E3}" type="presOf" srcId="{A7A9AF28-C663-4855-A98F-AB609CE95270}" destId="{A8DD8636-B52E-4F82-A42E-FCDE26AE5D3D}" srcOrd="0" destOrd="0" presId="urn:microsoft.com/office/officeart/2005/8/layout/equation2#1"/>
    <dgm:cxn modelId="{D937B1BC-9290-4CF8-9558-BDC0C48DDA0D}" type="presOf" srcId="{55AD3A35-835A-4CCB-AF37-7470E7B48ACF}" destId="{413D7082-AE59-4D49-ACC5-A61BE567B476}" srcOrd="0" destOrd="0" presId="urn:microsoft.com/office/officeart/2005/8/layout/equation2#1"/>
    <dgm:cxn modelId="{E6079ED7-B038-4A25-B4C9-A2574085E71A}" type="presOf" srcId="{C3304139-170E-4561-AB7F-0E4D2FEF4618}" destId="{D7D556D3-14B1-421F-B8C9-2FA2D75DEF03}" srcOrd="0" destOrd="0" presId="urn:microsoft.com/office/officeart/2005/8/layout/equation2#1"/>
    <dgm:cxn modelId="{D725FE73-4150-4936-A389-8B5D749553D9}" type="presParOf" srcId="{37980C2A-9D67-4D2B-BFDF-905115218336}" destId="{B0C0972C-657A-4C74-A6CB-4AB909CDC6C5}" srcOrd="0" destOrd="0" presId="urn:microsoft.com/office/officeart/2005/8/layout/equation2#1"/>
    <dgm:cxn modelId="{BAA8B46B-1D4E-4E41-9F93-AD576577BD40}" type="presParOf" srcId="{B0C0972C-657A-4C74-A6CB-4AB909CDC6C5}" destId="{3EC4B9A1-77A5-4B9F-AECC-351A7ECD2B5C}" srcOrd="0" destOrd="0" presId="urn:microsoft.com/office/officeart/2005/8/layout/equation2#1"/>
    <dgm:cxn modelId="{87E18C51-A8C4-4E3F-8D2D-BDC7FDFDFCE3}" type="presParOf" srcId="{B0C0972C-657A-4C74-A6CB-4AB909CDC6C5}" destId="{1FC10D2D-EF7E-4E56-908E-1754E57097ED}" srcOrd="1" destOrd="0" presId="urn:microsoft.com/office/officeart/2005/8/layout/equation2#1"/>
    <dgm:cxn modelId="{4D2BEE92-F880-428C-8163-9412DA34F791}" type="presParOf" srcId="{B0C0972C-657A-4C74-A6CB-4AB909CDC6C5}" destId="{D7D556D3-14B1-421F-B8C9-2FA2D75DEF03}" srcOrd="2" destOrd="0" presId="urn:microsoft.com/office/officeart/2005/8/layout/equation2#1"/>
    <dgm:cxn modelId="{FF3CF39E-F4AE-4AA4-AD12-7F4B55D38F7D}" type="presParOf" srcId="{B0C0972C-657A-4C74-A6CB-4AB909CDC6C5}" destId="{F9180B24-DF61-4176-9AF4-B7B74ACFABD5}" srcOrd="3" destOrd="0" presId="urn:microsoft.com/office/officeart/2005/8/layout/equation2#1"/>
    <dgm:cxn modelId="{A9E44BD8-20ED-4B78-B3E9-609DE60810FE}" type="presParOf" srcId="{B0C0972C-657A-4C74-A6CB-4AB909CDC6C5}" destId="{AADCB63F-9A5A-4C23-95CF-01ED825E30F4}" srcOrd="4" destOrd="0" presId="urn:microsoft.com/office/officeart/2005/8/layout/equation2#1"/>
    <dgm:cxn modelId="{5F2191D2-531F-4FC6-AE57-4928381E4DBD}" type="presParOf" srcId="{B0C0972C-657A-4C74-A6CB-4AB909CDC6C5}" destId="{4C0E65A3-2632-4E6B-9558-B11EB44F0929}" srcOrd="5" destOrd="0" presId="urn:microsoft.com/office/officeart/2005/8/layout/equation2#1"/>
    <dgm:cxn modelId="{A1C81FC7-03D3-44F3-BF07-5ED68D023F5F}" type="presParOf" srcId="{B0C0972C-657A-4C74-A6CB-4AB909CDC6C5}" destId="{AD12CD49-5641-407E-975A-BCA5CAE19976}" srcOrd="6" destOrd="0" presId="urn:microsoft.com/office/officeart/2005/8/layout/equation2#1"/>
    <dgm:cxn modelId="{D3DC1D74-4D32-403F-9A92-9CED82CD4347}" type="presParOf" srcId="{B0C0972C-657A-4C74-A6CB-4AB909CDC6C5}" destId="{846C33E7-0592-426C-AF49-57595897633C}" srcOrd="7" destOrd="0" presId="urn:microsoft.com/office/officeart/2005/8/layout/equation2#1"/>
    <dgm:cxn modelId="{E67BDC50-712B-4994-B8C3-49FEC5D70BC1}" type="presParOf" srcId="{B0C0972C-657A-4C74-A6CB-4AB909CDC6C5}" destId="{194B16F5-BA72-4FE1-B4D1-EE0E4202ED0F}" srcOrd="8" destOrd="0" presId="urn:microsoft.com/office/officeart/2005/8/layout/equation2#1"/>
    <dgm:cxn modelId="{31AA7B65-C4B5-4CF2-AEB5-CA8CDFEF3CAD}" type="presParOf" srcId="{B0C0972C-657A-4C74-A6CB-4AB909CDC6C5}" destId="{EC8D1D10-39CB-44A6-B1EF-9A77D19B2727}" srcOrd="9" destOrd="0" presId="urn:microsoft.com/office/officeart/2005/8/layout/equation2#1"/>
    <dgm:cxn modelId="{53E35FC0-B6B9-4191-A163-29121A7B2429}" type="presParOf" srcId="{B0C0972C-657A-4C74-A6CB-4AB909CDC6C5}" destId="{413D7082-AE59-4D49-ACC5-A61BE567B476}" srcOrd="10" destOrd="0" presId="urn:microsoft.com/office/officeart/2005/8/layout/equation2#1"/>
    <dgm:cxn modelId="{3A03EA95-1FA3-4681-9831-6EBE35EC29F3}" type="presParOf" srcId="{B0C0972C-657A-4C74-A6CB-4AB909CDC6C5}" destId="{FE763EA5-5A3E-4BC5-918A-849032CC04EB}" srcOrd="11" destOrd="0" presId="urn:microsoft.com/office/officeart/2005/8/layout/equation2#1"/>
    <dgm:cxn modelId="{AD46949A-A6D6-4408-8C02-C51F1FEA68EE}" type="presParOf" srcId="{B0C0972C-657A-4C74-A6CB-4AB909CDC6C5}" destId="{5EBE8BA7-0B63-457B-BE40-FB35F0E5D147}" srcOrd="12" destOrd="0" presId="urn:microsoft.com/office/officeart/2005/8/layout/equation2#1"/>
    <dgm:cxn modelId="{7D9843C9-9389-4C41-B5C5-54B1178F9942}" type="presParOf" srcId="{37980C2A-9D67-4D2B-BFDF-905115218336}" destId="{A8DD8636-B52E-4F82-A42E-FCDE26AE5D3D}" srcOrd="1" destOrd="0" presId="urn:microsoft.com/office/officeart/2005/8/layout/equation2#1"/>
    <dgm:cxn modelId="{51A2B7AD-9F4F-4D92-BC16-94F0BA96E772}" type="presParOf" srcId="{A8DD8636-B52E-4F82-A42E-FCDE26AE5D3D}" destId="{4CA101E5-61A5-4628-B40D-F5953A80E41F}" srcOrd="0" destOrd="0" presId="urn:microsoft.com/office/officeart/2005/8/layout/equation2#1"/>
    <dgm:cxn modelId="{9555B916-36C5-4484-8860-277305B3386F}" type="presParOf" srcId="{37980C2A-9D67-4D2B-BFDF-905115218336}" destId="{916F16FF-C856-4CFD-B71E-1989B651F498}" srcOrd="2" destOrd="0" presId="urn:microsoft.com/office/officeart/2005/8/layout/equation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C4B9A1-77A5-4B9F-AECC-351A7ECD2B5C}">
      <dsp:nvSpPr>
        <dsp:cNvPr id="0" name=""/>
        <dsp:cNvSpPr/>
      </dsp:nvSpPr>
      <dsp:spPr>
        <a:xfrm>
          <a:off x="89550" y="605607"/>
          <a:ext cx="1743209" cy="60515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tx2">
                  <a:lumMod val="10000"/>
                </a:schemeClr>
              </a:solidFill>
            </a:rPr>
            <a:t>Диспансерный модуль</a:t>
          </a:r>
        </a:p>
      </dsp:txBody>
      <dsp:txXfrm>
        <a:off x="344837" y="694230"/>
        <a:ext cx="1232635" cy="427907"/>
      </dsp:txXfrm>
    </dsp:sp>
    <dsp:sp modelId="{D7D556D3-14B1-421F-B8C9-2FA2D75DEF03}">
      <dsp:nvSpPr>
        <dsp:cNvPr id="0" name=""/>
        <dsp:cNvSpPr/>
      </dsp:nvSpPr>
      <dsp:spPr>
        <a:xfrm>
          <a:off x="785660" y="1259898"/>
          <a:ext cx="350988" cy="350988"/>
        </a:xfrm>
        <a:prstGeom prst="mathPlus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 dirty="0"/>
        </a:p>
      </dsp:txBody>
      <dsp:txXfrm>
        <a:off x="832183" y="1394116"/>
        <a:ext cx="257942" cy="82552"/>
      </dsp:txXfrm>
    </dsp:sp>
    <dsp:sp modelId="{AADCB63F-9A5A-4C23-95CF-01ED825E30F4}">
      <dsp:nvSpPr>
        <dsp:cNvPr id="0" name=""/>
        <dsp:cNvSpPr/>
      </dsp:nvSpPr>
      <dsp:spPr>
        <a:xfrm>
          <a:off x="69332" y="1660026"/>
          <a:ext cx="1783646" cy="605153"/>
        </a:xfrm>
        <a:prstGeom prst="ellipse">
          <a:avLst/>
        </a:prstGeom>
        <a:solidFill>
          <a:schemeClr val="accent4">
            <a:hueOff val="2598923"/>
            <a:satOff val="-11992"/>
            <a:lumOff val="4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>
              <a:solidFill>
                <a:schemeClr val="tx2">
                  <a:lumMod val="10000"/>
                </a:schemeClr>
              </a:solidFill>
            </a:rPr>
            <a:t>Лекарственный модуль</a:t>
          </a:r>
          <a:endParaRPr lang="ru-RU" sz="1400" b="1" kern="1200" dirty="0">
            <a:solidFill>
              <a:schemeClr val="tx2">
                <a:lumMod val="10000"/>
              </a:schemeClr>
            </a:solidFill>
          </a:endParaRPr>
        </a:p>
      </dsp:txBody>
      <dsp:txXfrm>
        <a:off x="330541" y="1748649"/>
        <a:ext cx="1261228" cy="427907"/>
      </dsp:txXfrm>
    </dsp:sp>
    <dsp:sp modelId="{AD12CD49-5641-407E-975A-BCA5CAE19976}">
      <dsp:nvSpPr>
        <dsp:cNvPr id="0" name=""/>
        <dsp:cNvSpPr/>
      </dsp:nvSpPr>
      <dsp:spPr>
        <a:xfrm>
          <a:off x="785660" y="2314317"/>
          <a:ext cx="350988" cy="350988"/>
        </a:xfrm>
        <a:prstGeom prst="mathPlus">
          <a:avLst/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 dirty="0"/>
        </a:p>
      </dsp:txBody>
      <dsp:txXfrm>
        <a:off x="832183" y="2448535"/>
        <a:ext cx="257942" cy="82552"/>
      </dsp:txXfrm>
    </dsp:sp>
    <dsp:sp modelId="{194B16F5-BA72-4FE1-B4D1-EE0E4202ED0F}">
      <dsp:nvSpPr>
        <dsp:cNvPr id="0" name=""/>
        <dsp:cNvSpPr/>
      </dsp:nvSpPr>
      <dsp:spPr>
        <a:xfrm>
          <a:off x="69332" y="2714444"/>
          <a:ext cx="1783646" cy="605153"/>
        </a:xfrm>
        <a:prstGeom prst="ellipse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tx2">
                  <a:lumMod val="10000"/>
                </a:schemeClr>
              </a:solidFill>
            </a:rPr>
            <a:t>Лабораторный модуль</a:t>
          </a:r>
        </a:p>
      </dsp:txBody>
      <dsp:txXfrm>
        <a:off x="330541" y="2803067"/>
        <a:ext cx="1261228" cy="427907"/>
      </dsp:txXfrm>
    </dsp:sp>
    <dsp:sp modelId="{413D7082-AE59-4D49-ACC5-A61BE567B476}">
      <dsp:nvSpPr>
        <dsp:cNvPr id="0" name=""/>
        <dsp:cNvSpPr/>
      </dsp:nvSpPr>
      <dsp:spPr>
        <a:xfrm>
          <a:off x="785660" y="3368736"/>
          <a:ext cx="350988" cy="350988"/>
        </a:xfrm>
        <a:prstGeom prst="mathPlus">
          <a:avLst/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 dirty="0"/>
        </a:p>
      </dsp:txBody>
      <dsp:txXfrm>
        <a:off x="832183" y="3502954"/>
        <a:ext cx="257942" cy="82552"/>
      </dsp:txXfrm>
    </dsp:sp>
    <dsp:sp modelId="{5EBE8BA7-0B63-457B-BE40-FB35F0E5D147}">
      <dsp:nvSpPr>
        <dsp:cNvPr id="0" name=""/>
        <dsp:cNvSpPr/>
      </dsp:nvSpPr>
      <dsp:spPr>
        <a:xfrm>
          <a:off x="1470" y="3768863"/>
          <a:ext cx="1919370" cy="605153"/>
        </a:xfrm>
        <a:prstGeom prst="ellipse">
          <a:avLst/>
        </a:prstGeom>
        <a:solidFill>
          <a:schemeClr val="accent4">
            <a:hueOff val="7796769"/>
            <a:satOff val="-35976"/>
            <a:lumOff val="13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tx2">
                  <a:lumMod val="10000"/>
                </a:schemeClr>
              </a:solidFill>
            </a:rPr>
            <a:t>Социальная поддержка</a:t>
          </a:r>
        </a:p>
      </dsp:txBody>
      <dsp:txXfrm>
        <a:off x="282555" y="3857486"/>
        <a:ext cx="1357200" cy="427907"/>
      </dsp:txXfrm>
    </dsp:sp>
    <dsp:sp modelId="{A8DD8636-B52E-4F82-A42E-FCDE26AE5D3D}">
      <dsp:nvSpPr>
        <dsp:cNvPr id="0" name=""/>
        <dsp:cNvSpPr/>
      </dsp:nvSpPr>
      <dsp:spPr>
        <a:xfrm rot="21484370">
          <a:off x="1764095" y="2194759"/>
          <a:ext cx="489229" cy="5224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100" kern="1200"/>
        </a:p>
      </dsp:txBody>
      <dsp:txXfrm>
        <a:off x="1764137" y="2301726"/>
        <a:ext cx="342460" cy="313498"/>
      </dsp:txXfrm>
    </dsp:sp>
    <dsp:sp modelId="{916F16FF-C856-4CFD-B71E-1989B651F498}">
      <dsp:nvSpPr>
        <dsp:cNvPr id="0" name=""/>
        <dsp:cNvSpPr/>
      </dsp:nvSpPr>
      <dsp:spPr>
        <a:xfrm>
          <a:off x="2285402" y="1005583"/>
          <a:ext cx="1195927" cy="2839099"/>
        </a:xfrm>
        <a:prstGeom prst="ellipse">
          <a:avLst/>
        </a:prstGeom>
        <a:solidFill>
          <a:schemeClr val="tx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FFFF00"/>
              </a:solidFill>
            </a:rPr>
            <a:t>НРБТ РК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FFFF00"/>
              </a:solidFill>
            </a:rPr>
            <a:t>Режим </a:t>
          </a:r>
          <a:r>
            <a:rPr lang="en-US" sz="1800" b="1" kern="1200" dirty="0">
              <a:solidFill>
                <a:srgbClr val="FFFF00"/>
              </a:solidFill>
            </a:rPr>
            <a:t>online</a:t>
          </a:r>
          <a:endParaRPr lang="ru-RU" sz="1800" b="1" kern="1200" dirty="0">
            <a:solidFill>
              <a:srgbClr val="FFFF00"/>
            </a:solidFill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b="1" kern="1200" dirty="0">
            <a:solidFill>
              <a:schemeClr val="tx2">
                <a:lumMod val="10000"/>
              </a:schemeClr>
            </a:solidFill>
          </a:endParaRPr>
        </a:p>
      </dsp:txBody>
      <dsp:txXfrm>
        <a:off x="2460541" y="1421359"/>
        <a:ext cx="845649" cy="20075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2#1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srcNode" val="vNodes"/>
                <dgm:param type="dstNode" val="lastNode"/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0.37054</cdr:x>
      <cdr:y>0.39359</cdr:y>
    </cdr:from>
    <cdr:to>
      <cdr:x>0.4722</cdr:x>
      <cdr:y>0.51412</cdr:y>
    </cdr:to>
    <cdr:sp macro="" textlink="">
      <cdr:nvSpPr>
        <cdr:cNvPr id="2" name="Прямоугольник: скругленные углы 1">
          <a:extLst xmlns:a="http://schemas.openxmlformats.org/drawingml/2006/main">
            <a:ext uri="{FF2B5EF4-FFF2-40B4-BE49-F238E27FC236}">
              <a16:creationId xmlns:a16="http://schemas.microsoft.com/office/drawing/2014/main" id="{735F9EE0-06FB-45CD-A4D5-3683390C7ED0}"/>
            </a:ext>
          </a:extLst>
        </cdr:cNvPr>
        <cdr:cNvSpPr/>
      </cdr:nvSpPr>
      <cdr:spPr>
        <a:xfrm xmlns:a="http://schemas.openxmlformats.org/drawingml/2006/main">
          <a:off x="2085748" y="1135147"/>
          <a:ext cx="572238" cy="347621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2">
            <a:shade val="50000"/>
          </a:schemeClr>
        </a:lnRef>
        <a:fillRef xmlns:a="http://schemas.openxmlformats.org/drawingml/2006/main" idx="1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1400" b="1" dirty="0">
              <a:solidFill>
                <a:srgbClr val="FF0000"/>
              </a:solidFill>
            </a:rPr>
            <a:t>99%</a:t>
          </a:r>
        </a:p>
      </cdr:txBody>
    </cdr:sp>
  </cdr:relSizeAnchor>
  <cdr:relSizeAnchor xmlns:cdr="http://schemas.openxmlformats.org/drawingml/2006/chartDrawing">
    <cdr:from>
      <cdr:x>0.77326</cdr:x>
      <cdr:y>0.37948</cdr:y>
    </cdr:from>
    <cdr:to>
      <cdr:x>0.88882</cdr:x>
      <cdr:y>0.5</cdr:y>
    </cdr:to>
    <cdr:sp macro="" textlink="">
      <cdr:nvSpPr>
        <cdr:cNvPr id="3" name="Прямоугольник: скругленные углы 2">
          <a:extLst xmlns:a="http://schemas.openxmlformats.org/drawingml/2006/main">
            <a:ext uri="{FF2B5EF4-FFF2-40B4-BE49-F238E27FC236}">
              <a16:creationId xmlns:a16="http://schemas.microsoft.com/office/drawing/2014/main" id="{553B9E6F-F2B6-407F-8A9F-19AB89F43349}"/>
            </a:ext>
          </a:extLst>
        </cdr:cNvPr>
        <cdr:cNvSpPr/>
      </cdr:nvSpPr>
      <cdr:spPr>
        <a:xfrm xmlns:a="http://schemas.openxmlformats.org/drawingml/2006/main">
          <a:off x="4352646" y="1094458"/>
          <a:ext cx="650480" cy="347592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2">
            <a:shade val="50000"/>
          </a:schemeClr>
        </a:lnRef>
        <a:fillRef xmlns:a="http://schemas.openxmlformats.org/drawingml/2006/main" idx="1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>
              <a:solidFill>
                <a:schemeClr val="bg1"/>
              </a:solidFill>
            </a:rPr>
            <a:t>101%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0.1925</cdr:x>
      <cdr:y>0.41564</cdr:y>
    </cdr:from>
    <cdr:to>
      <cdr:x>0.29095</cdr:x>
      <cdr:y>0.53061</cdr:y>
    </cdr:to>
    <cdr:sp macro="" textlink="">
      <cdr:nvSpPr>
        <cdr:cNvPr id="2" name="Прямоугольник: скругленные углы 1">
          <a:extLst xmlns:a="http://schemas.openxmlformats.org/drawingml/2006/main">
            <a:ext uri="{FF2B5EF4-FFF2-40B4-BE49-F238E27FC236}">
              <a16:creationId xmlns:a16="http://schemas.microsoft.com/office/drawing/2014/main" id="{F1B7D5B8-A00E-4C5B-ACC3-747F045BDABA}"/>
            </a:ext>
          </a:extLst>
        </cdr:cNvPr>
        <cdr:cNvSpPr/>
      </cdr:nvSpPr>
      <cdr:spPr>
        <a:xfrm xmlns:a="http://schemas.openxmlformats.org/drawingml/2006/main">
          <a:off x="1099724" y="1198745"/>
          <a:ext cx="562392" cy="331596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2">
            <a:shade val="50000"/>
          </a:schemeClr>
        </a:lnRef>
        <a:fillRef xmlns:a="http://schemas.openxmlformats.org/drawingml/2006/main" idx="1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>
              <a:solidFill>
                <a:schemeClr val="bg1"/>
              </a:solidFill>
            </a:rPr>
            <a:t>46%</a:t>
          </a:r>
        </a:p>
      </cdr:txBody>
    </cdr:sp>
  </cdr:relSizeAnchor>
  <cdr:relSizeAnchor xmlns:cdr="http://schemas.openxmlformats.org/drawingml/2006/chartDrawing">
    <cdr:from>
      <cdr:x>0.62944</cdr:x>
      <cdr:y>0.33868</cdr:y>
    </cdr:from>
    <cdr:to>
      <cdr:x>0.7311</cdr:x>
      <cdr:y>0.46808</cdr:y>
    </cdr:to>
    <cdr:sp macro="" textlink="">
      <cdr:nvSpPr>
        <cdr:cNvPr id="3" name="Прямоугольник: скругленные углы 2">
          <a:extLst xmlns:a="http://schemas.openxmlformats.org/drawingml/2006/main">
            <a:ext uri="{FF2B5EF4-FFF2-40B4-BE49-F238E27FC236}">
              <a16:creationId xmlns:a16="http://schemas.microsoft.com/office/drawing/2014/main" id="{F1B7D5B8-A00E-4C5B-ACC3-747F045BDABA}"/>
            </a:ext>
          </a:extLst>
        </cdr:cNvPr>
        <cdr:cNvSpPr/>
      </cdr:nvSpPr>
      <cdr:spPr>
        <a:xfrm xmlns:a="http://schemas.openxmlformats.org/drawingml/2006/main">
          <a:off x="2877820" y="805180"/>
          <a:ext cx="464790" cy="307652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2">
            <a:shade val="50000"/>
          </a:schemeClr>
        </a:lnRef>
        <a:fillRef xmlns:a="http://schemas.openxmlformats.org/drawingml/2006/main" idx="1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>
              <a:solidFill>
                <a:schemeClr val="bg1"/>
              </a:solidFill>
            </a:rPr>
            <a:t>54%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0.22576</cdr:x>
      <cdr:y>0.65784</cdr:y>
    </cdr:from>
    <cdr:to>
      <cdr:x>0.34367</cdr:x>
      <cdr:y>0.77492</cdr:y>
    </cdr:to>
    <cdr:sp macro="" textlink="">
      <cdr:nvSpPr>
        <cdr:cNvPr id="2" name="Прямоугольник: скругленные углы 1">
          <a:extLst xmlns:a="http://schemas.openxmlformats.org/drawingml/2006/main">
            <a:ext uri="{FF2B5EF4-FFF2-40B4-BE49-F238E27FC236}">
              <a16:creationId xmlns:a16="http://schemas.microsoft.com/office/drawing/2014/main" id="{5F3AF691-CEBE-4322-ADDD-7540F42F7E66}"/>
            </a:ext>
          </a:extLst>
        </cdr:cNvPr>
        <cdr:cNvSpPr/>
      </cdr:nvSpPr>
      <cdr:spPr>
        <a:xfrm xmlns:a="http://schemas.openxmlformats.org/drawingml/2006/main">
          <a:off x="1270806" y="1999257"/>
          <a:ext cx="663690" cy="355820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2">
            <a:shade val="50000"/>
          </a:schemeClr>
        </a:lnRef>
        <a:fillRef xmlns:a="http://schemas.openxmlformats.org/drawingml/2006/main" idx="1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>
              <a:solidFill>
                <a:schemeClr val="bg1"/>
              </a:solidFill>
            </a:rPr>
            <a:t>9,5%</a:t>
          </a:r>
        </a:p>
      </cdr:txBody>
    </cdr:sp>
  </cdr:relSizeAnchor>
  <cdr:relSizeAnchor xmlns:cdr="http://schemas.openxmlformats.org/drawingml/2006/chartDrawing">
    <cdr:from>
      <cdr:x>0.67112</cdr:x>
      <cdr:y>0.44145</cdr:y>
    </cdr:from>
    <cdr:to>
      <cdr:x>0.78102</cdr:x>
      <cdr:y>0.55359</cdr:y>
    </cdr:to>
    <cdr:sp macro="" textlink="">
      <cdr:nvSpPr>
        <cdr:cNvPr id="3" name="Прямоугольник: скругленные углы 2">
          <a:extLst xmlns:a="http://schemas.openxmlformats.org/drawingml/2006/main">
            <a:ext uri="{FF2B5EF4-FFF2-40B4-BE49-F238E27FC236}">
              <a16:creationId xmlns:a16="http://schemas.microsoft.com/office/drawing/2014/main" id="{5F3AF691-CEBE-4322-ADDD-7540F42F7E66}"/>
            </a:ext>
          </a:extLst>
        </cdr:cNvPr>
        <cdr:cNvSpPr/>
      </cdr:nvSpPr>
      <cdr:spPr>
        <a:xfrm xmlns:a="http://schemas.openxmlformats.org/drawingml/2006/main">
          <a:off x="3777684" y="1341633"/>
          <a:ext cx="618658" cy="340799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2">
            <a:shade val="50000"/>
          </a:schemeClr>
        </a:lnRef>
        <a:fillRef xmlns:a="http://schemas.openxmlformats.org/drawingml/2006/main" idx="1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>
              <a:solidFill>
                <a:schemeClr val="bg1"/>
              </a:solidFill>
            </a:rPr>
            <a:t>12%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0.3683</cdr:x>
      <cdr:y>0.64067</cdr:y>
    </cdr:from>
    <cdr:to>
      <cdr:x>0.4483</cdr:x>
      <cdr:y>0.71037</cdr:y>
    </cdr:to>
    <cdr:sp macro="" textlink="">
      <cdr:nvSpPr>
        <cdr:cNvPr id="2" name="Облачко с текстом: прямоугольное со скругленными углами 1">
          <a:extLst xmlns:a="http://schemas.openxmlformats.org/drawingml/2006/main">
            <a:ext uri="{FF2B5EF4-FFF2-40B4-BE49-F238E27FC236}">
              <a16:creationId xmlns:a16="http://schemas.microsoft.com/office/drawing/2014/main" id="{0DD5C894-83E0-4158-9583-65D454C8EE67}"/>
            </a:ext>
          </a:extLst>
        </cdr:cNvPr>
        <cdr:cNvSpPr/>
      </cdr:nvSpPr>
      <cdr:spPr>
        <a:xfrm xmlns:a="http://schemas.openxmlformats.org/drawingml/2006/main">
          <a:off x="2125072" y="2656156"/>
          <a:ext cx="461595" cy="288971"/>
        </a:xfrm>
        <a:prstGeom xmlns:a="http://schemas.openxmlformats.org/drawingml/2006/main" prst="wedgeRoundRectCallout">
          <a:avLst>
            <a:gd name="adj1" fmla="val -33334"/>
            <a:gd name="adj2" fmla="val 47115"/>
            <a:gd name="adj3" fmla="val 16667"/>
          </a:avLst>
        </a:prstGeom>
        <a:ln xmlns:a="http://schemas.openxmlformats.org/drawingml/2006/main" w="6350">
          <a:solidFill>
            <a:srgbClr val="C00000"/>
          </a:solidFill>
        </a:ln>
      </cdr:spPr>
      <cdr:style>
        <a:lnRef xmlns:a="http://schemas.openxmlformats.org/drawingml/2006/main" idx="2">
          <a:schemeClr val="accent6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ot="0" spcFirstLastPara="0" vertOverflow="clip" horzOverflow="clip" vert="horz" wrap="square" lIns="91440" tIns="45720" rIns="0" bIns="4572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l"/>
          <a:r>
            <a:rPr lang="ru-RU" sz="1400" b="1" dirty="0">
              <a:solidFill>
                <a:schemeClr val="dk1"/>
              </a:solidFill>
              <a:latin typeface="+mn-lt"/>
              <a:ea typeface="+mn-ea"/>
              <a:cs typeface="+mn-cs"/>
            </a:rPr>
            <a:t>97</a:t>
          </a:r>
          <a:r>
            <a:rPr lang="ru-RU" sz="900" b="1" dirty="0">
              <a:solidFill>
                <a:schemeClr val="dk1"/>
              </a:solidFill>
              <a:latin typeface="+mn-lt"/>
              <a:ea typeface="+mn-ea"/>
              <a:cs typeface="+mn-cs"/>
            </a:rPr>
            <a:t>%</a:t>
          </a:r>
        </a:p>
      </cdr:txBody>
    </cdr:sp>
  </cdr:relSizeAnchor>
  <cdr:relSizeAnchor xmlns:cdr="http://schemas.openxmlformats.org/drawingml/2006/chartDrawing">
    <cdr:from>
      <cdr:x>0.7033</cdr:x>
      <cdr:y>0.31647</cdr:y>
    </cdr:from>
    <cdr:to>
      <cdr:x>0.79201</cdr:x>
      <cdr:y>0.40426</cdr:y>
    </cdr:to>
    <cdr:sp macro="" textlink="">
      <cdr:nvSpPr>
        <cdr:cNvPr id="3" name="Облачко с текстом: прямоугольное со скругленными углами 2">
          <a:extLst xmlns:a="http://schemas.openxmlformats.org/drawingml/2006/main">
            <a:ext uri="{FF2B5EF4-FFF2-40B4-BE49-F238E27FC236}">
              <a16:creationId xmlns:a16="http://schemas.microsoft.com/office/drawing/2014/main" id="{223B328F-56B3-4E7C-9F8A-E46F53149774}"/>
            </a:ext>
          </a:extLst>
        </cdr:cNvPr>
        <cdr:cNvSpPr/>
      </cdr:nvSpPr>
      <cdr:spPr>
        <a:xfrm xmlns:a="http://schemas.openxmlformats.org/drawingml/2006/main">
          <a:off x="4058022" y="1312043"/>
          <a:ext cx="511843" cy="363971"/>
        </a:xfrm>
        <a:prstGeom xmlns:a="http://schemas.openxmlformats.org/drawingml/2006/main" prst="wedgeRoundRectCallout">
          <a:avLst>
            <a:gd name="adj1" fmla="val -30267"/>
            <a:gd name="adj2" fmla="val 40097"/>
            <a:gd name="adj3" fmla="val 16667"/>
          </a:avLst>
        </a:prstGeom>
        <a:ln xmlns:a="http://schemas.openxmlformats.org/drawingml/2006/main" w="6350">
          <a:solidFill>
            <a:srgbClr val="C00000"/>
          </a:solidFill>
        </a:ln>
      </cdr:spPr>
      <cdr:style>
        <a:lnRef xmlns:a="http://schemas.openxmlformats.org/drawingml/2006/main" idx="2">
          <a:schemeClr val="accent6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ot="0" spcFirstLastPara="0" vert="horz" wrap="square" lIns="91440" tIns="36000" rIns="0" bIns="4572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r>
            <a:rPr lang="ru-RU" sz="1400" b="1" dirty="0"/>
            <a:t>97%</a:t>
          </a:r>
        </a:p>
      </cdr:txBody>
    </cdr:sp>
  </cdr:relSizeAnchor>
  <cdr:relSizeAnchor xmlns:cdr="http://schemas.openxmlformats.org/drawingml/2006/chartDrawing">
    <cdr:from>
      <cdr:x>0.80436</cdr:x>
      <cdr:y>0.27224</cdr:y>
    </cdr:from>
    <cdr:to>
      <cdr:x>0.89268</cdr:x>
      <cdr:y>0.36036</cdr:y>
    </cdr:to>
    <cdr:sp macro="" textlink="">
      <cdr:nvSpPr>
        <cdr:cNvPr id="7" name="Облачко с текстом: прямоугольное со скругленными углами 6">
          <a:extLst xmlns:a="http://schemas.openxmlformats.org/drawingml/2006/main">
            <a:ext uri="{FF2B5EF4-FFF2-40B4-BE49-F238E27FC236}">
              <a16:creationId xmlns:a16="http://schemas.microsoft.com/office/drawing/2014/main" id="{2C400331-6FDC-431B-9EE4-372B2A69D6D9}"/>
            </a:ext>
          </a:extLst>
        </cdr:cNvPr>
        <cdr:cNvSpPr/>
      </cdr:nvSpPr>
      <cdr:spPr>
        <a:xfrm xmlns:a="http://schemas.openxmlformats.org/drawingml/2006/main">
          <a:off x="4641132" y="1128702"/>
          <a:ext cx="509584" cy="365327"/>
        </a:xfrm>
        <a:prstGeom xmlns:a="http://schemas.openxmlformats.org/drawingml/2006/main" prst="wedgeRoundRectCallout">
          <a:avLst>
            <a:gd name="adj1" fmla="val -2084"/>
            <a:gd name="adj2" fmla="val 31731"/>
            <a:gd name="adj3" fmla="val 16667"/>
          </a:avLst>
        </a:prstGeom>
        <a:ln xmlns:a="http://schemas.openxmlformats.org/drawingml/2006/main" w="6350">
          <a:solidFill>
            <a:srgbClr val="C00000"/>
          </a:solidFill>
        </a:ln>
      </cdr:spPr>
      <cdr:style>
        <a:lnRef xmlns:a="http://schemas.openxmlformats.org/drawingml/2006/main" idx="2">
          <a:schemeClr val="accent6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ot="0" spcFirstLastPara="0" vert="horz" wrap="square" lIns="91440" tIns="45720" rIns="0" bIns="4572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r>
            <a:rPr lang="ru-RU" sz="1400" b="1" dirty="0">
              <a:solidFill>
                <a:schemeClr val="dk1"/>
              </a:solidFill>
              <a:latin typeface="+mn-lt"/>
              <a:ea typeface="+mn-ea"/>
              <a:cs typeface="+mn-cs"/>
            </a:rPr>
            <a:t>99</a:t>
          </a:r>
          <a:r>
            <a:rPr lang="ru-RU" sz="1400" b="1" dirty="0"/>
            <a:t>%</a:t>
          </a:r>
        </a:p>
      </cdr:txBody>
    </cdr:sp>
  </cdr:relSizeAnchor>
  <cdr:relSizeAnchor xmlns:cdr="http://schemas.openxmlformats.org/drawingml/2006/chartDrawing">
    <cdr:from>
      <cdr:x>0.26489</cdr:x>
      <cdr:y>0.61644</cdr:y>
    </cdr:from>
    <cdr:to>
      <cdr:x>0.35878</cdr:x>
      <cdr:y>0.68901</cdr:y>
    </cdr:to>
    <cdr:sp macro="" textlink="">
      <cdr:nvSpPr>
        <cdr:cNvPr id="13" name="Облачко с текстом: прямоугольное со скругленными углами 12">
          <a:extLst xmlns:a="http://schemas.openxmlformats.org/drawingml/2006/main">
            <a:ext uri="{FF2B5EF4-FFF2-40B4-BE49-F238E27FC236}">
              <a16:creationId xmlns:a16="http://schemas.microsoft.com/office/drawing/2014/main" id="{49245E79-D08F-49E7-A983-145A07F471BB}"/>
            </a:ext>
          </a:extLst>
        </cdr:cNvPr>
        <cdr:cNvSpPr/>
      </cdr:nvSpPr>
      <cdr:spPr>
        <a:xfrm xmlns:a="http://schemas.openxmlformats.org/drawingml/2006/main">
          <a:off x="1528394" y="2555694"/>
          <a:ext cx="541740" cy="300870"/>
        </a:xfrm>
        <a:prstGeom xmlns:a="http://schemas.openxmlformats.org/drawingml/2006/main" prst="wedgeRoundRectCallout">
          <a:avLst>
            <a:gd name="adj1" fmla="val -33334"/>
            <a:gd name="adj2" fmla="val 47115"/>
            <a:gd name="adj3" fmla="val 16667"/>
          </a:avLst>
        </a:prstGeom>
        <a:ln xmlns:a="http://schemas.openxmlformats.org/drawingml/2006/main" w="6350">
          <a:solidFill>
            <a:srgbClr val="C00000"/>
          </a:solidFill>
        </a:ln>
      </cdr:spPr>
      <cdr:style>
        <a:lnRef xmlns:a="http://schemas.openxmlformats.org/drawingml/2006/main" idx="2">
          <a:schemeClr val="accent6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ot="0" spcFirstLastPara="0" vert="horz" wrap="square" lIns="91440" tIns="45720" rIns="0" bIns="4572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l"/>
          <a:r>
            <a:rPr lang="ru-RU" sz="1400" b="1" dirty="0">
              <a:solidFill>
                <a:schemeClr val="dk1"/>
              </a:solidFill>
              <a:latin typeface="+mn-lt"/>
              <a:ea typeface="+mn-ea"/>
              <a:cs typeface="+mn-cs"/>
            </a:rPr>
            <a:t>100%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0.3014</cdr:x>
      <cdr:y>0.45729</cdr:y>
    </cdr:from>
    <cdr:to>
      <cdr:x>0.41362</cdr:x>
      <cdr:y>0.55544</cdr:y>
    </cdr:to>
    <cdr:sp macro="" textlink="">
      <cdr:nvSpPr>
        <cdr:cNvPr id="2" name="Облачко с текстом: прямоугольное со скругленными углами 1">
          <a:extLst xmlns:a="http://schemas.openxmlformats.org/drawingml/2006/main">
            <a:ext uri="{FF2B5EF4-FFF2-40B4-BE49-F238E27FC236}">
              <a16:creationId xmlns:a16="http://schemas.microsoft.com/office/drawing/2014/main" id="{58F19D51-2639-4B75-BA40-BB0715C0C855}"/>
            </a:ext>
          </a:extLst>
        </cdr:cNvPr>
        <cdr:cNvSpPr/>
      </cdr:nvSpPr>
      <cdr:spPr>
        <a:xfrm xmlns:a="http://schemas.openxmlformats.org/drawingml/2006/main">
          <a:off x="1669899" y="1895880"/>
          <a:ext cx="621749" cy="406922"/>
        </a:xfrm>
        <a:prstGeom xmlns:a="http://schemas.openxmlformats.org/drawingml/2006/main" prst="wedgeRoundRectCallout">
          <a:avLst>
            <a:gd name="adj1" fmla="val -33334"/>
            <a:gd name="adj2" fmla="val 47115"/>
            <a:gd name="adj3" fmla="val 16667"/>
          </a:avLst>
        </a:prstGeom>
        <a:ln xmlns:a="http://schemas.openxmlformats.org/drawingml/2006/main" w="12700">
          <a:solidFill>
            <a:srgbClr val="C00000"/>
          </a:solidFill>
        </a:ln>
      </cdr:spPr>
      <cdr:style>
        <a:lnRef xmlns:a="http://schemas.openxmlformats.org/drawingml/2006/main" idx="2">
          <a:schemeClr val="accent6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ot="0" spcFirstLastPara="0" vert="horz" wrap="square" lIns="91440" tIns="45720" rIns="0" bIns="4572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l"/>
          <a:r>
            <a:rPr lang="ru-RU" sz="1400" b="1" dirty="0">
              <a:solidFill>
                <a:schemeClr val="dk1"/>
              </a:solidFill>
              <a:latin typeface="+mn-lt"/>
              <a:ea typeface="+mn-ea"/>
              <a:cs typeface="+mn-cs"/>
            </a:rPr>
            <a:t>64%</a:t>
          </a:r>
        </a:p>
      </cdr:txBody>
    </cdr:sp>
  </cdr:relSizeAnchor>
  <cdr:relSizeAnchor xmlns:cdr="http://schemas.openxmlformats.org/drawingml/2006/chartDrawing">
    <cdr:from>
      <cdr:x>0.75301</cdr:x>
      <cdr:y>0.63316</cdr:y>
    </cdr:from>
    <cdr:to>
      <cdr:x>0.86523</cdr:x>
      <cdr:y>0.73131</cdr:y>
    </cdr:to>
    <cdr:sp macro="" textlink="">
      <cdr:nvSpPr>
        <cdr:cNvPr id="3" name="Облачко с текстом: прямоугольное со скругленными углами 2">
          <a:extLst xmlns:a="http://schemas.openxmlformats.org/drawingml/2006/main">
            <a:ext uri="{FF2B5EF4-FFF2-40B4-BE49-F238E27FC236}">
              <a16:creationId xmlns:a16="http://schemas.microsoft.com/office/drawing/2014/main" id="{37B9F039-E271-4F56-9EDF-07C1EAB28E7F}"/>
            </a:ext>
          </a:extLst>
        </cdr:cNvPr>
        <cdr:cNvSpPr/>
      </cdr:nvSpPr>
      <cdr:spPr>
        <a:xfrm xmlns:a="http://schemas.openxmlformats.org/drawingml/2006/main">
          <a:off x="4171995" y="2625044"/>
          <a:ext cx="621748" cy="406922"/>
        </a:xfrm>
        <a:prstGeom xmlns:a="http://schemas.openxmlformats.org/drawingml/2006/main" prst="wedgeRoundRectCallout">
          <a:avLst>
            <a:gd name="adj1" fmla="val -33334"/>
            <a:gd name="adj2" fmla="val 47115"/>
            <a:gd name="adj3" fmla="val 16667"/>
          </a:avLst>
        </a:prstGeom>
        <a:ln xmlns:a="http://schemas.openxmlformats.org/drawingml/2006/main" w="6350">
          <a:solidFill>
            <a:srgbClr val="C00000"/>
          </a:solidFill>
        </a:ln>
      </cdr:spPr>
      <cdr:style>
        <a:lnRef xmlns:a="http://schemas.openxmlformats.org/drawingml/2006/main" idx="2">
          <a:schemeClr val="accent6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ot="0" spcFirstLastPara="0" vert="horz" wrap="square" lIns="91440" tIns="45720" rIns="0" bIns="4572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l"/>
          <a:r>
            <a:rPr lang="ru-RU" sz="1400" b="1" dirty="0">
              <a:solidFill>
                <a:schemeClr val="dk1"/>
              </a:solidFill>
              <a:latin typeface="+mn-lt"/>
              <a:ea typeface="+mn-ea"/>
              <a:cs typeface="+mn-cs"/>
            </a:rPr>
            <a:t>75%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B34B29-F120-44E0-8D6A-BE84E34F273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6F7243-3E06-47BD-9074-5B6347AC8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4886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A1706C-A982-4884-B2CC-22FE0BCDB6AE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100" y="4748213"/>
            <a:ext cx="5389563" cy="38846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6F714A-5D3D-4D2F-A151-61967608BF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269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6F714A-5D3D-4D2F-A151-61967608BF6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3761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6F714A-5D3D-4D2F-A151-61967608BF6F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60945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6F714A-5D3D-4D2F-A151-61967608BF6F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59781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C714C6-3542-4576-AE04-BE7559A13221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97816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0A2E7-0514-433B-AAA8-F8753601930A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8205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B0A2E7-0514-433B-AAA8-F8753601930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4918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B0A2E7-0514-433B-AAA8-F8753601930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034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C714C6-3542-4576-AE04-BE7559A1322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11906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2531" name="Заметки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22532" name="Номер слайда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ru-RU" altLang="ru-RU" sz="1200" dirty="0"/>
              <a:t>11</a:t>
            </a:fld>
            <a:endParaRPr lang="ru-RU" altLang="ru-RU" sz="120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6F714A-5D3D-4D2F-A151-61967608BF6F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767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6F714A-5D3D-4D2F-A151-61967608BF6F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84061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6F714A-5D3D-4D2F-A151-61967608BF6F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6000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6F714A-5D3D-4D2F-A151-61967608BF6F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81484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6F714A-5D3D-4D2F-A151-61967608BF6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9159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6F714A-5D3D-4D2F-A151-61967608BF6F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8133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ED8AE-F9E3-4870-BF32-E9E4C2B2C856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C93D9-C29D-4666-866A-8B6DE46DFC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498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ED8AE-F9E3-4870-BF32-E9E4C2B2C856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C93D9-C29D-4666-866A-8B6DE46DFC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888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ED8AE-F9E3-4870-BF32-E9E4C2B2C856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C93D9-C29D-4666-866A-8B6DE46DFC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6176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SmartArt 2"/>
          <p:cNvSpPr>
            <a:spLocks noGrp="1"/>
          </p:cNvSpPr>
          <p:nvPr>
            <p:ph type="pic" idx="1"/>
          </p:nvPr>
        </p:nvSpPr>
        <p:spPr>
          <a:xfrm>
            <a:off x="609600" y="1600203"/>
            <a:ext cx="10972800" cy="4525963"/>
          </a:xfrm>
        </p:spPr>
        <p:txBody>
          <a:bodyPr vert="horz" wrap="square" lIns="91440" tIns="45720" rIns="91440" bIns="45720" numCol="1" anchor="t" anchorCtr="0" compatLnSpc="1"/>
          <a:lstStyle/>
          <a:p>
            <a:pPr marL="257175" marR="0" lvl="0" indent="-257175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latin typeface="Arial" panose="020B0604020202020204" pitchFamily="34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latin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 eaLnBrk="1" hangingPunct="1"/>
            <a:fld id="{9A0DB2DC-4C9A-4742-B13C-FB6460FD3503}" type="slidenum">
              <a:rPr lang="ru-RU" altLang="ru-RU" dirty="0"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821042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371" y="1196753"/>
            <a:ext cx="11329259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7" name="Text Placeholder 9" descr="Subtitle"/>
          <p:cNvSpPr>
            <a:spLocks noGrp="1"/>
          </p:cNvSpPr>
          <p:nvPr>
            <p:ph type="body" sz="quarter" idx="10" hasCustomPrompt="1"/>
          </p:nvPr>
        </p:nvSpPr>
        <p:spPr>
          <a:xfrm>
            <a:off x="401822" y="2867136"/>
            <a:ext cx="11313967" cy="418988"/>
          </a:xfrm>
          <a:prstGeom prst="rect">
            <a:avLst/>
          </a:prstGeom>
        </p:spPr>
        <p:txBody>
          <a:bodyPr lIns="0" tIns="0" rIns="0" bIns="0"/>
          <a:lstStyle>
            <a:lvl1pPr algn="l">
              <a:buFontTx/>
              <a:buNone/>
              <a:defRPr sz="2400" i="1">
                <a:latin typeface="Georgia" pitchFamily="18" charset="0"/>
                <a:ea typeface="Verdana" pitchFamily="34" charset="0"/>
                <a:cs typeface="Verdana" pitchFamily="34" charset="0"/>
              </a:defRPr>
            </a:lvl1pPr>
            <a:lvl2pPr algn="l">
              <a:buFontTx/>
              <a:buNone/>
              <a:defRPr sz="2400" i="1">
                <a:latin typeface="Georgia" pitchFamily="18" charset="0"/>
                <a:ea typeface="Verdana" pitchFamily="34" charset="0"/>
                <a:cs typeface="Verdana" pitchFamily="34" charset="0"/>
              </a:defRPr>
            </a:lvl2pPr>
            <a:lvl3pPr algn="l">
              <a:buFontTx/>
              <a:buNone/>
              <a:defRPr sz="2400" i="1">
                <a:latin typeface="Georgia" pitchFamily="18" charset="0"/>
                <a:ea typeface="Verdana" pitchFamily="34" charset="0"/>
                <a:cs typeface="Verdana" pitchFamily="34" charset="0"/>
              </a:defRPr>
            </a:lvl3pPr>
            <a:lvl4pPr algn="l">
              <a:buFontTx/>
              <a:buNone/>
              <a:defRPr sz="2400" i="1">
                <a:latin typeface="Georgia" pitchFamily="18" charset="0"/>
                <a:ea typeface="Verdana" pitchFamily="34" charset="0"/>
                <a:cs typeface="Verdana" pitchFamily="34" charset="0"/>
              </a:defRPr>
            </a:lvl4pPr>
            <a:lvl5pPr algn="l">
              <a:buFontTx/>
              <a:buNone/>
              <a:defRPr sz="2400" i="1">
                <a:latin typeface="Georgia" pitchFamily="18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en-US" dirty="0"/>
              <a:t>Subtitle</a:t>
            </a:r>
            <a:endParaRPr lang="nl-NL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380960" y="3429000"/>
            <a:ext cx="11334829" cy="3071834"/>
          </a:xfrm>
          <a:prstGeom prst="rect">
            <a:avLst/>
          </a:prstGeom>
        </p:spPr>
        <p:txBody>
          <a:bodyPr lIns="0" tIns="0" rIns="0" bIns="0"/>
          <a:lstStyle>
            <a:lvl1pPr>
              <a:buFont typeface="Arial" pitchFamily="34" charset="0"/>
              <a:buChar char="•"/>
              <a:defRPr sz="16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>
              <a:buFont typeface="Arial" pitchFamily="34" charset="0"/>
              <a:buChar char="•"/>
              <a:defRPr sz="16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>
              <a:buFont typeface="Arial" pitchFamily="34" charset="0"/>
              <a:buChar char="•"/>
              <a:defRPr sz="160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buFont typeface="Arial" pitchFamily="34" charset="0"/>
              <a:buChar char="•"/>
              <a:defRPr sz="160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buFont typeface="Arial" pitchFamily="34" charset="0"/>
              <a:buChar char="•"/>
              <a:defRPr sz="16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933460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49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7DDC8C27-D63E-44C3-82A0-AFB80D8DD05C}" type="datetimeFigureOut">
              <a:rPr lang="ru-RU"/>
              <a:pPr>
                <a:defRPr/>
              </a:pPr>
              <a:t>16.12.2021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1639354F-0C30-4C88-9483-AA84883F57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47168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02027677-1C32-447B-9A51-F141B516AB9A}" type="datetimeFigureOut">
              <a:rPr lang="ru-RU"/>
              <a:pPr>
                <a:defRPr/>
              </a:pPr>
              <a:t>16.12.2021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D13AA288-0CC7-4342-82C7-587DCB41EF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59810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2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00D358D8-E05F-47CB-95D4-F5A913D503AA}" type="datetimeFigureOut">
              <a:rPr lang="ru-RU"/>
              <a:pPr>
                <a:defRPr/>
              </a:pPr>
              <a:t>16.12.2021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542035F1-0E85-421A-AC67-6927523FE1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11896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263B104E-DDFB-423C-BB06-2CE9EB873B99}" type="datetimeFigureOut">
              <a:rPr lang="ru-RU"/>
              <a:pPr>
                <a:defRPr/>
              </a:pPr>
              <a:t>16.12.2021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FE41D0CD-FDF0-405B-B2C2-5252CC0F31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19655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4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4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8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8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99195171-C257-4F94-8CAA-C28292ED2B2A}" type="datetimeFigureOut">
              <a:rPr lang="ru-RU"/>
              <a:pPr>
                <a:defRPr/>
              </a:pPr>
              <a:t>16.12.2021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0F2E4BD9-A521-4F1D-81CC-8E5A09F2F3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8541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04475BCC-C92E-4B5F-8C8D-1D46C99C7336}" type="datetimeFigureOut">
              <a:rPr lang="ru-RU"/>
              <a:pPr>
                <a:defRPr/>
              </a:pPr>
              <a:t>16.12.2021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FBA08EBE-09BA-43A4-B7F1-94FFEEC94B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441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ED8AE-F9E3-4870-BF32-E9E4C2B2C856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C93D9-C29D-4666-866A-8B6DE46DFC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2460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F6A45096-6487-41C1-B45B-E53E828D944A}" type="datetimeFigureOut">
              <a:rPr lang="ru-RU"/>
              <a:pPr>
                <a:defRPr/>
              </a:pPr>
              <a:t>16.12.2021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8D71CDF5-9C27-4F72-9660-E4B9568B04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40678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5" y="273059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6008AB1D-F131-46D5-927E-53232F459E0E}" type="datetimeFigureOut">
              <a:rPr lang="ru-RU"/>
              <a:pPr>
                <a:defRPr/>
              </a:pPr>
              <a:t>16.12.2021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95C7D139-5C56-477F-B666-3BE1DA4058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091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BB8459D6-43F0-4634-85DE-43A3263C2771}" type="datetimeFigureOut">
              <a:rPr lang="ru-RU"/>
              <a:pPr>
                <a:defRPr/>
              </a:pPr>
              <a:t>16.12.2021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7EC5D07D-B323-4A0E-80A2-55D8F71C70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5258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F9D5A6D9-53FF-4332-A1CE-E165D580156B}" type="datetimeFigureOut">
              <a:rPr lang="ru-RU"/>
              <a:pPr>
                <a:defRPr/>
              </a:pPr>
              <a:t>16.12.2021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6A373459-ECEC-4739-B6B8-FDA726605E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19840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6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6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BEF8B05F-ABD7-4973-AFBA-D8431F6CE438}" type="datetimeFigureOut">
              <a:rPr lang="ru-RU"/>
              <a:pPr>
                <a:defRPr/>
              </a:pPr>
              <a:t>16.12.2021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8BEC58CD-E265-4378-B552-81BE03F9A8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7466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ED8AE-F9E3-4870-BF32-E9E4C2B2C856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C93D9-C29D-4666-866A-8B6DE46DFC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630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ED8AE-F9E3-4870-BF32-E9E4C2B2C856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C93D9-C29D-4666-866A-8B6DE46DFC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2997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ED8AE-F9E3-4870-BF32-E9E4C2B2C856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C93D9-C29D-4666-866A-8B6DE46DFC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217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ED8AE-F9E3-4870-BF32-E9E4C2B2C856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C93D9-C29D-4666-866A-8B6DE46DFC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2452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ED8AE-F9E3-4870-BF32-E9E4C2B2C856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C93D9-C29D-4666-866A-8B6DE46DFC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520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ED8AE-F9E3-4870-BF32-E9E4C2B2C856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C93D9-C29D-4666-866A-8B6DE46DFC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8789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ED8AE-F9E3-4870-BF32-E9E4C2B2C856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C93D9-C29D-4666-866A-8B6DE46DFC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0455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ED8AE-F9E3-4870-BF32-E9E4C2B2C856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C93D9-C29D-4666-866A-8B6DE46DFC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7797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ED8AE-F9E3-4870-BF32-E9E4C2B2C856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C93D9-C29D-4666-866A-8B6DE46DFC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2733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ED8AE-F9E3-4870-BF32-E9E4C2B2C856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C93D9-C29D-4666-866A-8B6DE46DFC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5093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ED8AE-F9E3-4870-BF32-E9E4C2B2C856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C93D9-C29D-4666-866A-8B6DE46DFC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7156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ED8AE-F9E3-4870-BF32-E9E4C2B2C856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C93D9-C29D-4666-866A-8B6DE46DFC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503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ED8AE-F9E3-4870-BF32-E9E4C2B2C856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C93D9-C29D-4666-866A-8B6DE46DFC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490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ED8AE-F9E3-4870-BF32-E9E4C2B2C856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C93D9-C29D-4666-866A-8B6DE46DFC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012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ED8AE-F9E3-4870-BF32-E9E4C2B2C856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C93D9-C29D-4666-866A-8B6DE46DFC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688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ED8AE-F9E3-4870-BF32-E9E4C2B2C856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C93D9-C29D-4666-866A-8B6DE46DFC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289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ED8AE-F9E3-4870-BF32-E9E4C2B2C856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C93D9-C29D-4666-866A-8B6DE46DFC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989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ED8AE-F9E3-4870-BF32-E9E4C2B2C856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C93D9-C29D-4666-866A-8B6DE46DFC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986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2ED8AE-F9E3-4870-BF32-E9E4C2B2C856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0C93D9-C29D-4666-866A-8B6DE46DFC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903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" y="0"/>
            <a:ext cx="12191996" cy="190202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335360" y="692696"/>
            <a:ext cx="10945216" cy="115212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5922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rgbClr val="FF0000"/>
          </a:solidFill>
          <a:latin typeface="Georgia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7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49263">
              <a:buClr>
                <a:srgbClr val="000000"/>
              </a:buClr>
              <a:buSzPct val="100000"/>
              <a:buFont typeface="Times New Roman" pitchFamily="16" charset="0"/>
              <a:buNone/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  <a:ea typeface="Microsoft YaHei" charset="-122"/>
                <a:cs typeface="+mn-cs"/>
              </a:defRPr>
            </a:lvl1pPr>
          </a:lstStyle>
          <a:p>
            <a:pPr>
              <a:defRPr/>
            </a:pPr>
            <a:fld id="{51B2843B-F705-4A64-AED2-A02D930FF26F}" type="datetimeFigureOut">
              <a:rPr lang="ru-RU"/>
              <a:pPr>
                <a:defRPr/>
              </a:pPr>
              <a:t>16.12.2021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7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49263">
              <a:buClr>
                <a:srgbClr val="000000"/>
              </a:buClr>
              <a:buSzPct val="100000"/>
              <a:buFont typeface="Times New Roman" pitchFamily="16" charset="0"/>
              <a:buNone/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  <a:ea typeface="Microsoft YaHei" charset="-122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7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49263">
              <a:buClr>
                <a:srgbClr val="000000"/>
              </a:buClr>
              <a:buSzPct val="100000"/>
              <a:buFont typeface="Times New Roman" pitchFamily="16" charset="0"/>
              <a:buNone/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  <a:ea typeface="Microsoft YaHei" charset="-122"/>
                <a:cs typeface="+mn-cs"/>
              </a:defRPr>
            </a:lvl1pPr>
          </a:lstStyle>
          <a:p>
            <a:pPr>
              <a:defRPr/>
            </a:pPr>
            <a:fld id="{6F5D1E71-2FEA-4591-A37A-400EDD6AC2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7486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2ED8AE-F9E3-4870-BF32-E9E4C2B2C856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0C93D9-C29D-4666-866A-8B6DE46DFC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045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jpe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image" Target="../media/image10.png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6.xml"/><Relationship Id="rId4" Type="http://schemas.openxmlformats.org/officeDocument/2006/relationships/comments" Target="../comments/commen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146" y="5849956"/>
            <a:ext cx="7813958" cy="914401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endParaRPr lang="ru-RU" sz="1800" b="1" i="1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ru-RU" sz="1800" b="1" i="1" dirty="0">
                <a:solidFill>
                  <a:schemeClr val="tx1"/>
                </a:solidFill>
              </a:rPr>
              <a:t>Исмаилов Ш.Ш.</a:t>
            </a:r>
          </a:p>
          <a:p>
            <a:pPr>
              <a:spcBef>
                <a:spcPts val="0"/>
              </a:spcBef>
            </a:pPr>
            <a:r>
              <a:rPr lang="ru-RU" sz="1800" b="1" i="1" dirty="0">
                <a:solidFill>
                  <a:schemeClr val="tx1"/>
                </a:solidFill>
              </a:rPr>
              <a:t> менеджер ГРП ГФ по ТБ, ННЦФ МЗ РК -02.12.2021 </a:t>
            </a: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4A2AA304-2D10-4E5E-B4C9-E384BD5A79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266CF492-2861-417B-AA5F-1A96DF3DAA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414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kumimoji="0" lang="ru-RU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21288F2E-B047-4525-BC6A-D17EA99C19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446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0213" algn="ctr"/>
                <a:tab pos="5940425" algn="r"/>
              </a:tabLst>
            </a:pPr>
            <a:r>
              <a:rPr kumimoji="0" lang="ru-RU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1652530"/>
            <a:ext cx="8229600" cy="4285561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kern="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"/>
              </a:rPr>
              <a:t>Итоги реализации проекта</a:t>
            </a:r>
            <a:r>
              <a:rPr lang="en-US" sz="3200" b="1" kern="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"/>
              </a:rPr>
              <a:t> </a:t>
            </a:r>
            <a:r>
              <a:rPr lang="ru-RU" sz="3200" b="1" kern="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"/>
              </a:rPr>
              <a:t>гранта ГФ по компоненту «Туберкулез» и мероприятий по смягчению последствий COVID-19 для поддержки противотуберкулезной программы в 2021г. </a:t>
            </a:r>
          </a:p>
          <a:p>
            <a:endParaRPr lang="ru-RU" sz="1800" b="1" kern="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  <a:sym typeface="Helvetica"/>
            </a:endParaRPr>
          </a:p>
          <a:p>
            <a:endParaRPr lang="en-US" sz="1800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5D3A337A-D602-4F6D-8652-6B51BE090E23}"/>
              </a:ext>
            </a:extLst>
          </p:cNvPr>
          <p:cNvSpPr txBox="1">
            <a:spLocks/>
          </p:cNvSpPr>
          <p:nvPr/>
        </p:nvSpPr>
        <p:spPr>
          <a:xfrm>
            <a:off x="5221983" y="2782707"/>
            <a:ext cx="1197941" cy="51133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400" i="1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DBC7088-1DED-44D2-830E-B294EFE94C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21" y="38284"/>
            <a:ext cx="1825456" cy="158119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E0520DE-1DB3-4B7F-8CED-F2F7B2BDDC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4005" y="122281"/>
            <a:ext cx="3597374" cy="651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0591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BBDDE7-2615-4078-96C1-D74454D6A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287" y="132203"/>
            <a:ext cx="11351686" cy="1178804"/>
          </a:xfrm>
          <a:solidFill>
            <a:srgbClr val="002060"/>
          </a:solidFill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FFFF00"/>
                </a:solidFill>
                <a:latin typeface="+mn-lt"/>
              </a:rPr>
              <a:t>Мероприятия по задаче №2 «Поддержание всеобщего доступа к качественным и ориентированным на пациентов диагностике, лечению и профилактике ЛУ-ТБ» </a:t>
            </a:r>
            <a:r>
              <a:rPr lang="ru-RU" sz="2400" b="1" i="1" dirty="0">
                <a:solidFill>
                  <a:srgbClr val="FFFF00"/>
                </a:solidFill>
                <a:latin typeface="+mn-lt"/>
              </a:rPr>
              <a:t>Обновления ИС в ТБ программе (2) </a:t>
            </a:r>
            <a:endParaRPr lang="ru-KZ" sz="2400" b="1" i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BCB1CDE3-9987-4F69-A9D1-415B28066F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18" y="1388126"/>
            <a:ext cx="7039778" cy="5277080"/>
          </a:xfrm>
        </p:spPr>
        <p:txBody>
          <a:bodyPr>
            <a:noAutofit/>
          </a:bodyPr>
          <a:lstStyle/>
          <a:p>
            <a:pPr marL="2743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6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</a:t>
            </a:r>
            <a:r>
              <a:rPr lang="ru-KZ" sz="16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а рабочей версии ИС НРБТ реализованы изменения по 23</a:t>
            </a:r>
            <a:r>
              <a:rPr lang="ru-RU" sz="16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KZ" sz="16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пунктам</a:t>
            </a:r>
          </a:p>
          <a:p>
            <a:pPr marL="2743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600" b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</a:t>
            </a:r>
            <a:r>
              <a:rPr lang="ru-KZ" sz="1600" b="1" dirty="0" err="1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овые</a:t>
            </a:r>
            <a:r>
              <a:rPr lang="ru-KZ" sz="1600" b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возможности ИС НРБТ РК</a:t>
            </a:r>
            <a:r>
              <a:rPr lang="ru-RU" sz="1600" b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(основные)</a:t>
            </a:r>
            <a:endParaRPr lang="ru-KZ" sz="1600" b="1" dirty="0">
              <a:solidFill>
                <a:srgbClr val="C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buClr>
                <a:srgbClr val="002060"/>
              </a:buClr>
              <a:buFont typeface="+mj-lt"/>
              <a:buAutoNum type="arabicPeriod"/>
            </a:pPr>
            <a:r>
              <a:rPr lang="ru-RU" sz="16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Интеграция НРБТ РК с Информационной системой лекарственного обеспечения (ИСЛО) (новый функционал)</a:t>
            </a:r>
            <a:endParaRPr lang="ru-KZ" sz="1600" b="1" dirty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buClr>
                <a:srgbClr val="002060"/>
              </a:buClr>
              <a:buFont typeface="+mj-lt"/>
              <a:buAutoNum type="arabicPeriod"/>
            </a:pPr>
            <a:r>
              <a:rPr lang="ru-RU" sz="16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Реализовано разделение информации о контактных по видам контакта: с ТБ МЛУ МБТ(+), ТБ МЛУ МБТ(+), ТБ ШЛУ </a:t>
            </a:r>
            <a:endParaRPr lang="ru-KZ" sz="1600" b="1" dirty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buClr>
                <a:srgbClr val="002060"/>
              </a:buClr>
              <a:buFont typeface="+mj-lt"/>
              <a:buAutoNum type="arabicPeriod"/>
            </a:pPr>
            <a:r>
              <a:rPr lang="ru-RU" sz="16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Информация о завершивших профилактическое лечение</a:t>
            </a:r>
            <a:endParaRPr lang="ru-KZ" sz="1600" b="1" dirty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buClr>
                <a:srgbClr val="002060"/>
              </a:buClr>
              <a:buFont typeface="+mj-lt"/>
              <a:buAutoNum type="arabicPeriod"/>
            </a:pPr>
            <a:r>
              <a:rPr lang="ru-RU" sz="16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Отчет о движении 0 группы диспансерного учета (новый отчет)</a:t>
            </a:r>
            <a:endParaRPr lang="ru-KZ" sz="1600" b="1" dirty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buClr>
                <a:srgbClr val="002060"/>
              </a:buClr>
              <a:buFont typeface="+mj-lt"/>
              <a:buAutoNum type="arabicPeriod"/>
            </a:pPr>
            <a:r>
              <a:rPr lang="ru-RU" sz="16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Лабораторный модуль и журнал ТБ11: для отображения ТЛЧ добавлены препараты R 0,5 (</a:t>
            </a:r>
            <a:r>
              <a:rPr lang="ru-RU" sz="1600" b="1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рифампицин</a:t>
            </a:r>
            <a:r>
              <a:rPr lang="ru-RU" sz="16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  <a:r>
              <a:rPr lang="ru-RU" sz="1600" b="1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Mfx</a:t>
            </a:r>
            <a:r>
              <a:rPr lang="ru-RU" sz="16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1,0, 0,25 (</a:t>
            </a:r>
            <a:r>
              <a:rPr lang="ru-RU" sz="1600" b="1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моксифлоксацин</a:t>
            </a:r>
            <a:r>
              <a:rPr lang="ru-RU" sz="16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KZ" sz="1600" b="1" dirty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Clr>
                <a:srgbClr val="002060"/>
              </a:buClr>
              <a:buFont typeface="+mj-lt"/>
              <a:buAutoNum type="arabicPeriod"/>
            </a:pPr>
            <a:r>
              <a:rPr lang="ru-RU" sz="16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Исправлены ошибки в алгоритме отчета по всем зарегистрированным случаям, в том числе лабораторно подтвержденным</a:t>
            </a:r>
            <a:endParaRPr lang="ru-KZ" sz="1600" b="1" dirty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buClr>
                <a:srgbClr val="002060"/>
              </a:buClr>
              <a:buFont typeface="+mj-lt"/>
              <a:buAutoNum type="arabicPeriod"/>
            </a:pPr>
            <a:r>
              <a:rPr lang="ru-RU" sz="1600" b="1" dirty="0">
                <a:solidFill>
                  <a:srgbClr val="002060"/>
                </a:solidFill>
                <a:cs typeface="Times New Roman" panose="02020603050405020304" pitchFamily="18" charset="0"/>
              </a:rPr>
              <a:t>Модуль ЛТИ: предусмотрена отметка «ЛТИ» и ввод данных по препаратам, назначенным пациенту с ЛТИ (новый функционал)</a:t>
            </a:r>
            <a:endParaRPr lang="ru-KZ" sz="1600" b="1" dirty="0">
              <a:solidFill>
                <a:srgbClr val="002060"/>
              </a:solidFill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6779E43F-534F-4BBF-B252-C3F83FBC2874}"/>
              </a:ext>
            </a:extLst>
          </p:cNvPr>
          <p:cNvSpPr txBox="1">
            <a:spLocks/>
          </p:cNvSpPr>
          <p:nvPr/>
        </p:nvSpPr>
        <p:spPr>
          <a:xfrm>
            <a:off x="1981200" y="194252"/>
            <a:ext cx="8229600" cy="703385"/>
          </a:xfrm>
          <a:prstGeom prst="rect">
            <a:avLst/>
          </a:prstGeom>
        </p:spPr>
        <p:txBody>
          <a:bodyPr vert="horz" wrap="square" lIns="68580" tIns="34290" rIns="68580" bIns="34290" numCol="1" rtlCol="0" anchor="ctr" anchorCtr="0" compatLnSpc="1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4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endParaRPr lang="ru-KZ" sz="2400" b="1" dirty="0">
              <a:solidFill>
                <a:srgbClr val="C0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3D14000-5FF3-4E8A-9087-98166453B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6048" y="1509312"/>
            <a:ext cx="4770304" cy="506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8653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Rectangle 2"/>
          <p:cNvSpPr>
            <a:spLocks noGrp="1" noChangeArrowheads="1"/>
          </p:cNvSpPr>
          <p:nvPr>
            <p:ph type="title"/>
          </p:nvPr>
        </p:nvSpPr>
        <p:spPr>
          <a:xfrm>
            <a:off x="209321" y="157373"/>
            <a:ext cx="3844886" cy="1329904"/>
          </a:xfrm>
          <a:solidFill>
            <a:srgbClr val="002060"/>
          </a:solidFill>
        </p:spPr>
        <p:txBody>
          <a:bodyPr vert="horz" wrap="square" lIns="68580" tIns="34290" rIns="68580" bIns="34290" numCol="1" rtlCol="0" anchor="ctr" anchorCtr="0" compatLnSpc="1">
            <a:normAutofit/>
          </a:bodyPr>
          <a:lstStyle/>
          <a:p>
            <a:pPr algn="ctr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ru-RU" sz="3200" b="1" dirty="0">
                <a:solidFill>
                  <a:srgbClr val="FFFF00"/>
                </a:solidFill>
                <a:latin typeface="+mn-lt"/>
              </a:rPr>
              <a:t>Модули НРБТ РК</a:t>
            </a: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361661395"/>
              </p:ext>
            </p:extLst>
          </p:nvPr>
        </p:nvGraphicFramePr>
        <p:xfrm>
          <a:off x="165254" y="1366092"/>
          <a:ext cx="3481330" cy="4979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CCFBAA98-5AE4-4008-9765-84422EE55555}"/>
              </a:ext>
            </a:extLst>
          </p:cNvPr>
          <p:cNvSpPr txBox="1"/>
          <p:nvPr/>
        </p:nvSpPr>
        <p:spPr>
          <a:xfrm>
            <a:off x="4277362" y="372619"/>
            <a:ext cx="4663440" cy="31157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ru-RU" b="1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НРБТ - можно получить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отчета</a:t>
            </a:r>
            <a:r>
              <a:rPr lang="ru-RU" b="1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списков к ним:</a:t>
            </a:r>
            <a:endParaRPr lang="ru-R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диспансерный модуль – 50; 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лабораторный – 26;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лекарственный – 2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ru-R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ru-R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0000"/>
              </a:lnSpc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9 мес. 2021</a:t>
            </a:r>
          </a:p>
          <a:p>
            <a:pPr algn="just">
              <a:lnSpc>
                <a:spcPct val="110000"/>
              </a:lnSpc>
            </a:pPr>
            <a:r>
              <a:rPr lang="ru-RU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Обновлено отчетов: 12</a:t>
            </a:r>
          </a:p>
          <a:p>
            <a:pPr algn="just">
              <a:lnSpc>
                <a:spcPct val="110000"/>
              </a:lnSpc>
            </a:pPr>
            <a:r>
              <a:rPr lang="ru-RU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Реализовано новых отчетов: 5</a:t>
            </a:r>
          </a:p>
          <a:p>
            <a:pPr algn="just">
              <a:lnSpc>
                <a:spcPct val="110000"/>
              </a:lnSpc>
            </a:pP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A57C64-3AE4-444F-90BE-8FE79D506ACC}"/>
              </a:ext>
            </a:extLst>
          </p:cNvPr>
          <p:cNvSpPr txBox="1"/>
          <p:nvPr/>
        </p:nvSpPr>
        <p:spPr>
          <a:xfrm>
            <a:off x="3901440" y="3667815"/>
            <a:ext cx="4643120" cy="2817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реализации:</a:t>
            </a:r>
          </a:p>
          <a:p>
            <a:pPr algn="just">
              <a:lnSpc>
                <a:spcPct val="110000"/>
              </a:lnSpc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KZ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ервис интеграции ИС НРБТ и ЭС «Электронное слежение за случаями ВИЧ»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получено разрешение МЗ РК; В процессе</a:t>
            </a:r>
            <a:r>
              <a:rPr lang="kk-KZ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обсуждения: сервис интеграции между ИС НРБТ РК и Комплексной медицинской информационной системой в части лабораторного обследования на ТБ </a:t>
            </a:r>
            <a:endParaRPr lang="ru-KZ" b="1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4CE1E23-55DB-4700-BF80-01B327641C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42743" y="1498293"/>
            <a:ext cx="3251198" cy="392200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38C287-6603-431A-A98E-9F155656D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219" y="174908"/>
            <a:ext cx="11931268" cy="1361440"/>
          </a:xfrm>
          <a:solidFill>
            <a:srgbClr val="002060"/>
          </a:solidFill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FFFF00"/>
                </a:solidFill>
                <a:latin typeface="+mn-lt"/>
              </a:rPr>
              <a:t>Мероприятия по задаче №2 «Поддержание всеобщего доступа к качественным и ориентированным на пациентов диагностике, лечению и профилактике ЛУ-ТБ» </a:t>
            </a:r>
            <a:br>
              <a:rPr lang="ru-RU" sz="2400" b="1" dirty="0">
                <a:solidFill>
                  <a:srgbClr val="FFFF00"/>
                </a:solidFill>
                <a:latin typeface="+mn-lt"/>
              </a:rPr>
            </a:br>
            <a:r>
              <a:rPr lang="ru-RU" sz="2400" b="1" dirty="0">
                <a:solidFill>
                  <a:srgbClr val="FFFF00"/>
                </a:solidFill>
                <a:latin typeface="+mn-lt"/>
              </a:rPr>
              <a:t>Мероприятия по </a:t>
            </a:r>
            <a:r>
              <a:rPr lang="ru-RU" sz="2400" b="1" dirty="0" err="1">
                <a:solidFill>
                  <a:srgbClr val="FFFF00"/>
                </a:solidFill>
                <a:latin typeface="+mn-lt"/>
              </a:rPr>
              <a:t>аМБЛ</a:t>
            </a:r>
            <a:r>
              <a:rPr lang="ru-RU" sz="2400" b="1" dirty="0">
                <a:solidFill>
                  <a:srgbClr val="FFFF00"/>
                </a:solidFill>
                <a:latin typeface="+mn-lt"/>
              </a:rPr>
              <a:t> в 2021г в НТП  (3)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8ECEC9-C52F-47FE-BFBE-B53730A57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202" y="1740664"/>
            <a:ext cx="5678051" cy="4869455"/>
          </a:xfrm>
        </p:spPr>
        <p:txBody>
          <a:bodyPr>
            <a:normAutofit fontScale="85000" lnSpcReduction="10000"/>
          </a:bodyPr>
          <a:lstStyle/>
          <a:p>
            <a:r>
              <a:rPr lang="ru-RU" sz="2000" b="1" dirty="0"/>
              <a:t>1.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Создана ТРГ </a:t>
            </a:r>
            <a:r>
              <a:rPr lang="ru-RU" sz="2000" b="1" dirty="0"/>
              <a:t>совместно с НЦЭЛС</a:t>
            </a:r>
          </a:p>
          <a:p>
            <a:r>
              <a:rPr lang="ru-RU" sz="2000" b="1" dirty="0"/>
              <a:t>2.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Внедрена форма клинического мониторинга </a:t>
            </a:r>
            <a:r>
              <a:rPr lang="ru-RU" sz="2000" b="1" dirty="0"/>
              <a:t>на программном уровне при лечении ЛУ ТБ</a:t>
            </a:r>
          </a:p>
          <a:p>
            <a:r>
              <a:rPr lang="ru-RU" sz="2000" b="1" dirty="0"/>
              <a:t>3.  Впервые разработан и внедрен  раздел </a:t>
            </a:r>
            <a:r>
              <a:rPr lang="ru-RU" sz="2000" b="1" dirty="0" err="1">
                <a:solidFill>
                  <a:schemeClr val="accent1">
                    <a:lumMod val="75000"/>
                  </a:schemeClr>
                </a:solidFill>
              </a:rPr>
              <a:t>фармаконадзора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 с обоснованиями  в Комплексный  план по ТБ на 2021-2025гг.</a:t>
            </a:r>
          </a:p>
          <a:p>
            <a:r>
              <a:rPr lang="ru-RU" sz="2000" b="1" dirty="0"/>
              <a:t>4 Разработаны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должностные инструкции  </a:t>
            </a:r>
            <a:r>
              <a:rPr lang="ru-RU" sz="2000" b="1" dirty="0"/>
              <a:t>специалиста по </a:t>
            </a:r>
            <a:r>
              <a:rPr lang="ru-RU" sz="2000" b="1" dirty="0" err="1"/>
              <a:t>фармаконадзору</a:t>
            </a:r>
            <a:r>
              <a:rPr lang="ru-RU" sz="2000" b="1" dirty="0"/>
              <a:t> ЦФ</a:t>
            </a:r>
          </a:p>
          <a:p>
            <a:r>
              <a:rPr lang="ru-RU" sz="2000" b="1" dirty="0"/>
              <a:t>5.Утверждены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ответственные специалисты по ФН </a:t>
            </a:r>
            <a:r>
              <a:rPr lang="ru-RU" sz="2000" b="1" dirty="0"/>
              <a:t>во всех ЦФ регионов</a:t>
            </a:r>
          </a:p>
          <a:p>
            <a:r>
              <a:rPr lang="ru-RU" sz="2000" b="1" dirty="0"/>
              <a:t>4.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Проведены  тренинги  по ФН </a:t>
            </a:r>
            <a:r>
              <a:rPr lang="ru-RU" sz="2000" b="1" dirty="0"/>
              <a:t>для ответственных по НРБТ в 2021г о нововведениях по ФН в НРБТ.</a:t>
            </a:r>
          </a:p>
          <a:p>
            <a:r>
              <a:rPr lang="ru-RU" sz="2000" b="1" dirty="0"/>
              <a:t>5 Проведены рабочие встречи по  вопросам активного мониторинга безопасности противотуберкулезных препаратов (</a:t>
            </a:r>
            <a:r>
              <a:rPr lang="ru-RU" sz="2000" b="1" dirty="0" err="1"/>
              <a:t>аМБЛ</a:t>
            </a:r>
            <a:r>
              <a:rPr lang="ru-RU" sz="2000" b="1" dirty="0"/>
              <a:t>) в КМИС (разработчик Даму) для раннего выявления нежелательных явлений ПТП на лабораторном этапе путем ежемесячного мониторинга лечения ЛУ ТБ.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1DF10EB-285F-4882-932F-B760373F4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2669" y="3809999"/>
            <a:ext cx="3109855" cy="25907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E594EE2-0698-410B-AF02-D8D202193B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9594" y="1603577"/>
            <a:ext cx="3179051" cy="488929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D27C0A4-A087-4B98-A7A8-F4B95DA5DB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9619" y="1595466"/>
            <a:ext cx="3175957" cy="220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3197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2763A4-9140-4B85-ABFF-824ED1D0A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151" y="182881"/>
            <a:ext cx="11975335" cy="1259839"/>
          </a:xfrm>
          <a:solidFill>
            <a:srgbClr val="002060"/>
          </a:solidFill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FFFF00"/>
                </a:solidFill>
                <a:latin typeface="+mn-lt"/>
              </a:rPr>
              <a:t>Мероприятия по задаче №2 «Поддержание всеобщего доступа к качественным и ориентированным на пациентов диагностике, лечению и профилактике ЛУ-ТБ» </a:t>
            </a:r>
            <a:br>
              <a:rPr lang="ru-RU" sz="2400" b="1" dirty="0">
                <a:solidFill>
                  <a:srgbClr val="FFFF00"/>
                </a:solidFill>
                <a:latin typeface="+mn-lt"/>
              </a:rPr>
            </a:br>
            <a:r>
              <a:rPr lang="ru-RU" sz="2400" b="1" dirty="0">
                <a:solidFill>
                  <a:srgbClr val="FFFF00"/>
                </a:solidFill>
                <a:latin typeface="+mn-lt"/>
              </a:rPr>
              <a:t>Закуп лекарственных средств и набор на ИРЛ (4)</a:t>
            </a:r>
            <a:endParaRPr lang="ru-RU" sz="240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D9625D-73B5-4D93-A141-36EFF3B21D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3354" y="1554481"/>
            <a:ext cx="7138930" cy="4765040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Выполнен план набора на ИРЛ в 2020-2021гг  в УИС (взято 77 пациентов, из них в 27 в 2021г);</a:t>
            </a:r>
          </a:p>
          <a:p>
            <a:r>
              <a:rPr lang="ru-RU" dirty="0"/>
              <a:t>Эффективность лечения когорты ИРЛ по проекту ГФ за 2018 год – 87,4%;</a:t>
            </a:r>
          </a:p>
          <a:p>
            <a:r>
              <a:rPr lang="ru-RU" dirty="0"/>
              <a:t> Закуплен доставлен во все ЦФП витамин В6 в табл. для профилактики нежелательных явлений на  ПТП  пациентам ТБ, ЛУ ТБ ;</a:t>
            </a:r>
          </a:p>
          <a:p>
            <a:r>
              <a:rPr lang="ru-RU" dirty="0"/>
              <a:t>Закуп </a:t>
            </a:r>
            <a:r>
              <a:rPr lang="ru-RU" dirty="0" err="1"/>
              <a:t>квантиферонового</a:t>
            </a:r>
            <a:r>
              <a:rPr lang="ru-RU" dirty="0"/>
              <a:t> теста и </a:t>
            </a:r>
            <a:r>
              <a:rPr lang="ru-RU" dirty="0" err="1"/>
              <a:t>рифапентин+изониазид</a:t>
            </a:r>
            <a:r>
              <a:rPr lang="ru-RU" dirty="0"/>
              <a:t> для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ОИ по </a:t>
            </a:r>
            <a:r>
              <a:rPr lang="ru-RU" dirty="0"/>
              <a:t>ЛТБИ в 2021-2022гг в </a:t>
            </a:r>
            <a:r>
              <a:rPr lang="ru-RU" dirty="0" err="1"/>
              <a:t>г.Алматы</a:t>
            </a:r>
            <a:r>
              <a:rPr lang="ru-RU" dirty="0"/>
              <a:t>;</a:t>
            </a:r>
          </a:p>
          <a:p>
            <a:r>
              <a:rPr lang="ru-RU" dirty="0"/>
              <a:t>СРЛ (Германия)7-10 июня 2021г онлайн тренинг по диагностике ТБИ (по ИФА) для заведующих и сотрудников клинических лабораторий ЦФ всех регионов и ННЦФ.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2CE2AE6-362F-4E1E-BF31-1A47FFFF44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86" y="1586429"/>
            <a:ext cx="4501614" cy="4814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0009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>
            <a:extLst>
              <a:ext uri="{FF2B5EF4-FFF2-40B4-BE49-F238E27FC236}">
                <a16:creationId xmlns:a16="http://schemas.microsoft.com/office/drawing/2014/main" id="{4A2AA304-2D10-4E5E-B4C9-E384BD5A79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266CF492-2861-417B-AA5F-1A96DF3DAA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414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kumimoji="0" lang="ru-RU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5D3A337A-D602-4F6D-8652-6B51BE090E23}"/>
              </a:ext>
            </a:extLst>
          </p:cNvPr>
          <p:cNvSpPr txBox="1">
            <a:spLocks/>
          </p:cNvSpPr>
          <p:nvPr/>
        </p:nvSpPr>
        <p:spPr>
          <a:xfrm>
            <a:off x="5221983" y="2782707"/>
            <a:ext cx="1197941" cy="51133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400" i="1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BF8CBD87-030A-49C6-A615-6D1A962F0165}"/>
              </a:ext>
            </a:extLst>
          </p:cNvPr>
          <p:cNvSpPr txBox="1">
            <a:spLocks/>
          </p:cNvSpPr>
          <p:nvPr/>
        </p:nvSpPr>
        <p:spPr bwMode="auto">
          <a:xfrm>
            <a:off x="441198" y="1916935"/>
            <a:ext cx="11042535" cy="5618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2800" b="1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Интервенция: Предоставление помощи на уровне сообществ </a:t>
            </a:r>
            <a:endParaRPr kumimoji="0" lang="ru-RU" altLang="ru-RU" sz="2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153FE4F6-2B94-4341-802C-496F6C50C2C6}"/>
              </a:ext>
            </a:extLst>
          </p:cNvPr>
          <p:cNvSpPr txBox="1">
            <a:spLocks/>
          </p:cNvSpPr>
          <p:nvPr/>
        </p:nvSpPr>
        <p:spPr>
          <a:xfrm>
            <a:off x="355040" y="2159307"/>
            <a:ext cx="11481920" cy="44860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5600" indent="-355600" algn="just">
              <a:buFont typeface="Arial" panose="020B0604020202020204" pitchFamily="34" charset="0"/>
              <a:buAutoNum type="arabicPeriod"/>
            </a:pPr>
            <a:endParaRPr lang="ru-RU" sz="2000" b="1" dirty="0"/>
          </a:p>
          <a:p>
            <a:pPr marL="355600" indent="-355600" algn="just">
              <a:buFont typeface="Arial" panose="020B0604020202020204" pitchFamily="34" charset="0"/>
              <a:buAutoNum type="arabicPeriod"/>
            </a:pPr>
            <a:r>
              <a:rPr lang="ru-RU" sz="2000" b="1" dirty="0"/>
              <a:t>В программу «малых» грантов для НПО вовлечены все регионы страны</a:t>
            </a:r>
            <a:r>
              <a:rPr lang="en-US" sz="2000" b="1" dirty="0"/>
              <a:t> – 18 </a:t>
            </a:r>
            <a:r>
              <a:rPr lang="ru-RU" sz="2000" b="1" dirty="0"/>
              <a:t>проектов НПО по ТБ;</a:t>
            </a:r>
          </a:p>
          <a:p>
            <a:pPr marL="355600" indent="-355600" algn="just">
              <a:buFont typeface="Arial" panose="020B0604020202020204" pitchFamily="34" charset="0"/>
              <a:buAutoNum type="arabicPeriod"/>
            </a:pPr>
            <a:r>
              <a:rPr lang="ru-RU" sz="2000" b="1" dirty="0"/>
              <a:t>Разработана методология и план дистанционной работы НПО на период карантина по COVID-19;</a:t>
            </a:r>
          </a:p>
          <a:p>
            <a:pPr marL="355600" indent="-355600" algn="just">
              <a:buFont typeface="Arial" panose="020B0604020202020204" pitchFamily="34" charset="0"/>
              <a:buAutoNum type="arabicPeriod"/>
            </a:pPr>
            <a:r>
              <a:rPr lang="ru-RU" sz="2000" b="1" dirty="0"/>
              <a:t>НПО обеспечены ИОМ и СИЗ, разработка новых ИОМ для ключевых групп;</a:t>
            </a:r>
          </a:p>
          <a:p>
            <a:pPr marL="355600" indent="-355600" algn="just">
              <a:buFont typeface="Arial" panose="020B0604020202020204" pitchFamily="34" charset="0"/>
              <a:buAutoNum type="arabicPeriod"/>
            </a:pPr>
            <a:r>
              <a:rPr lang="ru-RU" sz="2000" b="1" dirty="0"/>
              <a:t>Тренинги для сотрудников НПО в течение 3 лет проекта </a:t>
            </a:r>
            <a:r>
              <a:rPr lang="ru-RU" sz="1600" b="1" dirty="0"/>
              <a:t>(вебинары</a:t>
            </a:r>
            <a:r>
              <a:rPr lang="en-US" sz="1600" b="1" dirty="0"/>
              <a:t> </a:t>
            </a:r>
            <a:r>
              <a:rPr lang="ru-RU" sz="1600" b="1" dirty="0"/>
              <a:t>в режиме реального времени, дистанционно на платформе </a:t>
            </a:r>
            <a:r>
              <a:rPr lang="en-US" sz="1600" b="1" dirty="0"/>
              <a:t>Moodle</a:t>
            </a:r>
            <a:r>
              <a:rPr lang="ru-RU" sz="1600" b="1" dirty="0"/>
              <a:t>, офлайн);</a:t>
            </a:r>
          </a:p>
          <a:p>
            <a:pPr marL="355600" indent="-355600" algn="just">
              <a:buFont typeface="Arial" panose="020B0604020202020204" pitchFamily="34" charset="0"/>
              <a:buAutoNum type="arabicPeriod"/>
            </a:pPr>
            <a:r>
              <a:rPr lang="ru-RU" sz="2000" b="1" dirty="0"/>
              <a:t>Разработаны Практические рекомендации по финансированию НПО из </a:t>
            </a:r>
            <a:r>
              <a:rPr lang="ru-RU" sz="2000" b="1" dirty="0" err="1"/>
              <a:t>гос.бюджета</a:t>
            </a:r>
            <a:r>
              <a:rPr lang="ru-RU" sz="2000" b="1" dirty="0"/>
              <a:t> РК и финансовая модель расчета сметы расходов НПО при технической поддержке ОФ «</a:t>
            </a:r>
            <a:r>
              <a:rPr lang="ru-RU" sz="2000" b="1" dirty="0" err="1"/>
              <a:t>Камеда</a:t>
            </a:r>
            <a:r>
              <a:rPr lang="ru-RU" sz="2000" b="1" dirty="0"/>
              <a:t>»;</a:t>
            </a:r>
          </a:p>
          <a:p>
            <a:pPr marL="355600" indent="-355600" algn="just">
              <a:buFont typeface="Arial" panose="020B0604020202020204" pitchFamily="34" charset="0"/>
              <a:buAutoNum type="arabicPeriod"/>
            </a:pPr>
            <a:r>
              <a:rPr lang="ru-RU" sz="2000" b="1" dirty="0"/>
              <a:t>Плановые </a:t>
            </a:r>
            <a:r>
              <a:rPr lang="ru-RU" sz="2000" b="1" dirty="0" err="1"/>
              <a:t>МиО</a:t>
            </a:r>
            <a:r>
              <a:rPr lang="ru-RU" sz="2000" b="1" dirty="0"/>
              <a:t> визиты и  техническая помощь НПО в сфере ТБ;</a:t>
            </a:r>
          </a:p>
          <a:p>
            <a:pPr marL="355600" indent="-355600" algn="just">
              <a:buFont typeface="Arial" panose="020B0604020202020204" pitchFamily="34" charset="0"/>
              <a:buAutoNum type="arabicPeriod"/>
            </a:pPr>
            <a:r>
              <a:rPr lang="ru-RU" sz="2000" b="1" dirty="0"/>
              <a:t>Разработка и внедрение веб-ориентированной ИС по учету клиентов и услуг НПО в сфере ТБ.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4D6A4607-11B8-404B-BCBB-92CFB92FE25C}"/>
              </a:ext>
            </a:extLst>
          </p:cNvPr>
          <p:cNvSpPr txBox="1">
            <a:spLocks/>
          </p:cNvSpPr>
          <p:nvPr/>
        </p:nvSpPr>
        <p:spPr bwMode="auto">
          <a:xfrm>
            <a:off x="125731" y="107003"/>
            <a:ext cx="11937739" cy="1809931"/>
          </a:xfrm>
          <a:prstGeom prst="rect">
            <a:avLst/>
          </a:prstGeom>
          <a:solidFill>
            <a:srgbClr val="2540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Мероприятия по задаче №2 «Поддержание всеобщего доступа к качественным и ориентированным на пациентов диагностике, лечению и профилактике ЛУ-ТБ» (5) </a:t>
            </a:r>
            <a:endParaRPr kumimoji="0" lang="ru-RU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934837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>
            <a:extLst>
              <a:ext uri="{FF2B5EF4-FFF2-40B4-BE49-F238E27FC236}">
                <a16:creationId xmlns:a16="http://schemas.microsoft.com/office/drawing/2014/main" id="{4A2AA304-2D10-4E5E-B4C9-E384BD5A79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5D3A337A-D602-4F6D-8652-6B51BE090E23}"/>
              </a:ext>
            </a:extLst>
          </p:cNvPr>
          <p:cNvSpPr txBox="1">
            <a:spLocks/>
          </p:cNvSpPr>
          <p:nvPr/>
        </p:nvSpPr>
        <p:spPr>
          <a:xfrm>
            <a:off x="5221983" y="2782707"/>
            <a:ext cx="1197941" cy="51133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400" i="1" dirty="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ACCC0B74-9D71-46F0-ABA5-68620716AF76}"/>
              </a:ext>
            </a:extLst>
          </p:cNvPr>
          <p:cNvSpPr txBox="1">
            <a:spLocks/>
          </p:cNvSpPr>
          <p:nvPr/>
        </p:nvSpPr>
        <p:spPr bwMode="auto">
          <a:xfrm>
            <a:off x="467060" y="45261"/>
            <a:ext cx="11421226" cy="707750"/>
          </a:xfrm>
          <a:prstGeom prst="rect">
            <a:avLst/>
          </a:prstGeom>
          <a:solidFill>
            <a:srgbClr val="1F497D">
              <a:lumMod val="5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Вклад НПО </a:t>
            </a:r>
            <a:r>
              <a:rPr lang="ru-RU" sz="2800" b="1" dirty="0">
                <a:solidFill>
                  <a:srgbClr val="FFFF00"/>
                </a:solidFill>
                <a:latin typeface="Calibri"/>
              </a:rPr>
              <a:t>в снижении бремени ТБ за 9 </a:t>
            </a:r>
            <a:r>
              <a:rPr lang="ru-RU" sz="2800" b="1" dirty="0" err="1">
                <a:solidFill>
                  <a:srgbClr val="FFFF00"/>
                </a:solidFill>
                <a:latin typeface="Calibri"/>
              </a:rPr>
              <a:t>мес</a:t>
            </a:r>
            <a:r>
              <a:rPr lang="ru-RU" sz="2800" b="1" dirty="0">
                <a:solidFill>
                  <a:srgbClr val="FFFF00"/>
                </a:solidFill>
                <a:latin typeface="Calibri"/>
              </a:rPr>
              <a:t> 2021 год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872222-4A68-4569-A187-5E46CE94F73B}"/>
              </a:ext>
            </a:extLst>
          </p:cNvPr>
          <p:cNvSpPr txBox="1"/>
          <p:nvPr/>
        </p:nvSpPr>
        <p:spPr>
          <a:xfrm>
            <a:off x="311815" y="985458"/>
            <a:ext cx="11421225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600" b="1" i="1" dirty="0"/>
              <a:t>Мероприятия по выявлению ТБ:</a:t>
            </a:r>
          </a:p>
          <a:p>
            <a:r>
              <a:rPr lang="ru-RU" sz="2600" dirty="0"/>
              <a:t>Информировано о ТБ из ЦГ – </a:t>
            </a:r>
            <a:r>
              <a:rPr lang="ru-RU" sz="2600" b="1" dirty="0">
                <a:solidFill>
                  <a:srgbClr val="FF0000"/>
                </a:solidFill>
              </a:rPr>
              <a:t>62 201 </a:t>
            </a:r>
            <a:r>
              <a:rPr lang="ru-RU" sz="2600" dirty="0"/>
              <a:t>человек</a:t>
            </a:r>
          </a:p>
          <a:p>
            <a:r>
              <a:rPr lang="ru-RU" sz="2600" dirty="0"/>
              <a:t>Направлено в ПМСП – </a:t>
            </a:r>
            <a:r>
              <a:rPr lang="ru-RU" sz="2600" b="1" dirty="0">
                <a:solidFill>
                  <a:srgbClr val="FF0000"/>
                </a:solidFill>
              </a:rPr>
              <a:t>9 304</a:t>
            </a:r>
            <a:r>
              <a:rPr lang="ru-RU" sz="2600" dirty="0"/>
              <a:t> (</a:t>
            </a:r>
            <a:r>
              <a:rPr lang="ru-RU" sz="2600" b="1" dirty="0"/>
              <a:t>15%</a:t>
            </a:r>
            <a:r>
              <a:rPr lang="ru-RU" sz="2600" dirty="0"/>
              <a:t>) человек </a:t>
            </a:r>
          </a:p>
          <a:p>
            <a:r>
              <a:rPr lang="ru-RU" sz="2600" dirty="0"/>
              <a:t>Обследованы методом </a:t>
            </a:r>
            <a:r>
              <a:rPr lang="ru-RU" sz="2600" dirty="0" err="1"/>
              <a:t>GXpert</a:t>
            </a:r>
            <a:r>
              <a:rPr lang="ru-RU" sz="2600" dirty="0"/>
              <a:t> – </a:t>
            </a:r>
            <a:r>
              <a:rPr lang="ru-RU" sz="2600" b="1" dirty="0">
                <a:solidFill>
                  <a:srgbClr val="FF0000"/>
                </a:solidFill>
              </a:rPr>
              <a:t>4 875  </a:t>
            </a:r>
            <a:r>
              <a:rPr lang="ru-RU" sz="2600" b="1" dirty="0"/>
              <a:t>(52%)</a:t>
            </a:r>
            <a:r>
              <a:rPr lang="ru-RU" sz="2600" dirty="0"/>
              <a:t>  </a:t>
            </a:r>
          </a:p>
          <a:p>
            <a:r>
              <a:rPr lang="ru-RU" sz="2600" dirty="0"/>
              <a:t>Выявлены </a:t>
            </a:r>
            <a:r>
              <a:rPr lang="ru-RU" sz="2600" b="1" dirty="0">
                <a:solidFill>
                  <a:srgbClr val="FF0000"/>
                </a:solidFill>
              </a:rPr>
              <a:t>546</a:t>
            </a:r>
            <a:r>
              <a:rPr lang="ru-RU" sz="2600" dirty="0"/>
              <a:t> случаев активного ТБ (</a:t>
            </a:r>
            <a:r>
              <a:rPr lang="ru-RU" sz="2600" b="1" dirty="0"/>
              <a:t>11%</a:t>
            </a:r>
            <a:r>
              <a:rPr lang="ru-RU" sz="2600" dirty="0"/>
              <a:t>, при целевом индикаторе не менее 5%), </a:t>
            </a:r>
          </a:p>
          <a:p>
            <a:r>
              <a:rPr lang="ru-RU" sz="2600" dirty="0"/>
              <a:t>Обследовано </a:t>
            </a:r>
            <a:r>
              <a:rPr lang="ru-RU" sz="2600" b="1" dirty="0">
                <a:solidFill>
                  <a:srgbClr val="FF0000"/>
                </a:solidFill>
              </a:rPr>
              <a:t>1136</a:t>
            </a:r>
            <a:r>
              <a:rPr lang="ru-RU" sz="2600" dirty="0"/>
              <a:t> контактных с больными ТБ, выявленными НПО </a:t>
            </a:r>
          </a:p>
          <a:p>
            <a:endParaRPr lang="ru-RU" sz="2600" i="1" dirty="0"/>
          </a:p>
          <a:p>
            <a:r>
              <a:rPr lang="ru-RU" sz="2600" b="1" i="1" dirty="0"/>
              <a:t>Мероприятия по приверженности к лечению пациентов с ТБ на АЛ: </a:t>
            </a:r>
          </a:p>
          <a:p>
            <a:r>
              <a:rPr lang="ru-RU" sz="2600" dirty="0"/>
              <a:t>Взяты на поддержку – </a:t>
            </a:r>
            <a:r>
              <a:rPr lang="ru-RU" sz="2600" b="1" dirty="0">
                <a:solidFill>
                  <a:srgbClr val="FF0000"/>
                </a:solidFill>
              </a:rPr>
              <a:t>1 490 </a:t>
            </a:r>
            <a:r>
              <a:rPr lang="ru-RU" sz="2600" dirty="0"/>
              <a:t>пациентов с ТБ, из них </a:t>
            </a:r>
            <a:r>
              <a:rPr lang="ru-RU" sz="2600" b="1" dirty="0">
                <a:solidFill>
                  <a:srgbClr val="FF0000"/>
                </a:solidFill>
              </a:rPr>
              <a:t>1 475 </a:t>
            </a:r>
            <a:r>
              <a:rPr lang="ru-RU" sz="2600" dirty="0"/>
              <a:t>не отрывались от лечения </a:t>
            </a:r>
          </a:p>
          <a:p>
            <a:r>
              <a:rPr lang="ru-RU" sz="2600" dirty="0"/>
              <a:t>Эффективность работы НПО - </a:t>
            </a:r>
            <a:r>
              <a:rPr lang="ru-RU" sz="2600" b="1" dirty="0">
                <a:solidFill>
                  <a:srgbClr val="FF0000"/>
                </a:solidFill>
              </a:rPr>
              <a:t>99%</a:t>
            </a:r>
            <a:r>
              <a:rPr lang="ru-RU" sz="2600" dirty="0"/>
              <a:t> (целевой показатель не менее 90%). </a:t>
            </a:r>
          </a:p>
          <a:p>
            <a:r>
              <a:rPr lang="ru-RU" sz="2600" dirty="0"/>
              <a:t>Возвращены на лечение </a:t>
            </a:r>
            <a:r>
              <a:rPr lang="ru-RU" sz="2600" b="1" dirty="0">
                <a:solidFill>
                  <a:srgbClr val="FF0000"/>
                </a:solidFill>
              </a:rPr>
              <a:t>349 </a:t>
            </a:r>
            <a:r>
              <a:rPr lang="ru-RU" sz="2600" dirty="0"/>
              <a:t>пациентов с активным ТБ, оторвавшихся от лечения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6F123E3-2ABC-4C09-AFD9-AB26DC9AC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9990" y="178677"/>
            <a:ext cx="2958295" cy="234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109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>
            <a:extLst>
              <a:ext uri="{FF2B5EF4-FFF2-40B4-BE49-F238E27FC236}">
                <a16:creationId xmlns:a16="http://schemas.microsoft.com/office/drawing/2014/main" id="{4A2AA304-2D10-4E5E-B4C9-E384BD5A79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5D3A337A-D602-4F6D-8652-6B51BE090E23}"/>
              </a:ext>
            </a:extLst>
          </p:cNvPr>
          <p:cNvSpPr txBox="1">
            <a:spLocks/>
          </p:cNvSpPr>
          <p:nvPr/>
        </p:nvSpPr>
        <p:spPr>
          <a:xfrm>
            <a:off x="5221983" y="2782707"/>
            <a:ext cx="1197941" cy="51133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400" i="1" dirty="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ACCC0B74-9D71-46F0-ABA5-68620716AF76}"/>
              </a:ext>
            </a:extLst>
          </p:cNvPr>
          <p:cNvSpPr txBox="1">
            <a:spLocks/>
          </p:cNvSpPr>
          <p:nvPr/>
        </p:nvSpPr>
        <p:spPr bwMode="auto">
          <a:xfrm>
            <a:off x="467060" y="45261"/>
            <a:ext cx="11421226" cy="615230"/>
          </a:xfrm>
          <a:prstGeom prst="rect">
            <a:avLst/>
          </a:prstGeom>
          <a:solidFill>
            <a:srgbClr val="1F497D">
              <a:lumMod val="5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Вклад НПО по проекту ГФ в мероприятия  </a:t>
            </a:r>
            <a:r>
              <a:rPr kumimoji="0" lang="ru-RU" sz="24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по выявлению  ТБ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среди ЦГ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</a:p>
        </p:txBody>
      </p:sp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id="{650930BA-7A3F-45C4-BB8A-D6C0F389E14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6501397"/>
              </p:ext>
            </p:extLst>
          </p:nvPr>
        </p:nvGraphicFramePr>
        <p:xfrm>
          <a:off x="467060" y="705752"/>
          <a:ext cx="5628939" cy="28841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Диаграмма 15">
            <a:extLst>
              <a:ext uri="{FF2B5EF4-FFF2-40B4-BE49-F238E27FC236}">
                <a16:creationId xmlns:a16="http://schemas.microsoft.com/office/drawing/2014/main" id="{7BA6D3DF-6932-426B-8B73-FDB6951AC65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99907151"/>
              </p:ext>
            </p:extLst>
          </p:nvPr>
        </p:nvGraphicFramePr>
        <p:xfrm>
          <a:off x="6185647" y="705751"/>
          <a:ext cx="5712764" cy="28841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7" name="Диаграмма 16">
            <a:extLst>
              <a:ext uri="{FF2B5EF4-FFF2-40B4-BE49-F238E27FC236}">
                <a16:creationId xmlns:a16="http://schemas.microsoft.com/office/drawing/2014/main" id="{2D29F6AD-F172-4EEF-85DB-6A05C486C3A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2568875"/>
              </p:ext>
            </p:extLst>
          </p:nvPr>
        </p:nvGraphicFramePr>
        <p:xfrm>
          <a:off x="467060" y="3683388"/>
          <a:ext cx="5628939" cy="30391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9" name="Диаграмма 18">
            <a:extLst>
              <a:ext uri="{FF2B5EF4-FFF2-40B4-BE49-F238E27FC236}">
                <a16:creationId xmlns:a16="http://schemas.microsoft.com/office/drawing/2014/main" id="{757346C6-4EFA-494C-ACCE-626D0D7C729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66019930"/>
              </p:ext>
            </p:extLst>
          </p:nvPr>
        </p:nvGraphicFramePr>
        <p:xfrm>
          <a:off x="6095999" y="3683388"/>
          <a:ext cx="5941808" cy="30391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42479469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>
            <a:extLst>
              <a:ext uri="{FF2B5EF4-FFF2-40B4-BE49-F238E27FC236}">
                <a16:creationId xmlns:a16="http://schemas.microsoft.com/office/drawing/2014/main" id="{4A2AA304-2D10-4E5E-B4C9-E384BD5A79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266CF492-2861-417B-AA5F-1A96DF3DAA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414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kumimoji="0" lang="ru-RU" altLang="ru-RU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</a:t>
            </a: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5D3A337A-D602-4F6D-8652-6B51BE090E23}"/>
              </a:ext>
            </a:extLst>
          </p:cNvPr>
          <p:cNvSpPr txBox="1">
            <a:spLocks/>
          </p:cNvSpPr>
          <p:nvPr/>
        </p:nvSpPr>
        <p:spPr>
          <a:xfrm>
            <a:off x="5221983" y="2782707"/>
            <a:ext cx="1197941" cy="51133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94819EBF-0B23-4A34-A441-1315C3698516}"/>
              </a:ext>
            </a:extLst>
          </p:cNvPr>
          <p:cNvSpPr txBox="1">
            <a:spLocks/>
          </p:cNvSpPr>
          <p:nvPr/>
        </p:nvSpPr>
        <p:spPr bwMode="auto">
          <a:xfrm>
            <a:off x="317894" y="109548"/>
            <a:ext cx="11556211" cy="936105"/>
          </a:xfrm>
          <a:prstGeom prst="rect">
            <a:avLst/>
          </a:prstGeom>
          <a:solidFill>
            <a:srgbClr val="1F497D">
              <a:lumMod val="5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Вклад НПО по проекту ГФ в мероприятия  </a:t>
            </a:r>
            <a:r>
              <a:rPr kumimoji="0" lang="ru-RU" sz="24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по повышению приверженности к лечению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среди потенциальных и фактических НР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76C63897-ED97-4BE6-88A7-1A90B44A696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34174035"/>
              </p:ext>
            </p:extLst>
          </p:nvPr>
        </p:nvGraphicFramePr>
        <p:xfrm>
          <a:off x="326059" y="1288678"/>
          <a:ext cx="5769942" cy="41459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Диаграмма 15">
            <a:extLst>
              <a:ext uri="{FF2B5EF4-FFF2-40B4-BE49-F238E27FC236}">
                <a16:creationId xmlns:a16="http://schemas.microsoft.com/office/drawing/2014/main" id="{A29BBB21-EA47-4495-8725-776D45F4FD5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7013021"/>
              </p:ext>
            </p:extLst>
          </p:nvPr>
        </p:nvGraphicFramePr>
        <p:xfrm>
          <a:off x="6325496" y="1288678"/>
          <a:ext cx="5540445" cy="41459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8620125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>
            <a:extLst>
              <a:ext uri="{FF2B5EF4-FFF2-40B4-BE49-F238E27FC236}">
                <a16:creationId xmlns:a16="http://schemas.microsoft.com/office/drawing/2014/main" id="{4A2AA304-2D10-4E5E-B4C9-E384BD5A79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266CF492-2861-417B-AA5F-1A96DF3DAA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414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kumimoji="0" lang="ru-RU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5D3A337A-D602-4F6D-8652-6B51BE090E23}"/>
              </a:ext>
            </a:extLst>
          </p:cNvPr>
          <p:cNvSpPr txBox="1">
            <a:spLocks/>
          </p:cNvSpPr>
          <p:nvPr/>
        </p:nvSpPr>
        <p:spPr>
          <a:xfrm>
            <a:off x="5221983" y="2782707"/>
            <a:ext cx="1197941" cy="51133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400" i="1" dirty="0"/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153FE4F6-2B94-4341-802C-496F6C50C2C6}"/>
              </a:ext>
            </a:extLst>
          </p:cNvPr>
          <p:cNvSpPr txBox="1">
            <a:spLocks/>
          </p:cNvSpPr>
          <p:nvPr/>
        </p:nvSpPr>
        <p:spPr>
          <a:xfrm>
            <a:off x="7304442" y="805344"/>
            <a:ext cx="4559897" cy="56056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>
                <a:solidFill>
                  <a:srgbClr val="002060"/>
                </a:solidFill>
              </a:rPr>
              <a:t>-     </a:t>
            </a:r>
            <a:r>
              <a:rPr lang="ru-RU" sz="2000" b="1" dirty="0" err="1">
                <a:solidFill>
                  <a:srgbClr val="002060"/>
                </a:solidFill>
              </a:rPr>
              <a:t>г.Нур</a:t>
            </a:r>
            <a:r>
              <a:rPr lang="ru-RU" sz="2000" b="1" dirty="0">
                <a:solidFill>
                  <a:srgbClr val="002060"/>
                </a:solidFill>
              </a:rPr>
              <a:t>-Султан -  26 января и 5 ноября</a:t>
            </a:r>
          </a:p>
          <a:p>
            <a:pPr marL="342900" indent="-342900" algn="l">
              <a:buFontTx/>
              <a:buChar char="-"/>
            </a:pPr>
            <a:r>
              <a:rPr lang="ru-RU" sz="2000" b="1" dirty="0" err="1">
                <a:solidFill>
                  <a:srgbClr val="002060"/>
                </a:solidFill>
              </a:rPr>
              <a:t>г.Кокшетау</a:t>
            </a:r>
            <a:r>
              <a:rPr lang="ru-RU" sz="2000" b="1" dirty="0">
                <a:solidFill>
                  <a:srgbClr val="002060"/>
                </a:solidFill>
              </a:rPr>
              <a:t> -24 сентября</a:t>
            </a:r>
          </a:p>
          <a:p>
            <a:pPr marL="342900" indent="-342900" algn="l">
              <a:buFontTx/>
              <a:buChar char="-"/>
            </a:pPr>
            <a:r>
              <a:rPr lang="ru-RU" sz="2000" b="1" dirty="0" err="1">
                <a:solidFill>
                  <a:srgbClr val="002060"/>
                </a:solidFill>
              </a:rPr>
              <a:t>г.Петропавловск</a:t>
            </a:r>
            <a:r>
              <a:rPr lang="ru-RU" sz="2000" b="1" dirty="0">
                <a:solidFill>
                  <a:srgbClr val="002060"/>
                </a:solidFill>
              </a:rPr>
              <a:t> – 8 октября</a:t>
            </a:r>
          </a:p>
          <a:p>
            <a:pPr marL="342900" indent="-342900" algn="l">
              <a:buFontTx/>
              <a:buChar char="-"/>
            </a:pPr>
            <a:r>
              <a:rPr lang="ru-RU" sz="2000" b="1" dirty="0" err="1">
                <a:solidFill>
                  <a:srgbClr val="002060"/>
                </a:solidFill>
              </a:rPr>
              <a:t>г.Усть-Каменогорск</a:t>
            </a:r>
            <a:r>
              <a:rPr lang="ru-RU" sz="2000" b="1" dirty="0">
                <a:solidFill>
                  <a:srgbClr val="002060"/>
                </a:solidFill>
              </a:rPr>
              <a:t> – 22 октября</a:t>
            </a:r>
          </a:p>
          <a:p>
            <a:pPr marL="342900" indent="-342900" algn="l">
              <a:buFontTx/>
              <a:buChar char="-"/>
            </a:pPr>
            <a:r>
              <a:rPr lang="ru-RU" sz="2000" b="1" dirty="0" err="1">
                <a:solidFill>
                  <a:srgbClr val="002060"/>
                </a:solidFill>
              </a:rPr>
              <a:t>г.Тараз</a:t>
            </a:r>
            <a:r>
              <a:rPr lang="ru-RU" sz="2000" b="1" dirty="0">
                <a:solidFill>
                  <a:srgbClr val="002060"/>
                </a:solidFill>
              </a:rPr>
              <a:t> – 22 октября</a:t>
            </a:r>
          </a:p>
          <a:p>
            <a:pPr marL="342900" indent="-342900" algn="l">
              <a:buFontTx/>
              <a:buChar char="-"/>
            </a:pPr>
            <a:r>
              <a:rPr lang="ru-RU" sz="2000" b="1" dirty="0" err="1">
                <a:solidFill>
                  <a:srgbClr val="002060"/>
                </a:solidFill>
              </a:rPr>
              <a:t>г.Костанай</a:t>
            </a:r>
            <a:r>
              <a:rPr lang="ru-RU" sz="2000" b="1" dirty="0">
                <a:solidFill>
                  <a:srgbClr val="002060"/>
                </a:solidFill>
              </a:rPr>
              <a:t> - 5 ноября</a:t>
            </a:r>
          </a:p>
          <a:p>
            <a:pPr marL="342900" indent="-342900" algn="l">
              <a:buFontTx/>
              <a:buChar char="-"/>
            </a:pPr>
            <a:r>
              <a:rPr lang="ru-RU" sz="2000" b="1" dirty="0" err="1">
                <a:solidFill>
                  <a:srgbClr val="002060"/>
                </a:solidFill>
              </a:rPr>
              <a:t>г.Уральск</a:t>
            </a:r>
            <a:r>
              <a:rPr lang="ru-RU" sz="2000" b="1" dirty="0">
                <a:solidFill>
                  <a:srgbClr val="002060"/>
                </a:solidFill>
              </a:rPr>
              <a:t> – 12 ноября</a:t>
            </a:r>
          </a:p>
          <a:p>
            <a:pPr marL="342900" indent="-342900" algn="l">
              <a:buFontTx/>
              <a:buChar char="-"/>
            </a:pPr>
            <a:r>
              <a:rPr lang="ru-RU" sz="2000" b="1" dirty="0" err="1">
                <a:solidFill>
                  <a:srgbClr val="002060"/>
                </a:solidFill>
              </a:rPr>
              <a:t>г.Павлодар</a:t>
            </a:r>
            <a:r>
              <a:rPr lang="ru-RU" sz="2000" b="1" dirty="0">
                <a:solidFill>
                  <a:srgbClr val="002060"/>
                </a:solidFill>
              </a:rPr>
              <a:t> – 12 ноября</a:t>
            </a:r>
          </a:p>
          <a:p>
            <a:pPr marL="342900" indent="-342900" algn="l">
              <a:buFontTx/>
              <a:buChar char="-"/>
            </a:pPr>
            <a:r>
              <a:rPr lang="ru-RU" sz="2000" b="1" dirty="0">
                <a:solidFill>
                  <a:srgbClr val="002060"/>
                </a:solidFill>
              </a:rPr>
              <a:t>г.Талдыкорган – 17 ноября</a:t>
            </a:r>
          </a:p>
          <a:p>
            <a:pPr marL="342900" indent="-342900" algn="l">
              <a:buFontTx/>
              <a:buChar char="-"/>
            </a:pPr>
            <a:r>
              <a:rPr lang="ru-RU" sz="2000" b="1" dirty="0" err="1">
                <a:solidFill>
                  <a:srgbClr val="002060"/>
                </a:solidFill>
              </a:rPr>
              <a:t>г.Атырау</a:t>
            </a:r>
            <a:r>
              <a:rPr lang="ru-RU" sz="2000" b="1" dirty="0">
                <a:solidFill>
                  <a:srgbClr val="002060"/>
                </a:solidFill>
              </a:rPr>
              <a:t> – 19 ноября</a:t>
            </a:r>
          </a:p>
          <a:p>
            <a:pPr marL="342900" indent="-342900" algn="l">
              <a:buFontTx/>
              <a:buChar char="-"/>
            </a:pPr>
            <a:r>
              <a:rPr lang="ru-RU" sz="2000" b="1" dirty="0" err="1">
                <a:solidFill>
                  <a:srgbClr val="002060"/>
                </a:solidFill>
              </a:rPr>
              <a:t>г.Актобе</a:t>
            </a:r>
            <a:r>
              <a:rPr lang="ru-RU" sz="2000" b="1" dirty="0">
                <a:solidFill>
                  <a:srgbClr val="002060"/>
                </a:solidFill>
              </a:rPr>
              <a:t> – 26 ноября</a:t>
            </a:r>
          </a:p>
          <a:p>
            <a:pPr marL="342900" indent="-342900" algn="l">
              <a:buFontTx/>
              <a:buChar char="-"/>
            </a:pPr>
            <a:r>
              <a:rPr lang="ru-RU" sz="2000" b="1" dirty="0" err="1">
                <a:solidFill>
                  <a:srgbClr val="002060"/>
                </a:solidFill>
              </a:rPr>
              <a:t>г.Алматы</a:t>
            </a:r>
            <a:r>
              <a:rPr lang="ru-RU" sz="2000" b="1" dirty="0">
                <a:solidFill>
                  <a:srgbClr val="002060"/>
                </a:solidFill>
              </a:rPr>
              <a:t> – 30 ноября</a:t>
            </a:r>
          </a:p>
          <a:p>
            <a:pPr marL="342900" indent="-342900" algn="l">
              <a:buFontTx/>
              <a:buChar char="-"/>
            </a:pPr>
            <a:r>
              <a:rPr lang="ru-RU" sz="2000" b="1" dirty="0" err="1">
                <a:solidFill>
                  <a:srgbClr val="002060"/>
                </a:solidFill>
              </a:rPr>
              <a:t>г.Кызылорда</a:t>
            </a:r>
            <a:r>
              <a:rPr lang="ru-RU" sz="2000" b="1" dirty="0">
                <a:solidFill>
                  <a:srgbClr val="002060"/>
                </a:solidFill>
              </a:rPr>
              <a:t> – 3 декабря</a:t>
            </a:r>
          </a:p>
          <a:p>
            <a:pPr marL="342900" indent="-342900" algn="l">
              <a:buFontTx/>
              <a:buChar char="-"/>
            </a:pPr>
            <a:r>
              <a:rPr lang="ru-RU" sz="2000" b="1" dirty="0" err="1">
                <a:solidFill>
                  <a:srgbClr val="002060"/>
                </a:solidFill>
              </a:rPr>
              <a:t>г.Актау</a:t>
            </a:r>
            <a:r>
              <a:rPr lang="ru-RU" sz="2000" b="1" dirty="0">
                <a:solidFill>
                  <a:srgbClr val="002060"/>
                </a:solidFill>
              </a:rPr>
              <a:t> – 8 декабря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4D6A4607-11B8-404B-BCBB-92CFB92FE25C}"/>
              </a:ext>
            </a:extLst>
          </p:cNvPr>
          <p:cNvSpPr txBox="1">
            <a:spLocks/>
          </p:cNvSpPr>
          <p:nvPr/>
        </p:nvSpPr>
        <p:spPr bwMode="auto">
          <a:xfrm>
            <a:off x="125730" y="70316"/>
            <a:ext cx="11738609" cy="628622"/>
          </a:xfrm>
          <a:prstGeom prst="rect">
            <a:avLst/>
          </a:prstGeom>
          <a:solidFill>
            <a:srgbClr val="2540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Адвокационные</a:t>
            </a:r>
            <a:r>
              <a:rPr kumimoji="0" lang="ru-RU" alt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встречи по получению ГСЗ по ТБ в 2021 году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705EAD0-1C00-40D8-BEDF-F0232A7FD9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36" t="9731" r="4195" b="16107"/>
          <a:stretch/>
        </p:blipFill>
        <p:spPr>
          <a:xfrm>
            <a:off x="55874" y="1023206"/>
            <a:ext cx="3574901" cy="242415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6CB8397-775B-4F75-9B65-7B1A2D8B0A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709" y="3830136"/>
            <a:ext cx="3340299" cy="250000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DDFE22A-4BD1-411D-AC16-B8F04C7202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9680" y="1007199"/>
            <a:ext cx="3253544" cy="244015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18FA090-D7B4-467E-9C01-E03F043B4A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88" r="9471"/>
          <a:stretch/>
        </p:blipFill>
        <p:spPr>
          <a:xfrm>
            <a:off x="3762925" y="3781596"/>
            <a:ext cx="3340299" cy="244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8672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>
            <a:extLst>
              <a:ext uri="{FF2B5EF4-FFF2-40B4-BE49-F238E27FC236}">
                <a16:creationId xmlns:a16="http://schemas.microsoft.com/office/drawing/2014/main" id="{4A2AA304-2D10-4E5E-B4C9-E384BD5A79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266CF492-2861-417B-AA5F-1A96DF3DAA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414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kumimoji="0" lang="ru-RU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5D3A337A-D602-4F6D-8652-6B51BE090E23}"/>
              </a:ext>
            </a:extLst>
          </p:cNvPr>
          <p:cNvSpPr txBox="1">
            <a:spLocks/>
          </p:cNvSpPr>
          <p:nvPr/>
        </p:nvSpPr>
        <p:spPr>
          <a:xfrm>
            <a:off x="5221983" y="2782707"/>
            <a:ext cx="1197941" cy="51133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400" i="1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94819EBF-0B23-4A34-A441-1315C3698516}"/>
              </a:ext>
            </a:extLst>
          </p:cNvPr>
          <p:cNvSpPr txBox="1">
            <a:spLocks/>
          </p:cNvSpPr>
          <p:nvPr/>
        </p:nvSpPr>
        <p:spPr bwMode="auto">
          <a:xfrm>
            <a:off x="666974" y="125931"/>
            <a:ext cx="10991626" cy="594831"/>
          </a:xfrm>
          <a:prstGeom prst="rect">
            <a:avLst/>
          </a:prstGeom>
          <a:solidFill>
            <a:srgbClr val="1F497D">
              <a:lumMod val="5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Информация о выделении ГСЗ по ТБ </a:t>
            </a:r>
            <a:r>
              <a:rPr lang="ru-RU" sz="3200" b="1" dirty="0">
                <a:solidFill>
                  <a:srgbClr val="FFFF00"/>
                </a:solidFill>
                <a:latin typeface="Calibri"/>
              </a:rPr>
              <a:t>из МБ 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в 2021 году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9B86F945-2C03-40A3-9F29-1A5305D12A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1393187"/>
              </p:ext>
            </p:extLst>
          </p:nvPr>
        </p:nvGraphicFramePr>
        <p:xfrm>
          <a:off x="289111" y="872510"/>
          <a:ext cx="11747351" cy="5859559"/>
        </p:xfrm>
        <a:graphic>
          <a:graphicData uri="http://schemas.openxmlformats.org/drawingml/2006/table">
            <a:tbl>
              <a:tblPr/>
              <a:tblGrid>
                <a:gridCol w="376766">
                  <a:extLst>
                    <a:ext uri="{9D8B030D-6E8A-4147-A177-3AD203B41FA5}">
                      <a16:colId xmlns:a16="http://schemas.microsoft.com/office/drawing/2014/main" val="2582402231"/>
                    </a:ext>
                  </a:extLst>
                </a:gridCol>
                <a:gridCol w="1931745">
                  <a:extLst>
                    <a:ext uri="{9D8B030D-6E8A-4147-A177-3AD203B41FA5}">
                      <a16:colId xmlns:a16="http://schemas.microsoft.com/office/drawing/2014/main" val="2042323118"/>
                    </a:ext>
                  </a:extLst>
                </a:gridCol>
                <a:gridCol w="1466696">
                  <a:extLst>
                    <a:ext uri="{9D8B030D-6E8A-4147-A177-3AD203B41FA5}">
                      <a16:colId xmlns:a16="http://schemas.microsoft.com/office/drawing/2014/main" val="4089940286"/>
                    </a:ext>
                  </a:extLst>
                </a:gridCol>
                <a:gridCol w="3712116">
                  <a:extLst>
                    <a:ext uri="{9D8B030D-6E8A-4147-A177-3AD203B41FA5}">
                      <a16:colId xmlns:a16="http://schemas.microsoft.com/office/drawing/2014/main" val="1173288147"/>
                    </a:ext>
                  </a:extLst>
                </a:gridCol>
                <a:gridCol w="1516764">
                  <a:extLst>
                    <a:ext uri="{9D8B030D-6E8A-4147-A177-3AD203B41FA5}">
                      <a16:colId xmlns:a16="http://schemas.microsoft.com/office/drawing/2014/main" val="4262576709"/>
                    </a:ext>
                  </a:extLst>
                </a:gridCol>
                <a:gridCol w="1346985">
                  <a:extLst>
                    <a:ext uri="{9D8B030D-6E8A-4147-A177-3AD203B41FA5}">
                      <a16:colId xmlns:a16="http://schemas.microsoft.com/office/drawing/2014/main" val="1806491330"/>
                    </a:ext>
                  </a:extLst>
                </a:gridCol>
                <a:gridCol w="1396279">
                  <a:extLst>
                    <a:ext uri="{9D8B030D-6E8A-4147-A177-3AD203B41FA5}">
                      <a16:colId xmlns:a16="http://schemas.microsoft.com/office/drawing/2014/main" val="3378543964"/>
                    </a:ext>
                  </a:extLst>
                </a:gridCol>
              </a:tblGrid>
              <a:tr h="45498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5156" marR="5156" marT="51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Регион </a:t>
                      </a:r>
                    </a:p>
                  </a:txBody>
                  <a:tcPr marL="5156" marR="5156" marT="51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НПО</a:t>
                      </a:r>
                    </a:p>
                  </a:txBody>
                  <a:tcPr marL="5156" marR="5156" marT="51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Название лота </a:t>
                      </a:r>
                    </a:p>
                  </a:txBody>
                  <a:tcPr marL="5156" marR="5156" marT="51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Кто проводит конкурс</a:t>
                      </a:r>
                    </a:p>
                  </a:txBody>
                  <a:tcPr marL="5156" marR="5156" marT="51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Бюджет (тыс тг)</a:t>
                      </a:r>
                    </a:p>
                  </a:txBody>
                  <a:tcPr marL="5156" marR="5156" marT="51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длительность ГСЗ</a:t>
                      </a:r>
                    </a:p>
                  </a:txBody>
                  <a:tcPr marL="5156" marR="5156" marT="51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5357387"/>
                  </a:ext>
                </a:extLst>
              </a:tr>
              <a:tr h="10917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5156" marR="5156" marT="51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Акмолинская </a:t>
                      </a:r>
                      <a:r>
                        <a:rPr lang="ru-RU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обл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56" marR="5156" marT="51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ОФ "</a:t>
                      </a:r>
                      <a:r>
                        <a:rPr lang="ru-RU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Игилик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"</a:t>
                      </a:r>
                    </a:p>
                  </a:txBody>
                  <a:tcPr marL="5156" marR="5156" marT="51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Информационная компания по</a:t>
                      </a:r>
                      <a:b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</a:br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профилактике туберкулёза и</a:t>
                      </a:r>
                      <a:b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</a:br>
                      <a:r>
                        <a:rPr lang="ru-RU" sz="16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короновирусной</a:t>
                      </a:r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 инфекции среди</a:t>
                      </a:r>
                      <a:b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</a:br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населения</a:t>
                      </a:r>
                    </a:p>
                  </a:txBody>
                  <a:tcPr marL="5156" marR="5156" marT="51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Управление</a:t>
                      </a:r>
                      <a:b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здравоохранения Акмолинской области</a:t>
                      </a:r>
                    </a:p>
                  </a:txBody>
                  <a:tcPr marL="5156" marR="5156" marT="51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3 179</a:t>
                      </a:r>
                    </a:p>
                  </a:txBody>
                  <a:tcPr marL="5156" marR="5156" marT="51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5156" marR="5156" marT="51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3287450"/>
                  </a:ext>
                </a:extLst>
              </a:tr>
              <a:tr h="7757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5156" marR="5156" marT="51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Павлодарская </a:t>
                      </a:r>
                      <a:r>
                        <a:rPr lang="ru-RU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обл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56" marR="5156" marT="51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ОО "Центр поддержки одиноких матерей"</a:t>
                      </a:r>
                    </a:p>
                  </a:txBody>
                  <a:tcPr marL="5156" marR="5156" marT="51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Организация горячего питания больным ТБ на АЛ, 30 человек в месяц в </a:t>
                      </a:r>
                      <a:r>
                        <a:rPr lang="ru-RU" sz="1600" b="0" i="1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г. Павлодар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56" marR="5156" marT="51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Городское Управление соцзащиты</a:t>
                      </a:r>
                    </a:p>
                  </a:txBody>
                  <a:tcPr marL="5156" marR="5156" marT="51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5 800</a:t>
                      </a:r>
                    </a:p>
                  </a:txBody>
                  <a:tcPr marL="5156" marR="5156" marT="51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5156" marR="5156" marT="51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1131093"/>
                  </a:ext>
                </a:extLst>
              </a:tr>
              <a:tr h="19122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5156" marR="5156" marT="51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Алматинская </a:t>
                      </a:r>
                      <a:r>
                        <a:rPr lang="ru-RU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обл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56" marR="5156" marT="51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ОО "</a:t>
                      </a:r>
                      <a:r>
                        <a:rPr lang="ru-RU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Қос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Қанат </a:t>
                      </a:r>
                      <a:r>
                        <a:rPr lang="ru-RU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Жетісу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"</a:t>
                      </a:r>
                    </a:p>
                  </a:txBody>
                  <a:tcPr marL="5156" marR="5156" marT="51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Организация и проведение мероприятий, направленных на профилактику туберкулеза и выявление заболеваний на ранних стадиях среди подростков и молодежи, в том числе находящихся на попечении государства/общего населения/заключенных</a:t>
                      </a:r>
                    </a:p>
                  </a:txBody>
                  <a:tcPr marL="5156" marR="5156" marT="51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Управление</a:t>
                      </a:r>
                      <a:b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здравоохранения Алматинской области</a:t>
                      </a:r>
                    </a:p>
                  </a:txBody>
                  <a:tcPr marL="5156" marR="5156" marT="51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15 000</a:t>
                      </a:r>
                    </a:p>
                  </a:txBody>
                  <a:tcPr marL="5156" marR="5156" marT="51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 (фактически 5 мес.)</a:t>
                      </a:r>
                    </a:p>
                  </a:txBody>
                  <a:tcPr marL="5156" marR="5156" marT="51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1087746"/>
                  </a:ext>
                </a:extLst>
              </a:tr>
              <a:tr h="11332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5156" marR="5156" marT="51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г.Нур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-Султан</a:t>
                      </a:r>
                    </a:p>
                  </a:txBody>
                  <a:tcPr marL="5156" marR="5156" marT="51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56" marR="5156" marT="51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Услуги по пропаганде здорового образа жизни и развитию общественного здоровья. Профилактика инфекционных заболеваний.</a:t>
                      </a:r>
                    </a:p>
                  </a:txBody>
                  <a:tcPr marL="5156" marR="5156" marT="51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Управление здравоохранения г. Нур-Султан </a:t>
                      </a:r>
                    </a:p>
                  </a:txBody>
                  <a:tcPr marL="5156" marR="5156" marT="51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20 289</a:t>
                      </a:r>
                    </a:p>
                  </a:txBody>
                  <a:tcPr marL="5156" marR="5156" marT="51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объявлен конкурс </a:t>
                      </a:r>
                      <a:r>
                        <a:rPr lang="ru-RU" sz="16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в октябре</a:t>
                      </a:r>
                      <a:endParaRPr lang="ru-RU" sz="16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56" marR="5156" marT="51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6702012"/>
                  </a:ext>
                </a:extLst>
              </a:tr>
              <a:tr h="231019"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56" marR="5156" marT="51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56" marR="5156" marT="51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56" marR="5156" marT="51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56" marR="5156" marT="51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56" marR="5156" marT="5156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44 268</a:t>
                      </a:r>
                    </a:p>
                  </a:txBody>
                  <a:tcPr marL="5156" marR="5156" marT="51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56" marR="5156" marT="51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31364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25143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413" y="363255"/>
            <a:ext cx="9166148" cy="6212206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b="1" dirty="0">
                <a:solidFill>
                  <a:srgbClr val="002060"/>
                </a:solidFill>
              </a:rPr>
              <a:t>Основной получатель гранта ГФСТМ – ННЦФ МЗ РК.</a:t>
            </a:r>
          </a:p>
          <a:p>
            <a:pPr algn="just">
              <a:buNone/>
            </a:pPr>
            <a:r>
              <a:rPr lang="ru-RU" b="1" dirty="0">
                <a:solidFill>
                  <a:srgbClr val="7030A0"/>
                </a:solidFill>
              </a:rPr>
              <a:t>Название проекта: </a:t>
            </a:r>
            <a:r>
              <a:rPr lang="ru-RU" sz="2400" b="1" dirty="0">
                <a:solidFill>
                  <a:srgbClr val="7030A0"/>
                </a:solidFill>
              </a:rPr>
              <a:t>Грант ГФ КАZ-Т-NCTP №1844 -  «Эффективные меры реагирования на лекарственно-устойчивый туберкулез в Казахстане» </a:t>
            </a:r>
            <a:r>
              <a:rPr lang="ru-RU" sz="2000" b="1" dirty="0">
                <a:solidFill>
                  <a:srgbClr val="7030A0"/>
                </a:solidFill>
              </a:rPr>
              <a:t>в 2020-2022 г.</a:t>
            </a:r>
          </a:p>
          <a:p>
            <a:pPr algn="just">
              <a:buNone/>
            </a:pPr>
            <a:endParaRPr lang="ru-RU" sz="2400" b="1" dirty="0">
              <a:solidFill>
                <a:schemeClr val="tx1"/>
              </a:solidFill>
            </a:endParaRPr>
          </a:p>
          <a:p>
            <a:pPr algn="just">
              <a:buNone/>
            </a:pPr>
            <a:r>
              <a:rPr lang="ru-RU" sz="2400" b="1" dirty="0">
                <a:solidFill>
                  <a:schemeClr val="tx1"/>
                </a:solidFill>
              </a:rPr>
              <a:t>Бюджет проекта: </a:t>
            </a:r>
            <a:r>
              <a:rPr lang="en-US" sz="2400" b="1" dirty="0">
                <a:solidFill>
                  <a:schemeClr val="tx1"/>
                </a:solidFill>
              </a:rPr>
              <a:t>$ </a:t>
            </a:r>
            <a:r>
              <a:rPr lang="ru-RU" sz="2400" b="1" dirty="0">
                <a:solidFill>
                  <a:schemeClr val="tx1"/>
                </a:solidFill>
              </a:rPr>
              <a:t>11 695 764 (в</a:t>
            </a:r>
            <a:r>
              <a:rPr lang="ru-RU" sz="2400" b="1" dirty="0"/>
              <a:t> т.ч. на С</a:t>
            </a:r>
            <a:r>
              <a:rPr lang="en-US" sz="2400" b="1" dirty="0"/>
              <a:t>OVID-19:</a:t>
            </a:r>
            <a:r>
              <a:rPr lang="kk-KZ" sz="2400" b="1" dirty="0"/>
              <a:t> </a:t>
            </a:r>
            <a:r>
              <a:rPr lang="en-US" sz="2400" b="1" dirty="0"/>
              <a:t>$</a:t>
            </a:r>
            <a:r>
              <a:rPr lang="ru-RU" sz="2400" b="1" dirty="0"/>
              <a:t> 4 04 325- 2020-2021гг) </a:t>
            </a:r>
          </a:p>
          <a:p>
            <a:pPr algn="just">
              <a:buNone/>
            </a:pPr>
            <a:endParaRPr lang="ru-RU" sz="2400" b="1" dirty="0"/>
          </a:p>
          <a:p>
            <a:pPr algn="just">
              <a:buNone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Бюджет 2021 год: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$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3 508 211</a:t>
            </a:r>
            <a:r>
              <a:rPr lang="kk-KZ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(в т.ч. На С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OVID-19:</a:t>
            </a:r>
            <a:r>
              <a:rPr lang="kk-KZ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$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680 540) </a:t>
            </a:r>
          </a:p>
          <a:p>
            <a:pPr algn="just">
              <a:buNone/>
            </a:pPr>
            <a:r>
              <a:rPr lang="ru-RU" sz="2400" b="1" dirty="0">
                <a:solidFill>
                  <a:srgbClr val="0070C0"/>
                </a:solidFill>
              </a:rPr>
              <a:t>Освоение за 9 </a:t>
            </a:r>
            <a:r>
              <a:rPr lang="ru-RU" sz="2400" b="1" dirty="0" err="1">
                <a:solidFill>
                  <a:srgbClr val="0070C0"/>
                </a:solidFill>
              </a:rPr>
              <a:t>мес</a:t>
            </a:r>
            <a:r>
              <a:rPr lang="ru-RU" sz="2400" b="1" dirty="0">
                <a:solidFill>
                  <a:srgbClr val="0070C0"/>
                </a:solidFill>
              </a:rPr>
              <a:t> 2021г.: $ 2 568 882. </a:t>
            </a:r>
          </a:p>
          <a:p>
            <a:pPr algn="just">
              <a:buNone/>
            </a:pPr>
            <a:r>
              <a:rPr lang="ru-RU" sz="2400" b="1" dirty="0">
                <a:solidFill>
                  <a:srgbClr val="C00000"/>
                </a:solidFill>
              </a:rPr>
              <a:t>Освоено финансовых средств от плана за 9 мес. 2021г.  – 73%</a:t>
            </a:r>
          </a:p>
          <a:p>
            <a:pPr algn="just">
              <a:buNone/>
            </a:pPr>
            <a:endParaRPr lang="ru-RU" sz="2400" b="1" dirty="0"/>
          </a:p>
          <a:p>
            <a:pPr algn="just">
              <a:buNone/>
            </a:pPr>
            <a:r>
              <a:rPr lang="ru-RU" sz="2400" b="1" dirty="0"/>
              <a:t>Перенесенные на мероприятия на следующий год: $ 235 945</a:t>
            </a:r>
          </a:p>
          <a:p>
            <a:pPr algn="just">
              <a:buNone/>
            </a:pPr>
            <a:r>
              <a:rPr lang="ru-RU" sz="2400" b="1" dirty="0"/>
              <a:t>Разница освоения из-за изменения курса $ : $ 272 017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</a:p>
          <a:p>
            <a:pPr algn="just">
              <a:buNone/>
            </a:pPr>
            <a:endParaRPr lang="ru-RU" sz="2400" b="1" dirty="0"/>
          </a:p>
        </p:txBody>
      </p:sp>
      <p:pic>
        <p:nvPicPr>
          <p:cNvPr id="4" name="Объект 5">
            <a:extLst>
              <a:ext uri="{FF2B5EF4-FFF2-40B4-BE49-F238E27FC236}">
                <a16:creationId xmlns:a16="http://schemas.microsoft.com/office/drawing/2014/main" id="{6F721AE4-8972-4E7C-94A7-87F462AAF0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645" y="1705510"/>
            <a:ext cx="2845942" cy="4869951"/>
          </a:xfrm>
          <a:prstGeom prst="rect">
            <a:avLst/>
          </a:prstGeom>
        </p:spPr>
      </p:pic>
      <p:pic>
        <p:nvPicPr>
          <p:cNvPr id="5" name="Рисунок 1">
            <a:extLst>
              <a:ext uri="{FF2B5EF4-FFF2-40B4-BE49-F238E27FC236}">
                <a16:creationId xmlns:a16="http://schemas.microsoft.com/office/drawing/2014/main" id="{7F8901AB-6D56-4A2A-9994-310FEC7954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6743" y="282539"/>
            <a:ext cx="1511300" cy="1233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38719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>
            <a:extLst>
              <a:ext uri="{FF2B5EF4-FFF2-40B4-BE49-F238E27FC236}">
                <a16:creationId xmlns:a16="http://schemas.microsoft.com/office/drawing/2014/main" id="{4A2AA304-2D10-4E5E-B4C9-E384BD5A79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266CF492-2861-417B-AA5F-1A96DF3DAA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39233"/>
            <a:ext cx="11994204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kumimoji="0" lang="ru-RU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5D3A337A-D602-4F6D-8652-6B51BE090E23}"/>
              </a:ext>
            </a:extLst>
          </p:cNvPr>
          <p:cNvSpPr txBox="1">
            <a:spLocks/>
          </p:cNvSpPr>
          <p:nvPr/>
        </p:nvSpPr>
        <p:spPr>
          <a:xfrm>
            <a:off x="5221983" y="2782707"/>
            <a:ext cx="1197941" cy="51133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400" i="1" dirty="0"/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153FE4F6-2B94-4341-802C-496F6C50C2C6}"/>
              </a:ext>
            </a:extLst>
          </p:cNvPr>
          <p:cNvSpPr txBox="1">
            <a:spLocks/>
          </p:cNvSpPr>
          <p:nvPr/>
        </p:nvSpPr>
        <p:spPr>
          <a:xfrm>
            <a:off x="3519171" y="1116629"/>
            <a:ext cx="8475033" cy="16660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>
                <a:solidFill>
                  <a:srgbClr val="002060"/>
                </a:solidFill>
              </a:rPr>
              <a:t>*1 семинар по обучению национальных специалистов </a:t>
            </a:r>
            <a:r>
              <a:rPr lang="ru-RU" sz="2000" b="1" dirty="0" err="1">
                <a:solidFill>
                  <a:srgbClr val="002060"/>
                </a:solidFill>
              </a:rPr>
              <a:t>МиО</a:t>
            </a:r>
            <a:r>
              <a:rPr lang="ru-RU" sz="2000" b="1" dirty="0">
                <a:solidFill>
                  <a:srgbClr val="002060"/>
                </a:solidFill>
              </a:rPr>
              <a:t> в Алматы, 25.01. – 03.02.2021г.</a:t>
            </a:r>
          </a:p>
          <a:p>
            <a:pPr algn="l"/>
            <a:r>
              <a:rPr lang="ru-RU" sz="2000" b="1" dirty="0">
                <a:solidFill>
                  <a:srgbClr val="002060"/>
                </a:solidFill>
              </a:rPr>
              <a:t>*5 тренингов для  НПО:  Алматы, 24-26 февраля 2021 год,  Туркестан, 9-10 сентября 2021г. , Алматы, 24-25 мая 2021г, Алматы, 27-28 мая 2021г, для бухгалтеров НПО 20-21 сентября 2021г; </a:t>
            </a:r>
          </a:p>
          <a:p>
            <a:pPr algn="l"/>
            <a:r>
              <a:rPr lang="ru-RU" sz="2000" b="1" dirty="0">
                <a:solidFill>
                  <a:srgbClr val="002060"/>
                </a:solidFill>
              </a:rPr>
              <a:t>*1 тренинг  для лек координаторов 26-27 мая 2021г в Алматы .</a:t>
            </a:r>
          </a:p>
          <a:p>
            <a:pPr algn="l"/>
            <a:r>
              <a:rPr lang="ru-RU" sz="2000" b="1" dirty="0">
                <a:solidFill>
                  <a:srgbClr val="002060"/>
                </a:solidFill>
              </a:rPr>
              <a:t>*1 тренинг для председателей ЦВКК в г. Туркестан, 9-11 июня 2021г.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4D6A4607-11B8-404B-BCBB-92CFB92FE25C}"/>
              </a:ext>
            </a:extLst>
          </p:cNvPr>
          <p:cNvSpPr txBox="1">
            <a:spLocks/>
          </p:cNvSpPr>
          <p:nvPr/>
        </p:nvSpPr>
        <p:spPr bwMode="auto">
          <a:xfrm>
            <a:off x="125730" y="70315"/>
            <a:ext cx="11738609" cy="812551"/>
          </a:xfrm>
          <a:prstGeom prst="rect">
            <a:avLst/>
          </a:prstGeom>
          <a:solidFill>
            <a:srgbClr val="2540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Офлайн тренинги за 11 месяцев 2021г – всего </a:t>
            </a:r>
            <a:r>
              <a:rPr kumimoji="0" lang="ru-RU" altLang="ru-RU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обучено 260 </a:t>
            </a:r>
            <a:r>
              <a:rPr kumimoji="0" lang="ru-RU" alt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человек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FC5CC0B-E381-4F13-8EF5-1898DDAE77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19" b="13410"/>
          <a:stretch/>
        </p:blipFill>
        <p:spPr>
          <a:xfrm>
            <a:off x="125731" y="1008782"/>
            <a:ext cx="3267709" cy="3001834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6D33B64-EE80-42B5-AAEB-13246B63DEFD}"/>
              </a:ext>
            </a:extLst>
          </p:cNvPr>
          <p:cNvSpPr/>
          <p:nvPr/>
        </p:nvSpPr>
        <p:spPr>
          <a:xfrm>
            <a:off x="1778000" y="4013200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9AC0289-EF35-48E3-AF2F-9BD8324D88D9}"/>
              </a:ext>
            </a:extLst>
          </p:cNvPr>
          <p:cNvSpPr/>
          <p:nvPr/>
        </p:nvSpPr>
        <p:spPr>
          <a:xfrm>
            <a:off x="1066800" y="3962400"/>
            <a:ext cx="45719" cy="50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C48E3C61-8E48-434A-B4CA-972F7F8DD2A0}"/>
              </a:ext>
            </a:extLst>
          </p:cNvPr>
          <p:cNvSpPr txBox="1">
            <a:spLocks/>
          </p:cNvSpPr>
          <p:nvPr/>
        </p:nvSpPr>
        <p:spPr>
          <a:xfrm>
            <a:off x="563877" y="4244379"/>
            <a:ext cx="7106924" cy="21310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>
                <a:solidFill>
                  <a:srgbClr val="002060"/>
                </a:solidFill>
              </a:rPr>
              <a:t>*1 Тренинг для представителей СМИ 26-27 июля 2021г в Алматы для 18 журналистов Алматы и регионов с участием 2 медиа-тренеров.</a:t>
            </a:r>
          </a:p>
          <a:p>
            <a:pPr algn="l"/>
            <a:r>
              <a:rPr lang="ru-RU" sz="2000" b="1" dirty="0">
                <a:solidFill>
                  <a:srgbClr val="002060"/>
                </a:solidFill>
              </a:rPr>
              <a:t>*2 Тренинга для ответственных лиц по НРБТ из ЦФ регионов и учреждений УИС –  11-12 и 13-14 октября 2021, </a:t>
            </a:r>
            <a:r>
              <a:rPr lang="ru-RU" sz="2000" b="1" dirty="0" err="1">
                <a:solidFill>
                  <a:srgbClr val="002060"/>
                </a:solidFill>
              </a:rPr>
              <a:t>г.Алматы</a:t>
            </a:r>
            <a:r>
              <a:rPr lang="ru-RU" sz="2000" b="1" dirty="0">
                <a:solidFill>
                  <a:srgbClr val="002060"/>
                </a:solidFill>
              </a:rPr>
              <a:t>.</a:t>
            </a:r>
          </a:p>
          <a:p>
            <a:pPr algn="l"/>
            <a:r>
              <a:rPr lang="ru-RU" sz="2000" b="1" dirty="0">
                <a:solidFill>
                  <a:srgbClr val="002060"/>
                </a:solidFill>
              </a:rPr>
              <a:t>*2 Тренинга для УЗ и ЦФ:  Алматы, 22-23, 24-25 ноября 2021г;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30AB886-4AE4-4E68-81E5-07D6F5CBE5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87" t="11415" b="7391"/>
          <a:stretch/>
        </p:blipFill>
        <p:spPr>
          <a:xfrm>
            <a:off x="8387081" y="3242263"/>
            <a:ext cx="3607124" cy="352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8786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1" y="163285"/>
            <a:ext cx="11745685" cy="1514685"/>
          </a:xfrm>
          <a:solidFill>
            <a:srgbClr val="002060"/>
          </a:solidFill>
        </p:spPr>
        <p:txBody>
          <a:bodyPr>
            <a:normAutofit/>
          </a:bodyPr>
          <a:lstStyle/>
          <a:p>
            <a:pPr algn="ctr"/>
            <a:r>
              <a:rPr lang="ru-RU" sz="2700" b="1" dirty="0">
                <a:solidFill>
                  <a:srgbClr val="FFFF00"/>
                </a:solidFill>
                <a:latin typeface="+mn-lt"/>
              </a:rPr>
              <a:t>Мероприятия </a:t>
            </a:r>
            <a:r>
              <a:rPr lang="ru-RU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задаче №2 «</a:t>
            </a:r>
            <a:r>
              <a:rPr lang="ru-RU" sz="27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Поддержание всеобщего доступа к качественным и ориентированным на пациентов диагностике, лечению и профилактике ЛУ-ТБ» (6) </a:t>
            </a:r>
            <a:endParaRPr lang="en-US" sz="36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648" y="1808480"/>
            <a:ext cx="9022806" cy="473383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Разработан и представлен на обсуждение НТП </a:t>
            </a: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Национальный План по АКСМ.</a:t>
            </a:r>
          </a:p>
          <a:p>
            <a:pPr marL="0" indent="0">
              <a:buNone/>
            </a:pPr>
            <a:r>
              <a:rPr lang="ru-RU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В процессе разработка Плана по предотвращению стигмы и дискриминации в отношении ТБ, заключение Договора с внешним экспертом.</a:t>
            </a:r>
          </a:p>
          <a:p>
            <a:pPr marL="0" indent="0">
              <a:buNone/>
            </a:pPr>
            <a:r>
              <a:rPr lang="ru-RU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Разрабатываются пакет ИОМ по ТБ:</a:t>
            </a:r>
            <a:endParaRPr lang="ru-RU" sz="1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Лифлет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«Что такое ТБ и ЛУ ТБ»;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Постер для населения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«ТБ и новые вызовы»;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Календарь для НПО, ПМСП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«Профилактика, выявление, диагностика, амбулаторное лечение ТБ/ЛУ ТБ»;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Стикеры для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таблетниц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пожеланиями, мотивацией для пациента;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Календарь для пациентов ТБ о повышении приверженности к лечению;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Памятка для пациентов ТБ «Вопросы и ответы о ТБ»;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Брошюра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«ВИЧ и ТБ»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пациентов с ТБ;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Брошюра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«ТБ/ЛУ ТБ»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ЛЖВ.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видеоролика – не более 1,5 мин («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СИМПТОМЫ ТБ И COVID-19»; «Я ПОБЕДИЛ ТБ» – история успеха пациента с ЛУ ТБ; «ТУБЕРКУЛЕЗ: МИФЫ И РЕАЛЬНОСТЬ»; «РОЛЬ НПО В СНИЖЕНИИ БРЕМЕНИ ТБ»</a:t>
            </a:r>
          </a:p>
          <a:p>
            <a:pPr marL="457200" indent="-457200" algn="just">
              <a:buFont typeface="+mj-lt"/>
              <a:buAutoNum type="arabicPeriod"/>
            </a:pPr>
            <a:endParaRPr lang="ru-K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2479AC6-5A4E-4303-A2B6-62F399F05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6720" y="1808480"/>
            <a:ext cx="2672080" cy="1926503"/>
          </a:xfrm>
          <a:prstGeom prst="rect">
            <a:avLst/>
          </a:prstGeom>
        </p:spPr>
      </p:pic>
      <p:pic>
        <p:nvPicPr>
          <p:cNvPr id="5" name="Picture 16" descr="Ромашки: фото и картинки">
            <a:extLst>
              <a:ext uri="{FF2B5EF4-FFF2-40B4-BE49-F238E27FC236}">
                <a16:creationId xmlns:a16="http://schemas.microsoft.com/office/drawing/2014/main" id="{FBB999F1-EA04-405B-AB3B-1CF99A66B1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1" t="-6349"/>
          <a:stretch/>
        </p:blipFill>
        <p:spPr bwMode="auto">
          <a:xfrm>
            <a:off x="9183209" y="3734982"/>
            <a:ext cx="2767182" cy="252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65067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9DB03A-8589-46B0-8801-57D445D80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8858"/>
            <a:ext cx="10255898" cy="751114"/>
          </a:xfrm>
          <a:solidFill>
            <a:srgbClr val="002060"/>
          </a:solidFill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FFFF00"/>
                </a:solidFill>
                <a:latin typeface="+mn-lt"/>
                <a:cs typeface="Times New Roman" panose="02020603050405020304" pitchFamily="18" charset="0"/>
              </a:rPr>
              <a:t>Выполнение индикаторов Гранта ГФ за 9 </a:t>
            </a:r>
            <a:r>
              <a:rPr lang="ru-RU" sz="3200" b="1" dirty="0" err="1">
                <a:solidFill>
                  <a:srgbClr val="FFFF00"/>
                </a:solidFill>
                <a:latin typeface="+mn-lt"/>
                <a:cs typeface="Times New Roman" panose="02020603050405020304" pitchFamily="18" charset="0"/>
              </a:rPr>
              <a:t>мес</a:t>
            </a:r>
            <a:r>
              <a:rPr lang="ru-RU" sz="3200" b="1" dirty="0">
                <a:solidFill>
                  <a:srgbClr val="FFFF00"/>
                </a:solidFill>
                <a:latin typeface="+mn-lt"/>
                <a:cs typeface="Times New Roman" panose="02020603050405020304" pitchFamily="18" charset="0"/>
              </a:rPr>
              <a:t> 2021 г.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7F20AE8C-907F-44E6-BD5B-5E1459CD464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1348746"/>
              </p:ext>
            </p:extLst>
          </p:nvPr>
        </p:nvGraphicFramePr>
        <p:xfrm>
          <a:off x="370113" y="990600"/>
          <a:ext cx="11647716" cy="5596712"/>
        </p:xfrm>
        <a:graphic>
          <a:graphicData uri="http://schemas.openxmlformats.org/drawingml/2006/table">
            <a:tbl>
              <a:tblPr/>
              <a:tblGrid>
                <a:gridCol w="3711231">
                  <a:extLst>
                    <a:ext uri="{9D8B030D-6E8A-4147-A177-3AD203B41FA5}">
                      <a16:colId xmlns:a16="http://schemas.microsoft.com/office/drawing/2014/main" val="2547284069"/>
                    </a:ext>
                  </a:extLst>
                </a:gridCol>
                <a:gridCol w="1647508">
                  <a:extLst>
                    <a:ext uri="{9D8B030D-6E8A-4147-A177-3AD203B41FA5}">
                      <a16:colId xmlns:a16="http://schemas.microsoft.com/office/drawing/2014/main" val="1212082544"/>
                    </a:ext>
                  </a:extLst>
                </a:gridCol>
                <a:gridCol w="1433948">
                  <a:extLst>
                    <a:ext uri="{9D8B030D-6E8A-4147-A177-3AD203B41FA5}">
                      <a16:colId xmlns:a16="http://schemas.microsoft.com/office/drawing/2014/main" val="698030410"/>
                    </a:ext>
                  </a:extLst>
                </a:gridCol>
                <a:gridCol w="4855029">
                  <a:extLst>
                    <a:ext uri="{9D8B030D-6E8A-4147-A177-3AD203B41FA5}">
                      <a16:colId xmlns:a16="http://schemas.microsoft.com/office/drawing/2014/main" val="2168709253"/>
                    </a:ext>
                  </a:extLst>
                </a:gridCol>
              </a:tblGrid>
              <a:tr h="64542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Индикатор</a:t>
                      </a:r>
                    </a:p>
                  </a:txBody>
                  <a:tcPr marL="6387" marR="6387" marT="63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Целевой показатель на 2021 год</a:t>
                      </a:r>
                    </a:p>
                  </a:txBody>
                  <a:tcPr marL="6387" marR="6387" marT="63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</a:t>
                      </a:r>
                      <a:r>
                        <a:rPr lang="ru-RU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мес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2021г. ГС+УИС</a:t>
                      </a:r>
                    </a:p>
                  </a:txBody>
                  <a:tcPr marL="6387" marR="6387" marT="63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Комментарии</a:t>
                      </a:r>
                    </a:p>
                  </a:txBody>
                  <a:tcPr marL="6387" marR="6387" marT="63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7161601"/>
                  </a:ext>
                </a:extLst>
              </a:tr>
              <a:tr h="729344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Смертность от ТБ за 9 </a:t>
                      </a:r>
                      <a:r>
                        <a:rPr lang="ru-RU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мес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2021г. </a:t>
                      </a:r>
                    </a:p>
                  </a:txBody>
                  <a:tcPr marL="6387" marR="6387" marT="63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1,9</a:t>
                      </a:r>
                    </a:p>
                  </a:txBody>
                  <a:tcPr marL="6387" marR="6387" marT="63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1,6</a:t>
                      </a:r>
                    </a:p>
                  </a:txBody>
                  <a:tcPr marL="6387" marR="6387" marT="63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Всего умерли 224 пациента. В том числе посмертно ТБ установлен в 5 случаях.</a:t>
                      </a:r>
                    </a:p>
                  </a:txBody>
                  <a:tcPr marL="6387" marR="6387" marT="63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3898068"/>
                  </a:ext>
                </a:extLst>
              </a:tr>
              <a:tr h="807536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 МЛУ ТБ среди НС за 9 </a:t>
                      </a:r>
                      <a:r>
                        <a:rPr lang="ru-RU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мес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2021г. </a:t>
                      </a:r>
                    </a:p>
                  </a:txBody>
                  <a:tcPr marL="6387" marR="6387" marT="63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24,5%</a:t>
                      </a:r>
                    </a:p>
                  </a:txBody>
                  <a:tcPr marL="6387" marR="6387" marT="63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26,9%</a:t>
                      </a:r>
                    </a:p>
                  </a:txBody>
                  <a:tcPr marL="6387" marR="6387" marT="63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Высокий уд вес связан с увеличением охвата </a:t>
                      </a:r>
                      <a:r>
                        <a:rPr lang="en-US" sz="1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GX</a:t>
                      </a:r>
                      <a:r>
                        <a:rPr lang="ru-RU" sz="1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 с 68% в 2018г до 99% в 2021 году  и достижением всеобщего доступа  на уровне ПМСП с 2019 года. Имеет место тенденция к улучшению показателя по сравнению с 2020 годом.</a:t>
                      </a:r>
                    </a:p>
                  </a:txBody>
                  <a:tcPr marL="6387" marR="6387" marT="63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6222904"/>
                  </a:ext>
                </a:extLst>
              </a:tr>
              <a:tr h="605222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зарегистрированных случаев М/ШЛУ ТБ  за 9 </a:t>
                      </a:r>
                      <a:r>
                        <a:rPr lang="ru-RU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мес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2021г. </a:t>
                      </a:r>
                    </a:p>
                  </a:txBody>
                  <a:tcPr marL="6387" marR="6387" marT="63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5116</a:t>
                      </a:r>
                    </a:p>
                  </a:txBody>
                  <a:tcPr marL="6387" marR="6387" marT="63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3652 (4869  с </a:t>
                      </a:r>
                      <a:r>
                        <a:rPr lang="ru-RU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экстрап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)</a:t>
                      </a:r>
                    </a:p>
                  </a:txBody>
                  <a:tcPr marL="6387" marR="6387" marT="63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Недостаточное выявление М/ШЛУ ТБ связано со снижением активности ПМСП в связи с КОВИД (ограничительные мероприятия, нехватка и текучесть кадров) </a:t>
                      </a:r>
                    </a:p>
                  </a:txBody>
                  <a:tcPr marL="6387" marR="6387" marT="63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2728773"/>
                  </a:ext>
                </a:extLst>
              </a:tr>
              <a:tr h="607400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Количество случаев 4 категории, начавших лечение  за 9 </a:t>
                      </a:r>
                      <a:r>
                        <a:rPr lang="ru-RU" sz="16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мес</a:t>
                      </a:r>
                      <a:r>
                        <a:rPr lang="ru-RU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 2021г. </a:t>
                      </a:r>
                    </a:p>
                  </a:txBody>
                  <a:tcPr marL="6387" marR="6387" marT="63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5684</a:t>
                      </a:r>
                    </a:p>
                  </a:txBody>
                  <a:tcPr marL="6387" marR="6387" marT="63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3759 (5012 с </a:t>
                      </a:r>
                      <a:r>
                        <a:rPr lang="ru-RU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экстрап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</a:p>
                  </a:txBody>
                  <a:tcPr marL="6387" marR="6387" marT="63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Взято меньше на лечение, чем планировалось, в связи с уменьшением числа зарегистрированных случаев в кат 4</a:t>
                      </a:r>
                      <a:endParaRPr lang="ru-RU" sz="1200" b="1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387" marR="6387" marT="63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2133762"/>
                  </a:ext>
                </a:extLst>
              </a:tr>
              <a:tr h="803751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Эффективность лечения ТБ с сохраненной чувствительностью (когорта 2020 г)</a:t>
                      </a:r>
                    </a:p>
                  </a:txBody>
                  <a:tcPr marL="6387" marR="6387" marT="63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91%</a:t>
                      </a:r>
                    </a:p>
                  </a:txBody>
                  <a:tcPr marL="6387" marR="6387" marT="63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87,4</a:t>
                      </a:r>
                    </a:p>
                  </a:txBody>
                  <a:tcPr marL="6387" marR="6387" marT="63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Вылечены  3631  пациентов из 4155 пациентов с чувствительным ТБ. Снижение эффективности преимущественно за счет исхода «Умер» -8,2%.</a:t>
                      </a:r>
                    </a:p>
                  </a:txBody>
                  <a:tcPr marL="6387" marR="6387" marT="63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8486800"/>
                  </a:ext>
                </a:extLst>
              </a:tr>
              <a:tr h="571693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Эффективность лечения категории IV (когорта 2019г)</a:t>
                      </a:r>
                    </a:p>
                  </a:txBody>
                  <a:tcPr marL="6387" marR="6387" marT="63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80%</a:t>
                      </a:r>
                    </a:p>
                  </a:txBody>
                  <a:tcPr marL="6387" marR="6387" marT="63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76,3</a:t>
                      </a:r>
                    </a:p>
                  </a:txBody>
                  <a:tcPr marL="6387" marR="6387" marT="63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Вылечены 3286 из 4306 пациентов с М/ШЛУ ТБ. Недостаточная эффективность за счет исхода «Умер» -9,9%.</a:t>
                      </a:r>
                    </a:p>
                  </a:txBody>
                  <a:tcPr marL="6387" marR="6387" marT="63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9210859"/>
                  </a:ext>
                </a:extLst>
              </a:tr>
              <a:tr h="733859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Удельный вес случаев ТБ, выявленных  благодаря НПО</a:t>
                      </a:r>
                    </a:p>
                  </a:txBody>
                  <a:tcPr marL="6387" marR="6387" marT="63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8%</a:t>
                      </a:r>
                    </a:p>
                  </a:txBody>
                  <a:tcPr marL="6387" marR="6387" marT="63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10,1%</a:t>
                      </a:r>
                    </a:p>
                  </a:txBody>
                  <a:tcPr marL="6387" marR="6387" marT="63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Всего зарегистрированы  5433 случаев ТБ, из них 547 случая выявлены из целевых групп НПО .</a:t>
                      </a:r>
                    </a:p>
                  </a:txBody>
                  <a:tcPr marL="6387" marR="6387" marT="63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62420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77241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393024-4CEC-4344-8CA3-2B1F8E3BA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37" y="143219"/>
            <a:ext cx="11721947" cy="1211856"/>
          </a:xfrm>
          <a:solidFill>
            <a:srgbClr val="002060"/>
          </a:solidFill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FFFF00"/>
                </a:solidFill>
                <a:latin typeface="+mn-lt"/>
              </a:rPr>
              <a:t>Основные направления содействия НПТ </a:t>
            </a:r>
            <a:r>
              <a:rPr lang="ru-RU" sz="3200" b="1" dirty="0">
                <a:solidFill>
                  <a:srgbClr val="FF0000"/>
                </a:solidFill>
                <a:latin typeface="+mn-lt"/>
              </a:rPr>
              <a:t>при С</a:t>
            </a:r>
            <a:r>
              <a:rPr lang="en-US" sz="3200" b="1" dirty="0">
                <a:solidFill>
                  <a:srgbClr val="FF0000"/>
                </a:solidFill>
                <a:latin typeface="+mn-lt"/>
              </a:rPr>
              <a:t>OVID</a:t>
            </a:r>
            <a:r>
              <a:rPr lang="ru-RU" sz="3200" b="1" dirty="0">
                <a:solidFill>
                  <a:srgbClr val="FF0000"/>
                </a:solidFill>
                <a:latin typeface="+mn-lt"/>
              </a:rPr>
              <a:t>-19 </a:t>
            </a:r>
            <a:r>
              <a:rPr lang="ru-RU" sz="3200" b="1" dirty="0">
                <a:solidFill>
                  <a:srgbClr val="FFFF00"/>
                </a:solidFill>
                <a:latin typeface="+mn-lt"/>
              </a:rPr>
              <a:t>по гранту ГФ по ТБ а РК в 2021г. 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6EB2801C-99F6-416B-BA90-114F35A7BC7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3031692"/>
              </p:ext>
            </p:extLst>
          </p:nvPr>
        </p:nvGraphicFramePr>
        <p:xfrm>
          <a:off x="319489" y="1432193"/>
          <a:ext cx="11556694" cy="5277083"/>
        </p:xfrm>
        <a:graphic>
          <a:graphicData uri="http://schemas.openxmlformats.org/drawingml/2006/table">
            <a:tbl>
              <a:tblPr/>
              <a:tblGrid>
                <a:gridCol w="9835776">
                  <a:extLst>
                    <a:ext uri="{9D8B030D-6E8A-4147-A177-3AD203B41FA5}">
                      <a16:colId xmlns:a16="http://schemas.microsoft.com/office/drawing/2014/main" val="161428658"/>
                    </a:ext>
                  </a:extLst>
                </a:gridCol>
                <a:gridCol w="28943">
                  <a:extLst>
                    <a:ext uri="{9D8B030D-6E8A-4147-A177-3AD203B41FA5}">
                      <a16:colId xmlns:a16="http://schemas.microsoft.com/office/drawing/2014/main" val="3933501123"/>
                    </a:ext>
                  </a:extLst>
                </a:gridCol>
                <a:gridCol w="1691975">
                  <a:extLst>
                    <a:ext uri="{9D8B030D-6E8A-4147-A177-3AD203B41FA5}">
                      <a16:colId xmlns:a16="http://schemas.microsoft.com/office/drawing/2014/main" val="467958404"/>
                    </a:ext>
                  </a:extLst>
                </a:gridCol>
              </a:tblGrid>
              <a:tr h="7401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Модули</a:t>
                      </a:r>
                      <a:endParaRPr lang="en-US" sz="2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</a:rPr>
                        <a:t>Q1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FFFF00"/>
                          </a:solidFill>
                          <a:effectLst/>
                          <a:latin typeface="+mn-lt"/>
                        </a:rPr>
                        <a:t>Total</a:t>
                      </a:r>
                      <a:r>
                        <a:rPr lang="ru-RU" sz="2000" b="1" i="0" u="none" strike="noStrike" dirty="0">
                          <a:solidFill>
                            <a:srgbClr val="FFFF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000" b="1" i="0" u="none" strike="noStrike" dirty="0">
                          <a:solidFill>
                            <a:srgbClr val="FFFF00"/>
                          </a:solidFill>
                          <a:effectLst/>
                          <a:latin typeface="+mn-lt"/>
                        </a:rPr>
                        <a:t> $ US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2849854"/>
                  </a:ext>
                </a:extLst>
              </a:tr>
              <a:tr h="5531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Инфекционный контроль и защита медицинского персонала и сотрудников НПО</a:t>
                      </a:r>
                      <a:endParaRPr lang="en-US" sz="18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1 051 026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9392073"/>
                  </a:ext>
                </a:extLst>
              </a:tr>
              <a:tr h="3983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Смягчение последствий эпидемии для НТП</a:t>
                      </a:r>
                      <a:endParaRPr lang="en-US" sz="18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1 336 129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3629513"/>
                  </a:ext>
                </a:extLst>
              </a:tr>
              <a:tr h="3983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Система </a:t>
                      </a:r>
                      <a:r>
                        <a:rPr lang="ru-RU" sz="1800" b="1" i="0" u="none" strike="noStrik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эпиднадзора</a:t>
                      </a:r>
                      <a:endParaRPr lang="en-US" sz="18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133 013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4626372"/>
                  </a:ext>
                </a:extLst>
              </a:tr>
              <a:tr h="3983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Ведение случаев ТБ, ТБ/СОВИД (выявление, диагностика, лечение)</a:t>
                      </a:r>
                      <a:endParaRPr lang="en-US" sz="18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1 376 345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4879022"/>
                  </a:ext>
                </a:extLst>
              </a:tr>
              <a:tr h="3983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Предупреждение рисков</a:t>
                      </a:r>
                      <a:endParaRPr lang="en-US" sz="18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363 398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1480054"/>
                  </a:ext>
                </a:extLst>
              </a:tr>
              <a:tr h="3983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Диагностика, тестирование </a:t>
                      </a:r>
                      <a:r>
                        <a:rPr lang="en-US" sz="18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COVID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1 466 554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2646091"/>
                  </a:ext>
                </a:extLst>
              </a:tr>
              <a:tr h="3983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Медицинские ТМЦ и система управления отходами</a:t>
                      </a:r>
                      <a:endParaRPr lang="en-US" sz="18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503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6194296"/>
                  </a:ext>
                </a:extLst>
              </a:tr>
              <a:tr h="3983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Управление программой </a:t>
                      </a:r>
                      <a:endParaRPr lang="en-US" sz="18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800" b="0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63 662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0271371"/>
                  </a:ext>
                </a:extLst>
              </a:tr>
              <a:tr h="3983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Менеджмент гранта</a:t>
                      </a:r>
                      <a:endParaRPr lang="en-US" sz="18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55 429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8445802"/>
                  </a:ext>
                </a:extLst>
              </a:tr>
              <a:tr h="3983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Содействие по координации НПТ при эпидемии</a:t>
                      </a:r>
                      <a:endParaRPr lang="en-US" sz="18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76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76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8 233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76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9869288"/>
                  </a:ext>
                </a:extLst>
              </a:tr>
              <a:tr h="39837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ИТОГО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76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76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5 790 629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76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5957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67525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393024-4CEC-4344-8CA3-2B1F8E3BA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19" y="87086"/>
            <a:ext cx="12008386" cy="452741"/>
          </a:xfrm>
          <a:solidFill>
            <a:srgbClr val="002060"/>
          </a:solidFill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FFFF00"/>
                </a:solidFill>
                <a:latin typeface="+mn-lt"/>
              </a:rPr>
              <a:t>План закупок по проекту гранта ГФ </a:t>
            </a:r>
            <a:r>
              <a:rPr lang="ru-RU" sz="2800" b="1" dirty="0">
                <a:solidFill>
                  <a:srgbClr val="C00000"/>
                </a:solidFill>
                <a:latin typeface="+mn-lt"/>
              </a:rPr>
              <a:t>ТБ/</a:t>
            </a:r>
            <a:r>
              <a:rPr lang="en-US" sz="2800" b="1" dirty="0">
                <a:solidFill>
                  <a:srgbClr val="C00000"/>
                </a:solidFill>
                <a:latin typeface="+mn-lt"/>
              </a:rPr>
              <a:t>COVID-19</a:t>
            </a:r>
            <a:r>
              <a:rPr lang="ru-RU" sz="2800" b="1" dirty="0">
                <a:solidFill>
                  <a:srgbClr val="C00000"/>
                </a:solidFill>
                <a:latin typeface="+mn-lt"/>
              </a:rPr>
              <a:t> в </a:t>
            </a:r>
            <a:r>
              <a:rPr lang="ru-RU" sz="2800" b="1" dirty="0">
                <a:solidFill>
                  <a:srgbClr val="FFFF00"/>
                </a:solidFill>
                <a:latin typeface="+mn-lt"/>
              </a:rPr>
              <a:t>РК на 2021-2022гг.(1)</a:t>
            </a:r>
            <a:r>
              <a:rPr lang="en-US" sz="2800" b="1" dirty="0">
                <a:solidFill>
                  <a:srgbClr val="FFFF00"/>
                </a:solidFill>
                <a:latin typeface="+mn-lt"/>
              </a:rPr>
              <a:t> </a:t>
            </a:r>
            <a:endParaRPr lang="ru-RU" sz="3200" b="1" dirty="0">
              <a:solidFill>
                <a:srgbClr val="FFFF00"/>
              </a:solidFill>
              <a:latin typeface="+mn-lt"/>
            </a:endParaRP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C783DAFE-1A6F-4815-8F2F-2C73B568F32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8006085"/>
              </p:ext>
            </p:extLst>
          </p:nvPr>
        </p:nvGraphicFramePr>
        <p:xfrm>
          <a:off x="231355" y="683046"/>
          <a:ext cx="11601417" cy="6268792"/>
        </p:xfrm>
        <a:graphic>
          <a:graphicData uri="http://schemas.openxmlformats.org/drawingml/2006/table">
            <a:tbl>
              <a:tblPr/>
              <a:tblGrid>
                <a:gridCol w="7402296">
                  <a:extLst>
                    <a:ext uri="{9D8B030D-6E8A-4147-A177-3AD203B41FA5}">
                      <a16:colId xmlns:a16="http://schemas.microsoft.com/office/drawing/2014/main" val="980660691"/>
                    </a:ext>
                  </a:extLst>
                </a:gridCol>
                <a:gridCol w="1668881">
                  <a:extLst>
                    <a:ext uri="{9D8B030D-6E8A-4147-A177-3AD203B41FA5}">
                      <a16:colId xmlns:a16="http://schemas.microsoft.com/office/drawing/2014/main" val="239582264"/>
                    </a:ext>
                  </a:extLst>
                </a:gridCol>
                <a:gridCol w="2530240">
                  <a:extLst>
                    <a:ext uri="{9D8B030D-6E8A-4147-A177-3AD203B41FA5}">
                      <a16:colId xmlns:a16="http://schemas.microsoft.com/office/drawing/2014/main" val="4151513442"/>
                    </a:ext>
                  </a:extLst>
                </a:gridCol>
              </a:tblGrid>
              <a:tr h="47757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товаров, работ и услуг</a:t>
                      </a:r>
                    </a:p>
                  </a:txBody>
                  <a:tcPr marL="2712" marR="2712" marT="271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кол-во</a:t>
                      </a:r>
                    </a:p>
                  </a:txBody>
                  <a:tcPr marL="2712" marR="2712" marT="271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Планируемый срок закупки </a:t>
                      </a:r>
                    </a:p>
                  </a:txBody>
                  <a:tcPr marL="2712" marR="2712" marT="271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7681700"/>
                  </a:ext>
                </a:extLst>
              </a:tr>
              <a:tr h="38173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GeneXpert SARS-CoV-2 cartridges, </a:t>
                      </a:r>
                      <a:r>
                        <a:rPr lang="en-US" sz="1600" b="1" i="0" u="none" strike="noStrike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icluding</a:t>
                      </a:r>
                      <a:r>
                        <a:rPr lang="en-US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 11,39% logistic costs delivery to CPP</a:t>
                      </a:r>
                    </a:p>
                  </a:txBody>
                  <a:tcPr marL="2712" marR="2712" marT="27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12 000</a:t>
                      </a:r>
                    </a:p>
                  </a:txBody>
                  <a:tcPr marL="2712" marR="2712" marT="27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кв. 2022г</a:t>
                      </a:r>
                    </a:p>
                  </a:txBody>
                  <a:tcPr marL="2712" marR="2712" marT="271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5801530"/>
                  </a:ext>
                </a:extLst>
              </a:tr>
              <a:tr h="3745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Procurement of GeneXpert cartridges for SARS-CoV-2 detection</a:t>
                      </a:r>
                    </a:p>
                  </a:txBody>
                  <a:tcPr marL="2712" marR="2712" marT="27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19 500</a:t>
                      </a:r>
                    </a:p>
                  </a:txBody>
                  <a:tcPr marL="2712" marR="2712" marT="27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2-3 </a:t>
                      </a:r>
                      <a:r>
                        <a:rPr lang="ru-RU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кв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2022</a:t>
                      </a:r>
                    </a:p>
                  </a:txBody>
                  <a:tcPr marL="2712" marR="2712" marT="271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4783190"/>
                  </a:ext>
                </a:extLst>
              </a:tr>
              <a:tr h="27466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Procurement of SARS-COV-2 Ag Rapid Tests</a:t>
                      </a:r>
                    </a:p>
                  </a:txBody>
                  <a:tcPr marL="2712" marR="2712" marT="27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223 096</a:t>
                      </a:r>
                    </a:p>
                  </a:txBody>
                  <a:tcPr marL="2712" marR="2712" marT="27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1-2 </a:t>
                      </a:r>
                      <a:r>
                        <a:rPr lang="ru-RU" sz="1200" b="1" i="0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кв. 2022</a:t>
                      </a:r>
                    </a:p>
                  </a:txBody>
                  <a:tcPr marL="2712" marR="2712" marT="271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4981484"/>
                  </a:ext>
                </a:extLst>
              </a:tr>
              <a:tr h="4983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</a:rPr>
                        <a:t>Procurement of the GeneXpert IV R2, 4-modules with desktop PC + warranty extension 3 years </a:t>
                      </a:r>
                    </a:p>
                  </a:txBody>
                  <a:tcPr marL="2712" marR="2712" marT="27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2712" marR="2712" marT="27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</a:rPr>
                        <a:t>1-=2 кв.  2022</a:t>
                      </a:r>
                    </a:p>
                  </a:txBody>
                  <a:tcPr marL="2712" marR="2712" marT="271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9854609"/>
                  </a:ext>
                </a:extLst>
              </a:tr>
              <a:tr h="4775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Surgical masks (NGOs staff) / Маски медицинские (для сотрудников НПО)</a:t>
                      </a:r>
                    </a:p>
                  </a:txBody>
                  <a:tcPr marL="2712" marR="2712" marT="27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753 610</a:t>
                      </a:r>
                    </a:p>
                  </a:txBody>
                  <a:tcPr marL="2712" marR="2712" marT="27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ноябрь-декабрь 2021г</a:t>
                      </a:r>
                    </a:p>
                  </a:txBody>
                  <a:tcPr marL="2712" marR="2712" marT="271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037829"/>
                  </a:ext>
                </a:extLst>
              </a:tr>
              <a:tr h="3787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Gloves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medical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(</a:t>
                      </a:r>
                      <a:r>
                        <a:rPr lang="ru-RU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kit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) / Перчатки медицинские (пара)</a:t>
                      </a:r>
                    </a:p>
                  </a:txBody>
                  <a:tcPr marL="2712" marR="2712" marT="27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1 846 547</a:t>
                      </a:r>
                    </a:p>
                  </a:txBody>
                  <a:tcPr marL="2712" marR="2712" marT="27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ноябрь-декабрь 2021г</a:t>
                      </a:r>
                    </a:p>
                  </a:txBody>
                  <a:tcPr marL="2712" marR="2712" marT="271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2395648"/>
                  </a:ext>
                </a:extLst>
              </a:tr>
              <a:tr h="27466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Hand sanitizer, 100 ml / Санитайзеры для рук, 100 мл</a:t>
                      </a:r>
                    </a:p>
                  </a:txBody>
                  <a:tcPr marL="2712" marR="2712" marT="27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2 840</a:t>
                      </a:r>
                    </a:p>
                  </a:txBody>
                  <a:tcPr marL="2712" marR="2712" marT="27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ноябрь-декабрь 2021г</a:t>
                      </a:r>
                    </a:p>
                  </a:txBody>
                  <a:tcPr marL="2712" marR="2712" marT="271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0205125"/>
                  </a:ext>
                </a:extLst>
              </a:tr>
              <a:tr h="27466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Surgical gowns / </a:t>
                      </a:r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Халаты одноразовые</a:t>
                      </a:r>
                    </a:p>
                  </a:txBody>
                  <a:tcPr marL="2712" marR="2712" marT="27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235 322</a:t>
                      </a:r>
                    </a:p>
                  </a:txBody>
                  <a:tcPr marL="2712" marR="2712" marT="27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ноябрь-декабрь 2021г</a:t>
                      </a:r>
                    </a:p>
                  </a:txBody>
                  <a:tcPr marL="2712" marR="2712" marT="271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6973053"/>
                  </a:ext>
                </a:extLst>
              </a:tr>
              <a:tr h="27466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Disposable caps / </a:t>
                      </a:r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Шапочки одноразовые </a:t>
                      </a:r>
                    </a:p>
                  </a:txBody>
                  <a:tcPr marL="2712" marR="2712" marT="27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70 400</a:t>
                      </a:r>
                    </a:p>
                  </a:txBody>
                  <a:tcPr marL="2712" marR="2712" marT="27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ноябрь-декабрь 2021г</a:t>
                      </a:r>
                    </a:p>
                  </a:txBody>
                  <a:tcPr marL="2712" marR="2712" marT="271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6580223"/>
                  </a:ext>
                </a:extLst>
              </a:tr>
              <a:tr h="27466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Shoe covers / </a:t>
                      </a:r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Бахиллы</a:t>
                      </a:r>
                    </a:p>
                  </a:txBody>
                  <a:tcPr marL="2712" marR="2712" marT="27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70 400</a:t>
                      </a:r>
                    </a:p>
                  </a:txBody>
                  <a:tcPr marL="2712" marR="2712" marT="27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ноябрь-декабрь 2021г</a:t>
                      </a:r>
                    </a:p>
                  </a:txBody>
                  <a:tcPr marL="2712" marR="2712" marT="271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092683"/>
                  </a:ext>
                </a:extLst>
              </a:tr>
              <a:tr h="27466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Chlorine tablets /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Хлор-таблетки</a:t>
                      </a:r>
                    </a:p>
                  </a:txBody>
                  <a:tcPr marL="2712" marR="2712" marT="27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304</a:t>
                      </a:r>
                    </a:p>
                  </a:txBody>
                  <a:tcPr marL="2712" marR="2712" marT="27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ноябрь-декабрь 2021г</a:t>
                      </a:r>
                    </a:p>
                  </a:txBody>
                  <a:tcPr marL="2712" marR="2712" marT="271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7974545"/>
                  </a:ext>
                </a:extLst>
              </a:tr>
              <a:tr h="4983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Boxes for disposal of used PPE / Контейнеры для утилизации использованных СИЗ</a:t>
                      </a:r>
                    </a:p>
                  </a:txBody>
                  <a:tcPr marL="2712" marR="2712" marT="27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608</a:t>
                      </a:r>
                    </a:p>
                  </a:txBody>
                  <a:tcPr marL="2712" marR="2712" marT="27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ноябрь-декабрь 2021г</a:t>
                      </a:r>
                    </a:p>
                  </a:txBody>
                  <a:tcPr marL="2712" marR="2712" marT="271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7269731"/>
                  </a:ext>
                </a:extLst>
              </a:tr>
              <a:tr h="4983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Disposable alcohol wipes 1pack / 200 pcs /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Салфетки спиртовые одноразовые 1уп/200 </a:t>
                      </a:r>
                      <a:r>
                        <a:rPr lang="ru-RU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шт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12" marR="2712" marT="27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1 648</a:t>
                      </a:r>
                    </a:p>
                  </a:txBody>
                  <a:tcPr marL="2712" marR="2712" marT="27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кв.  2022г</a:t>
                      </a:r>
                    </a:p>
                  </a:txBody>
                  <a:tcPr marL="2712" marR="2712" marT="271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9427395"/>
                  </a:ext>
                </a:extLst>
              </a:tr>
              <a:tr h="27466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УФ облучатель передвижной / UV mobile irradiator</a:t>
                      </a:r>
                    </a:p>
                  </a:txBody>
                  <a:tcPr marL="2712" marR="2712" marT="27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101</a:t>
                      </a:r>
                    </a:p>
                  </a:txBody>
                  <a:tcPr marL="2712" marR="2712" marT="27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кв.  2021г</a:t>
                      </a:r>
                    </a:p>
                  </a:txBody>
                  <a:tcPr marL="2712" marR="2712" marT="271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707731"/>
                  </a:ext>
                </a:extLst>
              </a:tr>
              <a:tr h="486078"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Respirator, FFP2, N95 / Респираторы, FFP2, N95 </a:t>
                      </a:r>
                    </a:p>
                  </a:txBody>
                  <a:tcPr marL="2712" marR="2712" marT="27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166 076</a:t>
                      </a:r>
                    </a:p>
                  </a:txBody>
                  <a:tcPr marL="2712" marR="2712" marT="27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ноябрь-декабрь 2021г</a:t>
                      </a:r>
                    </a:p>
                  </a:txBody>
                  <a:tcPr marL="2712" marR="2712" marT="271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0868625"/>
                  </a:ext>
                </a:extLst>
              </a:tr>
              <a:tr h="274667">
                <a:tc>
                  <a:txBody>
                    <a:bodyPr/>
                    <a:lstStyle/>
                    <a:p>
                      <a:pPr algn="l" fontAlgn="ctr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12" marR="2712" marT="27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12" marR="2712" marT="27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ноябрь-декабрь 2021г</a:t>
                      </a:r>
                    </a:p>
                  </a:txBody>
                  <a:tcPr marL="2712" marR="2712" marT="271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7374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99545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393024-4CEC-4344-8CA3-2B1F8E3BA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236" y="99152"/>
            <a:ext cx="11942284" cy="429658"/>
          </a:xfrm>
          <a:solidFill>
            <a:srgbClr val="002060"/>
          </a:solidFill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rgbClr val="FFFF00"/>
                </a:solidFill>
                <a:latin typeface="Calibri" panose="020F0502020204030204"/>
              </a:rPr>
              <a:t>План закупок по проекту гранта ГФ </a:t>
            </a:r>
            <a:r>
              <a:rPr lang="ru-RU" sz="2800" b="1" dirty="0">
                <a:solidFill>
                  <a:srgbClr val="C00000"/>
                </a:solidFill>
                <a:latin typeface="Calibri" panose="020F0502020204030204"/>
              </a:rPr>
              <a:t>ТБ/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/>
              </a:rPr>
              <a:t>COVID-19</a:t>
            </a:r>
            <a:r>
              <a:rPr lang="ru-RU" sz="2800" b="1" dirty="0">
                <a:solidFill>
                  <a:srgbClr val="C00000"/>
                </a:solidFill>
                <a:latin typeface="Calibri" panose="020F0502020204030204"/>
              </a:rPr>
              <a:t> </a:t>
            </a:r>
            <a:r>
              <a:rPr lang="ru-RU" sz="2800" b="1" dirty="0">
                <a:solidFill>
                  <a:srgbClr val="FFFF00"/>
                </a:solidFill>
                <a:latin typeface="Calibri" panose="020F0502020204030204"/>
              </a:rPr>
              <a:t>в РК на 2021-2022гг.(</a:t>
            </a:r>
            <a:r>
              <a:rPr lang="en-US" sz="2800" b="1" dirty="0">
                <a:solidFill>
                  <a:srgbClr val="FFFF00"/>
                </a:solidFill>
                <a:latin typeface="Calibri" panose="020F0502020204030204"/>
              </a:rPr>
              <a:t>2</a:t>
            </a:r>
            <a:r>
              <a:rPr lang="ru-RU" sz="2800" b="1" dirty="0">
                <a:solidFill>
                  <a:srgbClr val="FFFF00"/>
                </a:solidFill>
                <a:latin typeface="Calibri" panose="020F0502020204030204"/>
              </a:rPr>
              <a:t>)</a:t>
            </a:r>
            <a:r>
              <a:rPr lang="en-US" sz="2800" b="1" dirty="0">
                <a:solidFill>
                  <a:srgbClr val="FFFF00"/>
                </a:solidFill>
                <a:latin typeface="Calibri" panose="020F0502020204030204"/>
              </a:rPr>
              <a:t> </a:t>
            </a:r>
            <a:endParaRPr lang="ru-RU" dirty="0"/>
          </a:p>
        </p:txBody>
      </p:sp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01B83B87-3B72-4B2B-BC4E-FC96DDD94CD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2787928"/>
              </p:ext>
            </p:extLst>
          </p:nvPr>
        </p:nvGraphicFramePr>
        <p:xfrm>
          <a:off x="253388" y="653143"/>
          <a:ext cx="11699126" cy="6447888"/>
        </p:xfrm>
        <a:graphic>
          <a:graphicData uri="http://schemas.openxmlformats.org/drawingml/2006/table">
            <a:tbl>
              <a:tblPr/>
              <a:tblGrid>
                <a:gridCol w="7464640">
                  <a:extLst>
                    <a:ext uri="{9D8B030D-6E8A-4147-A177-3AD203B41FA5}">
                      <a16:colId xmlns:a16="http://schemas.microsoft.com/office/drawing/2014/main" val="2943243016"/>
                    </a:ext>
                  </a:extLst>
                </a:gridCol>
                <a:gridCol w="1682936">
                  <a:extLst>
                    <a:ext uri="{9D8B030D-6E8A-4147-A177-3AD203B41FA5}">
                      <a16:colId xmlns:a16="http://schemas.microsoft.com/office/drawing/2014/main" val="1958301074"/>
                    </a:ext>
                  </a:extLst>
                </a:gridCol>
                <a:gridCol w="2551550">
                  <a:extLst>
                    <a:ext uri="{9D8B030D-6E8A-4147-A177-3AD203B41FA5}">
                      <a16:colId xmlns:a16="http://schemas.microsoft.com/office/drawing/2014/main" val="3211258787"/>
                    </a:ext>
                  </a:extLst>
                </a:gridCol>
              </a:tblGrid>
              <a:tr h="4027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Hand sanitizer, 1000 ml / Санитайзеры для рук, 1000 мл</a:t>
                      </a:r>
                    </a:p>
                  </a:txBody>
                  <a:tcPr marL="5138" marR="5138" marT="51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384</a:t>
                      </a:r>
                    </a:p>
                  </a:txBody>
                  <a:tcPr marL="5138" marR="5138" marT="51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декабрь 2021г</a:t>
                      </a:r>
                    </a:p>
                  </a:txBody>
                  <a:tcPr marL="5138" marR="5138" marT="513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0303318"/>
                  </a:ext>
                </a:extLst>
              </a:tr>
              <a:tr h="37809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UV stationar irradiator/ УФ облучатель стационарный вместе с установкой</a:t>
                      </a:r>
                    </a:p>
                  </a:txBody>
                  <a:tcPr marL="5138" marR="5138" marT="51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321</a:t>
                      </a:r>
                    </a:p>
                  </a:txBody>
                  <a:tcPr marL="5138" marR="5138" marT="51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декабрь 2021г</a:t>
                      </a:r>
                    </a:p>
                  </a:txBody>
                  <a:tcPr marL="5138" marR="5138" marT="513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937441"/>
                  </a:ext>
                </a:extLst>
              </a:tr>
              <a:tr h="3185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PC / Компьютер в комлекте (Прцессорный блок, монитор, мышь, гарнитура, ОС, антивирус)</a:t>
                      </a:r>
                    </a:p>
                  </a:txBody>
                  <a:tcPr marL="5138" marR="5138" marT="51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5138" marR="5138" marT="51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декабрь 2021г</a:t>
                      </a:r>
                    </a:p>
                  </a:txBody>
                  <a:tcPr marL="5138" marR="5138" marT="513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9106228"/>
                  </a:ext>
                </a:extLst>
              </a:tr>
              <a:tr h="31858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Multifunctional unit / </a:t>
                      </a:r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МФУ </a:t>
                      </a:r>
                    </a:p>
                  </a:txBody>
                  <a:tcPr marL="5138" marR="5138" marT="51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</a:t>
                      </a:r>
                    </a:p>
                  </a:txBody>
                  <a:tcPr marL="5138" marR="5138" marT="51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декабрь 2021г</a:t>
                      </a:r>
                    </a:p>
                  </a:txBody>
                  <a:tcPr marL="5138" marR="5138" marT="513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1232714"/>
                  </a:ext>
                </a:extLst>
              </a:tr>
              <a:tr h="36553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Tablets /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Планшеты </a:t>
                      </a:r>
                    </a:p>
                  </a:txBody>
                  <a:tcPr marL="5138" marR="5138" marT="51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200</a:t>
                      </a:r>
                    </a:p>
                  </a:txBody>
                  <a:tcPr marL="5138" marR="5138" marT="51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кв. 2022г</a:t>
                      </a:r>
                    </a:p>
                  </a:txBody>
                  <a:tcPr marL="5138" marR="5138" marT="513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4571995"/>
                  </a:ext>
                </a:extLst>
              </a:tr>
              <a:tr h="3185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Ноутбук в комплекте с жестким диском</a:t>
                      </a:r>
                    </a:p>
                  </a:txBody>
                  <a:tcPr marL="5138" marR="5138" marT="51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</a:p>
                  </a:txBody>
                  <a:tcPr marL="5138" marR="5138" marT="51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кв. 2022г</a:t>
                      </a:r>
                    </a:p>
                  </a:txBody>
                  <a:tcPr marL="5138" marR="5138" marT="513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5959814"/>
                  </a:ext>
                </a:extLst>
              </a:tr>
              <a:tr h="4778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Работа по оснащению и </a:t>
                      </a:r>
                      <a:r>
                        <a:rPr lang="ru-RU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докомплектации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кабинетов видеоконференцсвязи в областных центрах </a:t>
                      </a:r>
                      <a:r>
                        <a:rPr lang="ru-RU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фтизиопульмонологии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38" marR="5138" marT="51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</a:p>
                  </a:txBody>
                  <a:tcPr marL="5138" marR="5138" marT="51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кв. 2022г</a:t>
                      </a:r>
                    </a:p>
                  </a:txBody>
                  <a:tcPr marL="5138" marR="5138" marT="513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0377106"/>
                  </a:ext>
                </a:extLst>
              </a:tr>
              <a:tr h="3185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Оборудование для конф.зала ГРП ГФ при ННЦФ с установкой</a:t>
                      </a:r>
                    </a:p>
                  </a:txBody>
                  <a:tcPr marL="5138" marR="5138" marT="51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5138" marR="5138" marT="51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 кв. 2022г</a:t>
                      </a:r>
                      <a:endParaRPr kumimoji="0" 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5138" marR="5138" marT="513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7059625"/>
                  </a:ext>
                </a:extLst>
              </a:tr>
              <a:tr h="3185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Oxygen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concentrator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/ Кислородный концентратор передвижной</a:t>
                      </a:r>
                    </a:p>
                  </a:txBody>
                  <a:tcPr marL="5138" marR="5138" marT="51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</a:t>
                      </a:r>
                    </a:p>
                  </a:txBody>
                  <a:tcPr marL="5138" marR="5138" marT="51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 кв. 2022г</a:t>
                      </a:r>
                      <a:endParaRPr kumimoji="0" 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5138" marR="5138" marT="513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4683533"/>
                  </a:ext>
                </a:extLst>
              </a:tr>
              <a:tr h="31858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Infusion pump volumetric / </a:t>
                      </a:r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инфузомат</a:t>
                      </a:r>
                    </a:p>
                  </a:txBody>
                  <a:tcPr marL="5138" marR="5138" marT="51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</a:t>
                      </a:r>
                    </a:p>
                  </a:txBody>
                  <a:tcPr marL="5138" marR="5138" marT="51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 кв. 2022г</a:t>
                      </a:r>
                      <a:endParaRPr kumimoji="0" 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5138" marR="5138" marT="513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8085308"/>
                  </a:ext>
                </a:extLst>
              </a:tr>
              <a:tr h="31858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Volumetric syringe pump (perfusor) / </a:t>
                      </a:r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перфузоры</a:t>
                      </a:r>
                    </a:p>
                  </a:txBody>
                  <a:tcPr marL="5138" marR="5138" marT="51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5138" marR="5138" marT="51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 кв. 2022г</a:t>
                      </a:r>
                      <a:endParaRPr kumimoji="0" 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5138" marR="5138" marT="513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8680392"/>
                  </a:ext>
                </a:extLst>
              </a:tr>
              <a:tr h="31858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Electrically powered suction equipment / Отсасыватель медицинский</a:t>
                      </a:r>
                    </a:p>
                  </a:txBody>
                  <a:tcPr marL="5138" marR="5138" marT="51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5138" marR="5138" marT="51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 кв. 2022г</a:t>
                      </a:r>
                    </a:p>
                  </a:txBody>
                  <a:tcPr marL="5138" marR="5138" marT="513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2357754"/>
                  </a:ext>
                </a:extLst>
              </a:tr>
              <a:tr h="4778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Mobile X-ray TB Screening unit (on car) for NSCP / </a:t>
                      </a:r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Комплекс рентгеновский флюорографический цифровой передвижной (на шасси) для ННЦФ</a:t>
                      </a:r>
                    </a:p>
                  </a:txBody>
                  <a:tcPr marL="5138" marR="5138" marT="51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5138" marR="5138" marT="51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1-2 квартал 2022</a:t>
                      </a:r>
                    </a:p>
                  </a:txBody>
                  <a:tcPr marL="5138" marR="5138" marT="513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708212"/>
                  </a:ext>
                </a:extLst>
              </a:tr>
              <a:tr h="63717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Stationary digital X-ray fluorographic for Penitentiary Department + NCFP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Аппарат флюорографический стационарный цифровой для КУИС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+ NCFP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38" marR="5138" marT="51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5138" marR="5138" marT="51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1 -2 квартал 2022</a:t>
                      </a:r>
                    </a:p>
                  </a:txBody>
                  <a:tcPr marL="5138" marR="5138" marT="513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557142"/>
                  </a:ext>
                </a:extLst>
              </a:tr>
              <a:tr h="4778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Procurement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+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service institutions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X-ray machine for NCFP with Warranty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-3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years</a:t>
                      </a:r>
                    </a:p>
                  </a:txBody>
                  <a:tcPr marL="5138" marR="5138" marT="51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5138" marR="5138" marT="51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1 -2 квартал 2022</a:t>
                      </a:r>
                    </a:p>
                  </a:txBody>
                  <a:tcPr marL="5138" marR="5138" marT="513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3372647"/>
                  </a:ext>
                </a:extLst>
              </a:tr>
              <a:tr h="31858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Procurement of Computed tomography (CT) scanning system for NSCP.</a:t>
                      </a:r>
                    </a:p>
                  </a:txBody>
                  <a:tcPr marL="5138" marR="5138" marT="51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5138" marR="5138" marT="51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1 -2 квартал 2022</a:t>
                      </a:r>
                    </a:p>
                  </a:txBody>
                  <a:tcPr marL="5138" marR="5138" marT="513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4212419"/>
                  </a:ext>
                </a:extLst>
              </a:tr>
              <a:tr h="159293">
                <a:tc gridSpan="3"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38" marR="5138" marT="513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5260095"/>
                  </a:ext>
                </a:extLst>
              </a:tr>
            </a:tbl>
          </a:graphicData>
        </a:graphic>
      </p:graphicFrame>
      <p:graphicFrame>
        <p:nvGraphicFramePr>
          <p:cNvPr id="4" name="Объект 7">
            <a:extLst>
              <a:ext uri="{FF2B5EF4-FFF2-40B4-BE49-F238E27FC236}">
                <a16:creationId xmlns:a16="http://schemas.microsoft.com/office/drawing/2014/main" id="{C273A816-3E2F-4CFF-93B8-C50180E155E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2787928"/>
              </p:ext>
            </p:extLst>
          </p:nvPr>
        </p:nvGraphicFramePr>
        <p:xfrm>
          <a:off x="246437" y="653143"/>
          <a:ext cx="11699126" cy="6447888"/>
        </p:xfrm>
        <a:graphic>
          <a:graphicData uri="http://schemas.openxmlformats.org/drawingml/2006/table">
            <a:tbl>
              <a:tblPr/>
              <a:tblGrid>
                <a:gridCol w="7464640">
                  <a:extLst>
                    <a:ext uri="{9D8B030D-6E8A-4147-A177-3AD203B41FA5}">
                      <a16:colId xmlns:a16="http://schemas.microsoft.com/office/drawing/2014/main" val="2943243016"/>
                    </a:ext>
                  </a:extLst>
                </a:gridCol>
                <a:gridCol w="1682936">
                  <a:extLst>
                    <a:ext uri="{9D8B030D-6E8A-4147-A177-3AD203B41FA5}">
                      <a16:colId xmlns:a16="http://schemas.microsoft.com/office/drawing/2014/main" val="1958301074"/>
                    </a:ext>
                  </a:extLst>
                </a:gridCol>
                <a:gridCol w="2551550">
                  <a:extLst>
                    <a:ext uri="{9D8B030D-6E8A-4147-A177-3AD203B41FA5}">
                      <a16:colId xmlns:a16="http://schemas.microsoft.com/office/drawing/2014/main" val="3211258787"/>
                    </a:ext>
                  </a:extLst>
                </a:gridCol>
              </a:tblGrid>
              <a:tr h="4027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Hand sanitizer, 1000 ml / Санитайзеры для рук, 1000 мл</a:t>
                      </a:r>
                    </a:p>
                  </a:txBody>
                  <a:tcPr marL="5138" marR="5138" marT="51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384</a:t>
                      </a:r>
                    </a:p>
                  </a:txBody>
                  <a:tcPr marL="5138" marR="5138" marT="51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декабрь 2021г</a:t>
                      </a:r>
                    </a:p>
                  </a:txBody>
                  <a:tcPr marL="5138" marR="5138" marT="513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0303318"/>
                  </a:ext>
                </a:extLst>
              </a:tr>
              <a:tr h="37809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UV stationar irradiator/ УФ облучатель стационарный вместе с установкой</a:t>
                      </a:r>
                    </a:p>
                  </a:txBody>
                  <a:tcPr marL="5138" marR="5138" marT="51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321</a:t>
                      </a:r>
                    </a:p>
                  </a:txBody>
                  <a:tcPr marL="5138" marR="5138" marT="51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декабрь 2021г</a:t>
                      </a:r>
                    </a:p>
                  </a:txBody>
                  <a:tcPr marL="5138" marR="5138" marT="513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937441"/>
                  </a:ext>
                </a:extLst>
              </a:tr>
              <a:tr h="3185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PC / Компьютер в комлекте (Прцессорный блок, монитор, мышь, гарнитура, ОС, антивирус)</a:t>
                      </a:r>
                    </a:p>
                  </a:txBody>
                  <a:tcPr marL="5138" marR="5138" marT="51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5138" marR="5138" marT="51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декабрь 2021г</a:t>
                      </a:r>
                    </a:p>
                  </a:txBody>
                  <a:tcPr marL="5138" marR="5138" marT="513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9106228"/>
                  </a:ext>
                </a:extLst>
              </a:tr>
              <a:tr h="31858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Multifunctional unit / </a:t>
                      </a:r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МФУ </a:t>
                      </a:r>
                    </a:p>
                  </a:txBody>
                  <a:tcPr marL="5138" marR="5138" marT="51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</a:t>
                      </a:r>
                    </a:p>
                  </a:txBody>
                  <a:tcPr marL="5138" marR="5138" marT="51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декабрь 2021г</a:t>
                      </a:r>
                    </a:p>
                  </a:txBody>
                  <a:tcPr marL="5138" marR="5138" marT="513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1232714"/>
                  </a:ext>
                </a:extLst>
              </a:tr>
              <a:tr h="36553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Tablets /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Планшеты </a:t>
                      </a:r>
                    </a:p>
                  </a:txBody>
                  <a:tcPr marL="5138" marR="5138" marT="51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200</a:t>
                      </a:r>
                    </a:p>
                  </a:txBody>
                  <a:tcPr marL="5138" marR="5138" marT="51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кв. 2022г</a:t>
                      </a:r>
                    </a:p>
                  </a:txBody>
                  <a:tcPr marL="5138" marR="5138" marT="513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4571995"/>
                  </a:ext>
                </a:extLst>
              </a:tr>
              <a:tr h="3185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Ноутбук в комплекте с жестким диском</a:t>
                      </a:r>
                    </a:p>
                  </a:txBody>
                  <a:tcPr marL="5138" marR="5138" marT="51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</a:p>
                  </a:txBody>
                  <a:tcPr marL="5138" marR="5138" marT="51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кв. 2022г</a:t>
                      </a:r>
                    </a:p>
                  </a:txBody>
                  <a:tcPr marL="5138" marR="5138" marT="513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5959814"/>
                  </a:ext>
                </a:extLst>
              </a:tr>
              <a:tr h="4778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Работа по оснащению и </a:t>
                      </a:r>
                      <a:r>
                        <a:rPr lang="ru-RU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докомплектации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кабинетов видеоконференцсвязи в областных центрах </a:t>
                      </a:r>
                      <a:r>
                        <a:rPr lang="ru-RU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фтизиопульмонологии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38" marR="5138" marT="51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</a:p>
                  </a:txBody>
                  <a:tcPr marL="5138" marR="5138" marT="51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кв. 2022г</a:t>
                      </a:r>
                    </a:p>
                  </a:txBody>
                  <a:tcPr marL="5138" marR="5138" marT="513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0377106"/>
                  </a:ext>
                </a:extLst>
              </a:tr>
              <a:tr h="3185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Оборудование для конф.зала ГРП ГФ при ННЦФ с установкой</a:t>
                      </a:r>
                    </a:p>
                  </a:txBody>
                  <a:tcPr marL="5138" marR="5138" marT="51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5138" marR="5138" marT="51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 кв. 2022г</a:t>
                      </a:r>
                      <a:endParaRPr kumimoji="0" 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5138" marR="5138" marT="513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7059625"/>
                  </a:ext>
                </a:extLst>
              </a:tr>
              <a:tr h="3185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Oxygen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concentrator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/ Кислородный концентратор передвижной</a:t>
                      </a:r>
                    </a:p>
                  </a:txBody>
                  <a:tcPr marL="5138" marR="5138" marT="51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</a:t>
                      </a:r>
                    </a:p>
                  </a:txBody>
                  <a:tcPr marL="5138" marR="5138" marT="51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 кв. 2022г</a:t>
                      </a:r>
                      <a:endParaRPr kumimoji="0" 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5138" marR="5138" marT="513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4683533"/>
                  </a:ext>
                </a:extLst>
              </a:tr>
              <a:tr h="31858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Infusion pump volumetric / </a:t>
                      </a:r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инфузомат</a:t>
                      </a:r>
                    </a:p>
                  </a:txBody>
                  <a:tcPr marL="5138" marR="5138" marT="51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</a:t>
                      </a:r>
                    </a:p>
                  </a:txBody>
                  <a:tcPr marL="5138" marR="5138" marT="51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 кв. 2022г</a:t>
                      </a:r>
                      <a:endParaRPr kumimoji="0" 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5138" marR="5138" marT="513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8085308"/>
                  </a:ext>
                </a:extLst>
              </a:tr>
              <a:tr h="31858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Volumetric syringe pump (perfusor) / </a:t>
                      </a:r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перфузоры</a:t>
                      </a:r>
                    </a:p>
                  </a:txBody>
                  <a:tcPr marL="5138" marR="5138" marT="51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5138" marR="5138" marT="51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 кв. 2022г</a:t>
                      </a:r>
                      <a:endParaRPr kumimoji="0" 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5138" marR="5138" marT="513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8680392"/>
                  </a:ext>
                </a:extLst>
              </a:tr>
              <a:tr h="31858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Electrically powered suction equipment / Отсасыватель медицинский</a:t>
                      </a:r>
                    </a:p>
                  </a:txBody>
                  <a:tcPr marL="5138" marR="5138" marT="51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5138" marR="5138" marT="51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 кв. 2022г</a:t>
                      </a:r>
                    </a:p>
                  </a:txBody>
                  <a:tcPr marL="5138" marR="5138" marT="513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2357754"/>
                  </a:ext>
                </a:extLst>
              </a:tr>
              <a:tr h="4778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Mobile X-ray TB Screening unit (on car) for NSCP / </a:t>
                      </a:r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Комплекс рентгеновский флюорографический цифровой передвижной (на шасси) для ННЦФ</a:t>
                      </a:r>
                    </a:p>
                  </a:txBody>
                  <a:tcPr marL="5138" marR="5138" marT="51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5138" marR="5138" marT="51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1-2 квартал 2022</a:t>
                      </a:r>
                    </a:p>
                  </a:txBody>
                  <a:tcPr marL="5138" marR="5138" marT="513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708212"/>
                  </a:ext>
                </a:extLst>
              </a:tr>
              <a:tr h="63717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Stationary digital X-ray fluorographic for Penitentiary Department + NCFP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Аппарат флюорографический стационарный цифровой для КУИС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+ NCFP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38" marR="5138" marT="51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5138" marR="5138" marT="51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1 -2 квартал 2022</a:t>
                      </a:r>
                    </a:p>
                  </a:txBody>
                  <a:tcPr marL="5138" marR="5138" marT="513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557142"/>
                  </a:ext>
                </a:extLst>
              </a:tr>
              <a:tr h="4778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Procurement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+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service institutions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X-ray machine for NCFP with Warranty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-3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years</a:t>
                      </a:r>
                    </a:p>
                  </a:txBody>
                  <a:tcPr marL="5138" marR="5138" marT="51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5138" marR="5138" marT="51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1 -2 квартал 2022</a:t>
                      </a:r>
                    </a:p>
                  </a:txBody>
                  <a:tcPr marL="5138" marR="5138" marT="513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3372647"/>
                  </a:ext>
                </a:extLst>
              </a:tr>
              <a:tr h="31858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Procurement of Computed tomography (CT) scanning system for NSCP.</a:t>
                      </a:r>
                    </a:p>
                  </a:txBody>
                  <a:tcPr marL="5138" marR="5138" marT="51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5138" marR="5138" marT="51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1 -2 квартал 2022</a:t>
                      </a:r>
                    </a:p>
                  </a:txBody>
                  <a:tcPr marL="5138" marR="5138" marT="513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4212419"/>
                  </a:ext>
                </a:extLst>
              </a:tr>
              <a:tr h="159293">
                <a:tc gridSpan="3"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38" marR="5138" marT="513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52600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06339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393024-4CEC-4344-8CA3-2B1F8E3BA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43" y="87086"/>
            <a:ext cx="11832771" cy="838200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FFFF00"/>
                </a:solidFill>
                <a:latin typeface="Calibri" panose="020F0502020204030204"/>
              </a:rPr>
              <a:t>План закупок по проекту гранта </a:t>
            </a:r>
            <a:r>
              <a:rPr lang="ru-RU" sz="2800" b="1" dirty="0">
                <a:solidFill>
                  <a:srgbClr val="C00000"/>
                </a:solidFill>
                <a:latin typeface="Calibri" panose="020F0502020204030204"/>
              </a:rPr>
              <a:t>ГФ ТБ/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/>
              </a:rPr>
              <a:t>COVID-19</a:t>
            </a:r>
            <a:r>
              <a:rPr lang="ru-RU" sz="2800" b="1" dirty="0">
                <a:solidFill>
                  <a:srgbClr val="C00000"/>
                </a:solidFill>
                <a:latin typeface="Calibri" panose="020F0502020204030204"/>
              </a:rPr>
              <a:t> </a:t>
            </a:r>
            <a:r>
              <a:rPr lang="ru-RU" sz="2800" b="1" dirty="0">
                <a:solidFill>
                  <a:srgbClr val="FFFF00"/>
                </a:solidFill>
                <a:latin typeface="Calibri" panose="020F0502020204030204"/>
              </a:rPr>
              <a:t>в РК на 2021-2022гг.(</a:t>
            </a:r>
            <a:r>
              <a:rPr lang="en-US" sz="2800" b="1" dirty="0">
                <a:solidFill>
                  <a:srgbClr val="FFFF00"/>
                </a:solidFill>
                <a:latin typeface="Calibri" panose="020F0502020204030204"/>
              </a:rPr>
              <a:t>3</a:t>
            </a:r>
            <a:r>
              <a:rPr lang="ru-RU" sz="2800" b="1" dirty="0">
                <a:solidFill>
                  <a:srgbClr val="FFFF00"/>
                </a:solidFill>
                <a:latin typeface="Calibri" panose="020F0502020204030204"/>
              </a:rPr>
              <a:t>)</a:t>
            </a:r>
            <a:r>
              <a:rPr lang="en-US" sz="2800" b="1" dirty="0">
                <a:solidFill>
                  <a:srgbClr val="FFFF00"/>
                </a:solidFill>
                <a:latin typeface="Calibri" panose="020F0502020204030204"/>
              </a:rPr>
              <a:t> </a:t>
            </a:r>
            <a:endParaRPr lang="ru-RU" dirty="0"/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CAFFD774-AD8E-4B4B-AD8A-D129E81F8B3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1285663"/>
              </p:ext>
            </p:extLst>
          </p:nvPr>
        </p:nvGraphicFramePr>
        <p:xfrm>
          <a:off x="326571" y="1055914"/>
          <a:ext cx="11375572" cy="5670175"/>
        </p:xfrm>
        <a:graphic>
          <a:graphicData uri="http://schemas.openxmlformats.org/drawingml/2006/table">
            <a:tbl>
              <a:tblPr/>
              <a:tblGrid>
                <a:gridCol w="7258196">
                  <a:extLst>
                    <a:ext uri="{9D8B030D-6E8A-4147-A177-3AD203B41FA5}">
                      <a16:colId xmlns:a16="http://schemas.microsoft.com/office/drawing/2014/main" val="1929347254"/>
                    </a:ext>
                  </a:extLst>
                </a:gridCol>
                <a:gridCol w="1636392">
                  <a:extLst>
                    <a:ext uri="{9D8B030D-6E8A-4147-A177-3AD203B41FA5}">
                      <a16:colId xmlns:a16="http://schemas.microsoft.com/office/drawing/2014/main" val="124092102"/>
                    </a:ext>
                  </a:extLst>
                </a:gridCol>
                <a:gridCol w="2480984">
                  <a:extLst>
                    <a:ext uri="{9D8B030D-6E8A-4147-A177-3AD203B41FA5}">
                      <a16:colId xmlns:a16="http://schemas.microsoft.com/office/drawing/2014/main" val="436116806"/>
                    </a:ext>
                  </a:extLst>
                </a:gridCol>
              </a:tblGrid>
              <a:tr h="544286">
                <a:tc>
                  <a:txBody>
                    <a:bodyPr/>
                    <a:lstStyle/>
                    <a:p>
                      <a:pPr algn="l" fontAlgn="t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l" fontAlgn="t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l" fontAlgn="t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ТБ и КОВИД: симптомы, диагностический алгоритм, маршрут пациента, </a:t>
                      </a:r>
                      <a:r>
                        <a:rPr lang="ru-RU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каз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/ рус, листовка, А5 </a:t>
                      </a:r>
                    </a:p>
                  </a:txBody>
                  <a:tcPr marL="6350" marR="6350" marT="63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694 800</a:t>
                      </a:r>
                    </a:p>
                  </a:txBody>
                  <a:tcPr marL="6350" marR="6350" marT="63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декабрь 2021г</a:t>
                      </a:r>
                    </a:p>
                  </a:txBody>
                  <a:tcPr marL="6350" marR="6350" marT="63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9327676"/>
                  </a:ext>
                </a:extLst>
              </a:tr>
              <a:tr h="882875">
                <a:tc>
                  <a:txBody>
                    <a:bodyPr/>
                    <a:lstStyle/>
                    <a:p>
                      <a:pPr algn="l" fontAlgn="t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l" fontAlgn="t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Краткое руководство для врача по менеджменту ТБ/КОВИД, </a:t>
                      </a:r>
                      <a:r>
                        <a:rPr lang="ru-RU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каз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/рус брошюра, А5 </a:t>
                      </a:r>
                    </a:p>
                  </a:txBody>
                  <a:tcPr marL="6350" marR="6350" marT="63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11 580</a:t>
                      </a:r>
                    </a:p>
                  </a:txBody>
                  <a:tcPr marL="6350" marR="6350" marT="63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декабрь 2021г</a:t>
                      </a:r>
                      <a:endParaRPr kumimoji="0" lang="ru-RU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350" marR="6350" marT="63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2369242"/>
                  </a:ext>
                </a:extLst>
              </a:tr>
              <a:tr h="882875">
                <a:tc>
                  <a:txBody>
                    <a:bodyPr/>
                    <a:lstStyle/>
                    <a:p>
                      <a:pPr algn="l" fontAlgn="t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l" fontAlgn="t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ТБ/КОВИД: своевременное выявление = спасенная жизнь, рус постер, A2</a:t>
                      </a:r>
                    </a:p>
                  </a:txBody>
                  <a:tcPr marL="6350" marR="6350" marT="63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5 790</a:t>
                      </a:r>
                    </a:p>
                  </a:txBody>
                  <a:tcPr marL="6350" marR="6350" marT="63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декабрь 2021г</a:t>
                      </a:r>
                    </a:p>
                  </a:txBody>
                  <a:tcPr marL="6350" marR="6350" marT="63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0020681"/>
                  </a:ext>
                </a:extLst>
              </a:tr>
              <a:tr h="882875">
                <a:tc>
                  <a:txBody>
                    <a:bodyPr/>
                    <a:lstStyle/>
                    <a:p>
                      <a:pPr algn="l" fontAlgn="t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l" fontAlgn="t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ТБ/КОВИД: своевременное выявление = спасенная жизнь, </a:t>
                      </a:r>
                      <a:r>
                        <a:rPr lang="ru-RU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каз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, постер, A2</a:t>
                      </a:r>
                    </a:p>
                  </a:txBody>
                  <a:tcPr marL="6350" marR="6350" marT="63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5 790</a:t>
                      </a:r>
                    </a:p>
                  </a:txBody>
                  <a:tcPr marL="6350" marR="6350" marT="63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декабрь 2021г</a:t>
                      </a:r>
                    </a:p>
                  </a:txBody>
                  <a:tcPr marL="6350" marR="6350" marT="63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0008034"/>
                  </a:ext>
                </a:extLst>
              </a:tr>
              <a:tr h="461042">
                <a:tc gridSpan="3">
                  <a:txBody>
                    <a:bodyPr/>
                    <a:lstStyle/>
                    <a:p>
                      <a:pPr algn="ctr" fontAlgn="t"/>
                      <a:r>
                        <a:rPr lang="ru-RU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Видео </a:t>
                      </a:r>
                    </a:p>
                  </a:txBody>
                  <a:tcPr marL="6350" marR="6350" marT="63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0763010"/>
                  </a:ext>
                </a:extLst>
              </a:tr>
              <a:tr h="72843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Support ACSM activities on TB/COVID19 (Broadcast of the video materials)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30 710* 400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квартал 2022</a:t>
                      </a:r>
                    </a:p>
                  </a:txBody>
                  <a:tcPr marL="6350" marR="6350" marT="63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872442"/>
                  </a:ext>
                </a:extLst>
              </a:tr>
              <a:tr h="72843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Support ACSM activities on TB/COVID19 (Production of the video spot on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ТБ, 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TB/COVID )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квартал 2022</a:t>
                      </a:r>
                    </a:p>
                  </a:txBody>
                  <a:tcPr marL="6350" marR="6350" marT="63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29903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92853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0721" y="1700808"/>
            <a:ext cx="11697629" cy="2448273"/>
          </a:xfrm>
          <a:solidFill>
            <a:srgbClr val="002060"/>
          </a:solidFill>
        </p:spPr>
        <p:txBody>
          <a:bodyPr>
            <a:normAutofit/>
          </a:bodyPr>
          <a:lstStyle/>
          <a:p>
            <a:pPr marL="82296" indent="0" algn="ctr" eaLnBrk="1" fontAlgn="auto" hangingPunct="1">
              <a:spcAft>
                <a:spcPts val="0"/>
              </a:spcAft>
              <a:buNone/>
              <a:defRPr/>
            </a:pPr>
            <a:endParaRPr lang="ru-RU" sz="4400" b="1" dirty="0">
              <a:solidFill>
                <a:schemeClr val="tx2">
                  <a:lumMod val="75000"/>
                </a:schemeClr>
              </a:solidFill>
            </a:endParaRPr>
          </a:p>
          <a:p>
            <a:pPr marL="82296" indent="0" algn="ctr" eaLnBrk="1" fontAlgn="auto" hangingPunct="1">
              <a:spcAft>
                <a:spcPts val="0"/>
              </a:spcAft>
              <a:buNone/>
              <a:defRPr/>
            </a:pPr>
            <a:r>
              <a:rPr lang="ru-RU" sz="4400" b="1" dirty="0">
                <a:solidFill>
                  <a:srgbClr val="FFFF00"/>
                </a:solidFill>
              </a:rPr>
              <a:t>         </a:t>
            </a:r>
            <a:r>
              <a:rPr lang="ru-RU" sz="6000" b="1" dirty="0">
                <a:solidFill>
                  <a:srgbClr val="FFFF00"/>
                </a:solidFill>
              </a:rPr>
              <a:t>Благодарю за внимание!</a:t>
            </a:r>
            <a:endParaRPr lang="ru-RU" sz="4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584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287" y="121186"/>
            <a:ext cx="11876183" cy="1244906"/>
          </a:xfrm>
          <a:solidFill>
            <a:srgbClr val="002060"/>
          </a:solidFill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FFFF00"/>
                </a:solidFill>
                <a:latin typeface="+mn-lt"/>
              </a:rPr>
              <a:t>Мероприятия по задаче №1 </a:t>
            </a:r>
            <a:r>
              <a:rPr lang="ru-RU" sz="2800" b="1" dirty="0">
                <a:solidFill>
                  <a:srgbClr val="FFFF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«Обеспечить комплексный и устойчивый ответ системы здравоохранения на проблемы, связанные с ЛУ-ТБ» (1)</a:t>
            </a:r>
            <a:endParaRPr lang="en-US" sz="28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9282" y="1806766"/>
            <a:ext cx="6533001" cy="481437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9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1.1. Поддержка Рабочей группы по укреплению системы здравоохранения для борьбы с ТБ. Заключены Договора с 4 техническими консультантами (</a:t>
            </a:r>
            <a:r>
              <a:rPr lang="ru-RU" sz="19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ТБ/ВИЧ; ТБ/Ковид;  ситуационный анализ ТБ мероприятий в УИС; оформление и продвижение ИОМ).</a:t>
            </a:r>
          </a:p>
          <a:p>
            <a:pPr marL="0" indent="0" algn="just">
              <a:buNone/>
            </a:pPr>
            <a:r>
              <a:rPr lang="ru-RU" sz="19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1.2. Организация и проведение координационных рабочих совещаний с государственными органами (министерства, УЗ), НПО, представителями научных кругов (28-29 </a:t>
            </a:r>
            <a:r>
              <a:rPr lang="ru-RU" sz="19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октября – по стратегическим вопросам ТБ программы, 29 ноября – по вопросам АКСМ и НПО)</a:t>
            </a:r>
          </a:p>
          <a:p>
            <a:pPr marL="0" indent="0" algn="just">
              <a:buNone/>
            </a:pPr>
            <a:r>
              <a:rPr lang="ru-RU" sz="19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1.3. Организация круглых столов по вопросам амбулаторного лечения ТБ, новых режимов лечения в соответствии со Стратегией по Ликвидации ТБ </a:t>
            </a:r>
            <a:r>
              <a:rPr lang="ru-RU" sz="19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(проведены круглые столы по финансированию ТБ программы, АЛ, </a:t>
            </a:r>
            <a:r>
              <a:rPr lang="ru-RU" sz="19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аМБЛ</a:t>
            </a:r>
            <a:r>
              <a:rPr lang="ru-RU" sz="19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ТБИ, </a:t>
            </a:r>
            <a:r>
              <a:rPr lang="ru-RU" sz="19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МиО</a:t>
            </a:r>
            <a:r>
              <a:rPr lang="ru-RU" sz="19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результатам ОИ, по работе НПО и АКСМ )</a:t>
            </a:r>
          </a:p>
          <a:p>
            <a:pPr marL="0" indent="0">
              <a:buNone/>
            </a:pPr>
            <a:endParaRPr lang="ru-RU" sz="24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97844FCA-3F79-4B4F-BE7A-6AA5226CC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40" y="1767841"/>
            <a:ext cx="4880472" cy="4522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06161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237" y="110169"/>
            <a:ext cx="11611664" cy="1266939"/>
          </a:xfrm>
          <a:solidFill>
            <a:srgbClr val="002060"/>
          </a:solidFill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FFFF00"/>
                </a:solidFill>
                <a:latin typeface="+mn-lt"/>
              </a:rPr>
              <a:t>Мероприятия по задаче №1 </a:t>
            </a:r>
            <a:r>
              <a:rPr lang="ru-RU" sz="2800" b="1" dirty="0">
                <a:solidFill>
                  <a:srgbClr val="FFFF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«Обеспечить комплексный и устойчивый ответ системы здравоохранения на проблемы, связанные с ЛУ-ТБ» (2)</a:t>
            </a:r>
            <a:endParaRPr lang="en-US" sz="28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320" y="1531345"/>
            <a:ext cx="7557572" cy="516409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9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1.4. Тренинги для УЗ, руководителей ЦФП, ПМСП по институционализации новых механизмов оплаты за услуги по борьбе с ТБ, по пациент ориентированным подходам в лечении ТБ  - </a:t>
            </a:r>
            <a:r>
              <a:rPr lang="ru-RU" sz="19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22-23 и 24-25 ноября 2021г. </a:t>
            </a:r>
            <a:r>
              <a:rPr lang="ru-RU" sz="19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Обучены заместители руководителей УЗ по ЛПР и заместители директоров ЦФ по лечебной работе всех регионов.</a:t>
            </a:r>
          </a:p>
          <a:p>
            <a:pPr marL="0" indent="0" algn="just">
              <a:buNone/>
            </a:pPr>
            <a:r>
              <a:rPr lang="ru-RU" sz="19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1.5. Расширение дистанционных методов обучения.</a:t>
            </a:r>
          </a:p>
          <a:p>
            <a:pPr algn="just">
              <a:buFontTx/>
              <a:buChar char="-"/>
            </a:pPr>
            <a:r>
              <a:rPr lang="ru-RU" sz="19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Впервые в рамках проекта гранта ГФ по ТБ в РК  разработаны и загружены на веб платформу </a:t>
            </a:r>
            <a:r>
              <a:rPr lang="ru-RU" sz="19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Moodle</a:t>
            </a:r>
            <a:r>
              <a:rPr lang="ru-RU" sz="19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сайта ННЦФ РК 15 учебных модулей по актуальным темам </a:t>
            </a:r>
            <a:r>
              <a:rPr lang="ru-RU" sz="19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МЛУ ТБ, ТБ/ВИЧ, ТБ/Ковид. </a:t>
            </a:r>
            <a:r>
              <a:rPr lang="ru-RU" sz="19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апреля по сентябрь 2021г проведены 12 дистанционных тренингов, обучены 230 специалистов ПМСП (план - 700 человек на 2021-2022гг.).  </a:t>
            </a:r>
          </a:p>
          <a:p>
            <a:pPr algn="just">
              <a:buFontTx/>
              <a:buChar char="-"/>
            </a:pPr>
            <a:r>
              <a:rPr lang="ru-RU" sz="19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Проведены 15 вебинаров по типу ООЦВКК </a:t>
            </a:r>
            <a:r>
              <a:rPr lang="ru-RU" sz="19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охватом 1870 специалистов из 17 регионов страны и участием внешних экспертов по ТБ, сотрудников кафедр и смежных специалистов </a:t>
            </a:r>
            <a:r>
              <a:rPr lang="ru-RU" sz="19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(ПМСП, фтизиатров, онкологов, гинекологов, дерматологов, пульмонологов, хирургов и др.) и НПО в сфере ТБ, ТБ/ВИЧ.</a:t>
            </a:r>
          </a:p>
          <a:p>
            <a:pPr marL="0" indent="0">
              <a:buNone/>
            </a:pPr>
            <a:endParaRPr lang="ru-RU" sz="24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10">
            <a:extLst>
              <a:ext uri="{FF2B5EF4-FFF2-40B4-BE49-F238E27FC236}">
                <a16:creationId xmlns:a16="http://schemas.microsoft.com/office/drawing/2014/main" id="{AC186545-6EF5-4443-A6B5-EFB201F2EC5F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769" y="1498294"/>
            <a:ext cx="3679633" cy="2412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10">
            <a:extLst>
              <a:ext uri="{FF2B5EF4-FFF2-40B4-BE49-F238E27FC236}">
                <a16:creationId xmlns:a16="http://schemas.microsoft.com/office/drawing/2014/main" id="{AA343EEA-652A-4686-8EF5-D238C09CB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178" y="4240962"/>
            <a:ext cx="4065224" cy="234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83638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202" y="162560"/>
            <a:ext cx="11709277" cy="1038279"/>
          </a:xfrm>
          <a:solidFill>
            <a:srgbClr val="002060"/>
          </a:solidFill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FFFF00"/>
                </a:solidFill>
                <a:latin typeface="+mn-lt"/>
              </a:rPr>
              <a:t>Основные мероприятия по задаче №1 (3).</a:t>
            </a:r>
            <a:br>
              <a:rPr lang="ru-RU" sz="2400" b="1" dirty="0">
                <a:solidFill>
                  <a:srgbClr val="FFFF00"/>
                </a:solidFill>
                <a:latin typeface="+mn-lt"/>
              </a:rPr>
            </a:br>
            <a:r>
              <a:rPr lang="ru-RU" sz="2400" b="1" dirty="0">
                <a:solidFill>
                  <a:srgbClr val="FFFF00"/>
                </a:solidFill>
                <a:latin typeface="+mn-lt"/>
              </a:rPr>
              <a:t> Внедрение обновленной модели </a:t>
            </a:r>
            <a:r>
              <a:rPr lang="ru-RU" sz="2400" b="1" dirty="0" err="1">
                <a:solidFill>
                  <a:srgbClr val="FFFF00"/>
                </a:solidFill>
                <a:latin typeface="+mn-lt"/>
              </a:rPr>
              <a:t>МиО</a:t>
            </a:r>
            <a:r>
              <a:rPr lang="ru-RU" sz="2400" b="1" dirty="0">
                <a:solidFill>
                  <a:srgbClr val="FFFF00"/>
                </a:solidFill>
                <a:latin typeface="+mn-lt"/>
              </a:rPr>
              <a:t>.</a:t>
            </a:r>
            <a:br>
              <a:rPr lang="ru-RU" sz="2400" b="1" dirty="0">
                <a:solidFill>
                  <a:srgbClr val="FFFF00"/>
                </a:solidFill>
                <a:latin typeface="+mn-lt"/>
              </a:rPr>
            </a:br>
            <a:r>
              <a:rPr lang="ru-RU" sz="2400" b="1" dirty="0">
                <a:solidFill>
                  <a:srgbClr val="FFFF00"/>
                </a:solidFill>
                <a:latin typeface="+mn-lt"/>
              </a:rPr>
              <a:t>За 9 месяцев проведены </a:t>
            </a:r>
            <a:r>
              <a:rPr lang="ru-RU" sz="2400" b="1" dirty="0" err="1">
                <a:solidFill>
                  <a:srgbClr val="FFFF00"/>
                </a:solidFill>
                <a:latin typeface="+mn-lt"/>
              </a:rPr>
              <a:t>МиО</a:t>
            </a:r>
            <a:r>
              <a:rPr lang="ru-RU" sz="2400" b="1" dirty="0">
                <a:solidFill>
                  <a:srgbClr val="FFFF00"/>
                </a:solidFill>
                <a:latin typeface="+mn-lt"/>
              </a:rPr>
              <a:t> визиты в 11 регионов,  </a:t>
            </a:r>
            <a:r>
              <a:rPr lang="ru-RU" sz="2400" b="1" dirty="0" err="1">
                <a:solidFill>
                  <a:srgbClr val="FFFF00"/>
                </a:solidFill>
                <a:latin typeface="+mn-lt"/>
              </a:rPr>
              <a:t>дМиО</a:t>
            </a:r>
            <a:r>
              <a:rPr lang="ru-RU" sz="2400" b="1" dirty="0">
                <a:solidFill>
                  <a:srgbClr val="FFFF00"/>
                </a:solidFill>
                <a:latin typeface="+mn-lt"/>
              </a:rPr>
              <a:t> - 33 </a:t>
            </a:r>
            <a:endParaRPr lang="en-US" sz="24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08480"/>
            <a:ext cx="10652760" cy="436848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4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06A40FE-A70B-40FA-B34B-1359C9D1E6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620"/>
          <a:stretch/>
        </p:blipFill>
        <p:spPr>
          <a:xfrm>
            <a:off x="176270" y="1330960"/>
            <a:ext cx="11920251" cy="534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439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4"/>
          <p:cNvGrpSpPr/>
          <p:nvPr/>
        </p:nvGrpSpPr>
        <p:grpSpPr>
          <a:xfrm>
            <a:off x="0" y="-1717"/>
            <a:ext cx="4124537" cy="6858000"/>
            <a:chOff x="0" y="1"/>
            <a:chExt cx="6186805" cy="10287000"/>
          </a:xfrm>
        </p:grpSpPr>
        <p:sp>
          <p:nvSpPr>
            <p:cNvPr id="5" name="object 5"/>
            <p:cNvSpPr/>
            <p:nvPr/>
          </p:nvSpPr>
          <p:spPr>
            <a:xfrm>
              <a:off x="0" y="1"/>
              <a:ext cx="4781550" cy="3827779"/>
            </a:xfrm>
            <a:custGeom>
              <a:avLst/>
              <a:gdLst/>
              <a:ahLst/>
              <a:cxnLst/>
              <a:rect l="l" t="t" r="r" b="b"/>
              <a:pathLst>
                <a:path w="4781550" h="3827779">
                  <a:moveTo>
                    <a:pt x="0" y="0"/>
                  </a:moveTo>
                  <a:lnTo>
                    <a:pt x="4781157" y="0"/>
                  </a:lnTo>
                  <a:lnTo>
                    <a:pt x="4781157" y="3827221"/>
                  </a:lnTo>
                  <a:lnTo>
                    <a:pt x="0" y="38272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373F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6" name="object 6"/>
            <p:cNvSpPr/>
            <p:nvPr/>
          </p:nvSpPr>
          <p:spPr>
            <a:xfrm>
              <a:off x="1028699" y="2344329"/>
              <a:ext cx="123825" cy="7943215"/>
            </a:xfrm>
            <a:custGeom>
              <a:avLst/>
              <a:gdLst/>
              <a:ahLst/>
              <a:cxnLst/>
              <a:rect l="l" t="t" r="r" b="b"/>
              <a:pathLst>
                <a:path w="123825" h="7943215">
                  <a:moveTo>
                    <a:pt x="0" y="0"/>
                  </a:moveTo>
                  <a:lnTo>
                    <a:pt x="123824" y="0"/>
                  </a:lnTo>
                  <a:lnTo>
                    <a:pt x="123824" y="7942669"/>
                  </a:lnTo>
                  <a:lnTo>
                    <a:pt x="0" y="79426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18F99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7" name="object 7"/>
            <p:cNvSpPr/>
            <p:nvPr/>
          </p:nvSpPr>
          <p:spPr>
            <a:xfrm>
              <a:off x="4052726" y="6430476"/>
              <a:ext cx="2134235" cy="2134235"/>
            </a:xfrm>
            <a:custGeom>
              <a:avLst/>
              <a:gdLst/>
              <a:ahLst/>
              <a:cxnLst/>
              <a:rect l="l" t="t" r="r" b="b"/>
              <a:pathLst>
                <a:path w="2134235" h="2134234">
                  <a:moveTo>
                    <a:pt x="2071361" y="707378"/>
                  </a:moveTo>
                  <a:lnTo>
                    <a:pt x="2086789" y="753722"/>
                  </a:lnTo>
                  <a:lnTo>
                    <a:pt x="2099990" y="800264"/>
                  </a:lnTo>
                  <a:lnTo>
                    <a:pt x="2110992" y="846946"/>
                  </a:lnTo>
                  <a:lnTo>
                    <a:pt x="2119823" y="893706"/>
                  </a:lnTo>
                  <a:lnTo>
                    <a:pt x="2126512" y="940485"/>
                  </a:lnTo>
                  <a:lnTo>
                    <a:pt x="2131088" y="987222"/>
                  </a:lnTo>
                  <a:lnTo>
                    <a:pt x="2133578" y="1033857"/>
                  </a:lnTo>
                  <a:lnTo>
                    <a:pt x="2134012" y="1080329"/>
                  </a:lnTo>
                  <a:lnTo>
                    <a:pt x="2132417" y="1126580"/>
                  </a:lnTo>
                  <a:lnTo>
                    <a:pt x="2128823" y="1172548"/>
                  </a:lnTo>
                  <a:lnTo>
                    <a:pt x="2123257" y="1218173"/>
                  </a:lnTo>
                  <a:lnTo>
                    <a:pt x="2115748" y="1263395"/>
                  </a:lnTo>
                  <a:lnTo>
                    <a:pt x="2106325" y="1308154"/>
                  </a:lnTo>
                  <a:lnTo>
                    <a:pt x="2095016" y="1352390"/>
                  </a:lnTo>
                  <a:lnTo>
                    <a:pt x="2081849" y="1396043"/>
                  </a:lnTo>
                  <a:lnTo>
                    <a:pt x="2066853" y="1439051"/>
                  </a:lnTo>
                  <a:lnTo>
                    <a:pt x="2050056" y="1481356"/>
                  </a:lnTo>
                  <a:lnTo>
                    <a:pt x="2031488" y="1522897"/>
                  </a:lnTo>
                  <a:lnTo>
                    <a:pt x="2011175" y="1563614"/>
                  </a:lnTo>
                  <a:lnTo>
                    <a:pt x="1989147" y="1603446"/>
                  </a:lnTo>
                  <a:lnTo>
                    <a:pt x="1965432" y="1642333"/>
                  </a:lnTo>
                  <a:lnTo>
                    <a:pt x="1940059" y="1680216"/>
                  </a:lnTo>
                  <a:lnTo>
                    <a:pt x="1913056" y="1717034"/>
                  </a:lnTo>
                  <a:lnTo>
                    <a:pt x="1884451" y="1752726"/>
                  </a:lnTo>
                  <a:lnTo>
                    <a:pt x="1854274" y="1787233"/>
                  </a:lnTo>
                  <a:lnTo>
                    <a:pt x="1822551" y="1820495"/>
                  </a:lnTo>
                  <a:lnTo>
                    <a:pt x="1789313" y="1852451"/>
                  </a:lnTo>
                  <a:lnTo>
                    <a:pt x="1754587" y="1883040"/>
                  </a:lnTo>
                  <a:lnTo>
                    <a:pt x="1718401" y="1912204"/>
                  </a:lnTo>
                  <a:lnTo>
                    <a:pt x="1680785" y="1939881"/>
                  </a:lnTo>
                  <a:lnTo>
                    <a:pt x="1641766" y="1966012"/>
                  </a:lnTo>
                  <a:lnTo>
                    <a:pt x="1601374" y="1990536"/>
                  </a:lnTo>
                  <a:lnTo>
                    <a:pt x="1559636" y="2013393"/>
                  </a:lnTo>
                  <a:lnTo>
                    <a:pt x="1516581" y="2034523"/>
                  </a:lnTo>
                  <a:lnTo>
                    <a:pt x="1472237" y="2053866"/>
                  </a:lnTo>
                  <a:lnTo>
                    <a:pt x="1426634" y="2071361"/>
                  </a:lnTo>
                  <a:lnTo>
                    <a:pt x="1380290" y="2086789"/>
                  </a:lnTo>
                  <a:lnTo>
                    <a:pt x="1333747" y="2099990"/>
                  </a:lnTo>
                  <a:lnTo>
                    <a:pt x="1287065" y="2110992"/>
                  </a:lnTo>
                  <a:lnTo>
                    <a:pt x="1240305" y="2119823"/>
                  </a:lnTo>
                  <a:lnTo>
                    <a:pt x="1193527" y="2126512"/>
                  </a:lnTo>
                  <a:lnTo>
                    <a:pt x="1146790" y="2131088"/>
                  </a:lnTo>
                  <a:lnTo>
                    <a:pt x="1100155" y="2133578"/>
                  </a:lnTo>
                  <a:lnTo>
                    <a:pt x="1053682" y="2134012"/>
                  </a:lnTo>
                  <a:lnTo>
                    <a:pt x="1007432" y="2132417"/>
                  </a:lnTo>
                  <a:lnTo>
                    <a:pt x="961464" y="2128823"/>
                  </a:lnTo>
                  <a:lnTo>
                    <a:pt x="915839" y="2123257"/>
                  </a:lnTo>
                  <a:lnTo>
                    <a:pt x="870616" y="2115748"/>
                  </a:lnTo>
                  <a:lnTo>
                    <a:pt x="825857" y="2106325"/>
                  </a:lnTo>
                  <a:lnTo>
                    <a:pt x="781621" y="2095016"/>
                  </a:lnTo>
                  <a:lnTo>
                    <a:pt x="737969" y="2081849"/>
                  </a:lnTo>
                  <a:lnTo>
                    <a:pt x="694960" y="2066853"/>
                  </a:lnTo>
                  <a:lnTo>
                    <a:pt x="652655" y="2050056"/>
                  </a:lnTo>
                  <a:lnTo>
                    <a:pt x="611114" y="2031488"/>
                  </a:lnTo>
                  <a:lnTo>
                    <a:pt x="570398" y="2011175"/>
                  </a:lnTo>
                  <a:lnTo>
                    <a:pt x="530566" y="1989147"/>
                  </a:lnTo>
                  <a:lnTo>
                    <a:pt x="491678" y="1965432"/>
                  </a:lnTo>
                  <a:lnTo>
                    <a:pt x="453795" y="1940059"/>
                  </a:lnTo>
                  <a:lnTo>
                    <a:pt x="416978" y="1913056"/>
                  </a:lnTo>
                  <a:lnTo>
                    <a:pt x="381285" y="1884451"/>
                  </a:lnTo>
                  <a:lnTo>
                    <a:pt x="346778" y="1854274"/>
                  </a:lnTo>
                  <a:lnTo>
                    <a:pt x="313517" y="1822551"/>
                  </a:lnTo>
                  <a:lnTo>
                    <a:pt x="281561" y="1789313"/>
                  </a:lnTo>
                  <a:lnTo>
                    <a:pt x="250971" y="1754586"/>
                  </a:lnTo>
                  <a:lnTo>
                    <a:pt x="221807" y="1718401"/>
                  </a:lnTo>
                  <a:lnTo>
                    <a:pt x="194130" y="1680785"/>
                  </a:lnTo>
                  <a:lnTo>
                    <a:pt x="167999" y="1641766"/>
                  </a:lnTo>
                  <a:lnTo>
                    <a:pt x="143475" y="1601374"/>
                  </a:lnTo>
                  <a:lnTo>
                    <a:pt x="120618" y="1559636"/>
                  </a:lnTo>
                  <a:lnTo>
                    <a:pt x="99488" y="1516581"/>
                  </a:lnTo>
                  <a:lnTo>
                    <a:pt x="80146" y="1472237"/>
                  </a:lnTo>
                  <a:lnTo>
                    <a:pt x="62650" y="1426634"/>
                  </a:lnTo>
                  <a:lnTo>
                    <a:pt x="47222" y="1380290"/>
                  </a:lnTo>
                  <a:lnTo>
                    <a:pt x="34021" y="1333747"/>
                  </a:lnTo>
                  <a:lnTo>
                    <a:pt x="23019" y="1287065"/>
                  </a:lnTo>
                  <a:lnTo>
                    <a:pt x="14188" y="1240305"/>
                  </a:lnTo>
                  <a:lnTo>
                    <a:pt x="7499" y="1193527"/>
                  </a:lnTo>
                  <a:lnTo>
                    <a:pt x="2924" y="1146790"/>
                  </a:lnTo>
                  <a:lnTo>
                    <a:pt x="433" y="1100155"/>
                  </a:lnTo>
                  <a:lnTo>
                    <a:pt x="0" y="1053682"/>
                  </a:lnTo>
                  <a:lnTo>
                    <a:pt x="1594" y="1007432"/>
                  </a:lnTo>
                  <a:lnTo>
                    <a:pt x="5189" y="961464"/>
                  </a:lnTo>
                  <a:lnTo>
                    <a:pt x="10754" y="915839"/>
                  </a:lnTo>
                  <a:lnTo>
                    <a:pt x="18263" y="870616"/>
                  </a:lnTo>
                  <a:lnTo>
                    <a:pt x="27686" y="825857"/>
                  </a:lnTo>
                  <a:lnTo>
                    <a:pt x="38996" y="781621"/>
                  </a:lnTo>
                  <a:lnTo>
                    <a:pt x="52163" y="737969"/>
                  </a:lnTo>
                  <a:lnTo>
                    <a:pt x="67158" y="694960"/>
                  </a:lnTo>
                  <a:lnTo>
                    <a:pt x="83955" y="652655"/>
                  </a:lnTo>
                  <a:lnTo>
                    <a:pt x="102524" y="611114"/>
                  </a:lnTo>
                  <a:lnTo>
                    <a:pt x="122837" y="570398"/>
                  </a:lnTo>
                  <a:lnTo>
                    <a:pt x="144864" y="530566"/>
                  </a:lnTo>
                  <a:lnTo>
                    <a:pt x="168579" y="491678"/>
                  </a:lnTo>
                  <a:lnTo>
                    <a:pt x="193952" y="453795"/>
                  </a:lnTo>
                  <a:lnTo>
                    <a:pt x="220956" y="416978"/>
                  </a:lnTo>
                  <a:lnTo>
                    <a:pt x="249560" y="381285"/>
                  </a:lnTo>
                  <a:lnTo>
                    <a:pt x="279738" y="346778"/>
                  </a:lnTo>
                  <a:lnTo>
                    <a:pt x="311460" y="313517"/>
                  </a:lnTo>
                  <a:lnTo>
                    <a:pt x="344699" y="281561"/>
                  </a:lnTo>
                  <a:lnTo>
                    <a:pt x="379425" y="250971"/>
                  </a:lnTo>
                  <a:lnTo>
                    <a:pt x="415610" y="221807"/>
                  </a:lnTo>
                  <a:lnTo>
                    <a:pt x="453227" y="194130"/>
                  </a:lnTo>
                  <a:lnTo>
                    <a:pt x="492245" y="167999"/>
                  </a:lnTo>
                  <a:lnTo>
                    <a:pt x="532638" y="143475"/>
                  </a:lnTo>
                  <a:lnTo>
                    <a:pt x="574376" y="120618"/>
                  </a:lnTo>
                  <a:lnTo>
                    <a:pt x="617431" y="99488"/>
                  </a:lnTo>
                  <a:lnTo>
                    <a:pt x="661774" y="80146"/>
                  </a:lnTo>
                  <a:lnTo>
                    <a:pt x="707378" y="62650"/>
                  </a:lnTo>
                  <a:lnTo>
                    <a:pt x="753722" y="47222"/>
                  </a:lnTo>
                  <a:lnTo>
                    <a:pt x="800264" y="34021"/>
                  </a:lnTo>
                  <a:lnTo>
                    <a:pt x="846946" y="23020"/>
                  </a:lnTo>
                  <a:lnTo>
                    <a:pt x="893706" y="14188"/>
                  </a:lnTo>
                  <a:lnTo>
                    <a:pt x="940485" y="7499"/>
                  </a:lnTo>
                  <a:lnTo>
                    <a:pt x="987222" y="2924"/>
                  </a:lnTo>
                  <a:lnTo>
                    <a:pt x="1033857" y="433"/>
                  </a:lnTo>
                  <a:lnTo>
                    <a:pt x="1080329" y="0"/>
                  </a:lnTo>
                  <a:lnTo>
                    <a:pt x="1126580" y="1594"/>
                  </a:lnTo>
                  <a:lnTo>
                    <a:pt x="1172548" y="5189"/>
                  </a:lnTo>
                  <a:lnTo>
                    <a:pt x="1218173" y="10754"/>
                  </a:lnTo>
                  <a:lnTo>
                    <a:pt x="1263395" y="18263"/>
                  </a:lnTo>
                  <a:lnTo>
                    <a:pt x="1308154" y="27686"/>
                  </a:lnTo>
                  <a:lnTo>
                    <a:pt x="1352390" y="38996"/>
                  </a:lnTo>
                  <a:lnTo>
                    <a:pt x="1396043" y="52163"/>
                  </a:lnTo>
                  <a:lnTo>
                    <a:pt x="1439051" y="67158"/>
                  </a:lnTo>
                  <a:lnTo>
                    <a:pt x="1481356" y="83955"/>
                  </a:lnTo>
                  <a:lnTo>
                    <a:pt x="1522897" y="102524"/>
                  </a:lnTo>
                  <a:lnTo>
                    <a:pt x="1563614" y="122837"/>
                  </a:lnTo>
                  <a:lnTo>
                    <a:pt x="1603446" y="144864"/>
                  </a:lnTo>
                  <a:lnTo>
                    <a:pt x="1642333" y="168579"/>
                  </a:lnTo>
                  <a:lnTo>
                    <a:pt x="1680216" y="193952"/>
                  </a:lnTo>
                  <a:lnTo>
                    <a:pt x="1717034" y="220956"/>
                  </a:lnTo>
                  <a:lnTo>
                    <a:pt x="1752726" y="249560"/>
                  </a:lnTo>
                  <a:lnTo>
                    <a:pt x="1787233" y="279738"/>
                  </a:lnTo>
                  <a:lnTo>
                    <a:pt x="1820495" y="311460"/>
                  </a:lnTo>
                  <a:lnTo>
                    <a:pt x="1852451" y="344699"/>
                  </a:lnTo>
                  <a:lnTo>
                    <a:pt x="1883040" y="379425"/>
                  </a:lnTo>
                  <a:lnTo>
                    <a:pt x="1912204" y="415610"/>
                  </a:lnTo>
                  <a:lnTo>
                    <a:pt x="1939881" y="453227"/>
                  </a:lnTo>
                  <a:lnTo>
                    <a:pt x="1966012" y="492245"/>
                  </a:lnTo>
                  <a:lnTo>
                    <a:pt x="1990536" y="532638"/>
                  </a:lnTo>
                  <a:lnTo>
                    <a:pt x="2013393" y="574376"/>
                  </a:lnTo>
                  <a:lnTo>
                    <a:pt x="2034523" y="617431"/>
                  </a:lnTo>
                  <a:lnTo>
                    <a:pt x="2053866" y="661774"/>
                  </a:lnTo>
                  <a:lnTo>
                    <a:pt x="2071361" y="707378"/>
                  </a:lnTo>
                  <a:close/>
                </a:path>
              </a:pathLst>
            </a:custGeom>
            <a:solidFill>
              <a:srgbClr val="04373F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8" name="object 8"/>
            <p:cNvSpPr/>
            <p:nvPr/>
          </p:nvSpPr>
          <p:spPr>
            <a:xfrm>
              <a:off x="3607941" y="6189256"/>
              <a:ext cx="1494790" cy="1494790"/>
            </a:xfrm>
            <a:custGeom>
              <a:avLst/>
              <a:gdLst/>
              <a:ahLst/>
              <a:cxnLst/>
              <a:rect l="l" t="t" r="r" b="b"/>
              <a:pathLst>
                <a:path w="1494789" h="1494790">
                  <a:moveTo>
                    <a:pt x="1450327" y="495397"/>
                  </a:moveTo>
                  <a:lnTo>
                    <a:pt x="1465529" y="542626"/>
                  </a:lnTo>
                  <a:lnTo>
                    <a:pt x="1477528" y="590355"/>
                  </a:lnTo>
                  <a:lnTo>
                    <a:pt x="1486327" y="638455"/>
                  </a:lnTo>
                  <a:lnTo>
                    <a:pt x="1491933" y="686794"/>
                  </a:lnTo>
                  <a:lnTo>
                    <a:pt x="1494349" y="735240"/>
                  </a:lnTo>
                  <a:lnTo>
                    <a:pt x="1493580" y="783662"/>
                  </a:lnTo>
                  <a:lnTo>
                    <a:pt x="1489630" y="831928"/>
                  </a:lnTo>
                  <a:lnTo>
                    <a:pt x="1482506" y="879906"/>
                  </a:lnTo>
                  <a:lnTo>
                    <a:pt x="1472210" y="927465"/>
                  </a:lnTo>
                  <a:lnTo>
                    <a:pt x="1458747" y="974474"/>
                  </a:lnTo>
                  <a:lnTo>
                    <a:pt x="1442123" y="1020800"/>
                  </a:lnTo>
                  <a:lnTo>
                    <a:pt x="1422342" y="1066312"/>
                  </a:lnTo>
                  <a:lnTo>
                    <a:pt x="1399730" y="1110487"/>
                  </a:lnTo>
                  <a:lnTo>
                    <a:pt x="1374485" y="1152738"/>
                  </a:lnTo>
                  <a:lnTo>
                    <a:pt x="1346706" y="1192980"/>
                  </a:lnTo>
                  <a:lnTo>
                    <a:pt x="1316492" y="1231124"/>
                  </a:lnTo>
                  <a:lnTo>
                    <a:pt x="1283941" y="1267084"/>
                  </a:lnTo>
                  <a:lnTo>
                    <a:pt x="1249152" y="1300772"/>
                  </a:lnTo>
                  <a:lnTo>
                    <a:pt x="1212224" y="1332102"/>
                  </a:lnTo>
                  <a:lnTo>
                    <a:pt x="1173255" y="1360987"/>
                  </a:lnTo>
                  <a:lnTo>
                    <a:pt x="1132345" y="1387338"/>
                  </a:lnTo>
                  <a:lnTo>
                    <a:pt x="1089592" y="1411070"/>
                  </a:lnTo>
                  <a:lnTo>
                    <a:pt x="1045094" y="1432096"/>
                  </a:lnTo>
                  <a:lnTo>
                    <a:pt x="998951" y="1450327"/>
                  </a:lnTo>
                  <a:lnTo>
                    <a:pt x="951728" y="1465527"/>
                  </a:lnTo>
                  <a:lnTo>
                    <a:pt x="903993" y="1477527"/>
                  </a:lnTo>
                  <a:lnTo>
                    <a:pt x="855893" y="1486327"/>
                  </a:lnTo>
                  <a:lnTo>
                    <a:pt x="807554" y="1491933"/>
                  </a:lnTo>
                  <a:lnTo>
                    <a:pt x="759108" y="1494349"/>
                  </a:lnTo>
                  <a:lnTo>
                    <a:pt x="710686" y="1493580"/>
                  </a:lnTo>
                  <a:lnTo>
                    <a:pt x="662421" y="1489630"/>
                  </a:lnTo>
                  <a:lnTo>
                    <a:pt x="614442" y="1482505"/>
                  </a:lnTo>
                  <a:lnTo>
                    <a:pt x="566883" y="1472210"/>
                  </a:lnTo>
                  <a:lnTo>
                    <a:pt x="519874" y="1458747"/>
                  </a:lnTo>
                  <a:lnTo>
                    <a:pt x="473548" y="1442123"/>
                  </a:lnTo>
                  <a:lnTo>
                    <a:pt x="428036" y="1422342"/>
                  </a:lnTo>
                  <a:lnTo>
                    <a:pt x="383861" y="1399730"/>
                  </a:lnTo>
                  <a:lnTo>
                    <a:pt x="341610" y="1374485"/>
                  </a:lnTo>
                  <a:lnTo>
                    <a:pt x="301368" y="1346706"/>
                  </a:lnTo>
                  <a:lnTo>
                    <a:pt x="263224" y="1316492"/>
                  </a:lnTo>
                  <a:lnTo>
                    <a:pt x="227264" y="1283941"/>
                  </a:lnTo>
                  <a:lnTo>
                    <a:pt x="193576" y="1249152"/>
                  </a:lnTo>
                  <a:lnTo>
                    <a:pt x="162246" y="1212224"/>
                  </a:lnTo>
                  <a:lnTo>
                    <a:pt x="133361" y="1173255"/>
                  </a:lnTo>
                  <a:lnTo>
                    <a:pt x="107010" y="1132345"/>
                  </a:lnTo>
                  <a:lnTo>
                    <a:pt x="83278" y="1089592"/>
                  </a:lnTo>
                  <a:lnTo>
                    <a:pt x="62252" y="1045094"/>
                  </a:lnTo>
                  <a:lnTo>
                    <a:pt x="44021" y="998951"/>
                  </a:lnTo>
                  <a:lnTo>
                    <a:pt x="28819" y="951723"/>
                  </a:lnTo>
                  <a:lnTo>
                    <a:pt x="16821" y="903993"/>
                  </a:lnTo>
                  <a:lnTo>
                    <a:pt x="8021" y="855893"/>
                  </a:lnTo>
                  <a:lnTo>
                    <a:pt x="2415" y="807554"/>
                  </a:lnTo>
                  <a:lnTo>
                    <a:pt x="0" y="759108"/>
                  </a:lnTo>
                  <a:lnTo>
                    <a:pt x="242" y="743860"/>
                  </a:lnTo>
                  <a:lnTo>
                    <a:pt x="86177" y="983856"/>
                  </a:lnTo>
                  <a:lnTo>
                    <a:pt x="105009" y="1031101"/>
                  </a:lnTo>
                  <a:lnTo>
                    <a:pt x="126962" y="1076490"/>
                  </a:lnTo>
                  <a:lnTo>
                    <a:pt x="151929" y="1119903"/>
                  </a:lnTo>
                  <a:lnTo>
                    <a:pt x="179801" y="1161223"/>
                  </a:lnTo>
                  <a:lnTo>
                    <a:pt x="210469" y="1200330"/>
                  </a:lnTo>
                  <a:lnTo>
                    <a:pt x="243827" y="1237107"/>
                  </a:lnTo>
                  <a:lnTo>
                    <a:pt x="279765" y="1271435"/>
                  </a:lnTo>
                  <a:lnTo>
                    <a:pt x="318175" y="1303195"/>
                  </a:lnTo>
                  <a:lnTo>
                    <a:pt x="358950" y="1332269"/>
                  </a:lnTo>
                  <a:lnTo>
                    <a:pt x="401980" y="1358539"/>
                  </a:lnTo>
                  <a:lnTo>
                    <a:pt x="447159" y="1381885"/>
                  </a:lnTo>
                  <a:lnTo>
                    <a:pt x="493876" y="1401976"/>
                  </a:lnTo>
                  <a:lnTo>
                    <a:pt x="541489" y="1418552"/>
                  </a:lnTo>
                  <a:lnTo>
                    <a:pt x="589837" y="1431604"/>
                  </a:lnTo>
                  <a:lnTo>
                    <a:pt x="638759" y="1441124"/>
                  </a:lnTo>
                  <a:lnTo>
                    <a:pt x="688097" y="1447105"/>
                  </a:lnTo>
                  <a:lnTo>
                    <a:pt x="737689" y="1449536"/>
                  </a:lnTo>
                  <a:lnTo>
                    <a:pt x="787375" y="1448411"/>
                  </a:lnTo>
                  <a:lnTo>
                    <a:pt x="836995" y="1443720"/>
                  </a:lnTo>
                  <a:lnTo>
                    <a:pt x="886388" y="1435455"/>
                  </a:lnTo>
                  <a:lnTo>
                    <a:pt x="935396" y="1423609"/>
                  </a:lnTo>
                  <a:lnTo>
                    <a:pt x="983856" y="1408171"/>
                  </a:lnTo>
                  <a:lnTo>
                    <a:pt x="1031101" y="1389339"/>
                  </a:lnTo>
                  <a:lnTo>
                    <a:pt x="1076490" y="1367386"/>
                  </a:lnTo>
                  <a:lnTo>
                    <a:pt x="1119903" y="1342419"/>
                  </a:lnTo>
                  <a:lnTo>
                    <a:pt x="1161223" y="1314548"/>
                  </a:lnTo>
                  <a:lnTo>
                    <a:pt x="1200330" y="1283879"/>
                  </a:lnTo>
                  <a:lnTo>
                    <a:pt x="1237107" y="1250521"/>
                  </a:lnTo>
                  <a:lnTo>
                    <a:pt x="1271435" y="1214583"/>
                  </a:lnTo>
                  <a:lnTo>
                    <a:pt x="1303195" y="1176173"/>
                  </a:lnTo>
                  <a:lnTo>
                    <a:pt x="1332269" y="1135398"/>
                  </a:lnTo>
                  <a:lnTo>
                    <a:pt x="1358539" y="1092368"/>
                  </a:lnTo>
                  <a:lnTo>
                    <a:pt x="1381885" y="1047189"/>
                  </a:lnTo>
                  <a:lnTo>
                    <a:pt x="1401976" y="1000472"/>
                  </a:lnTo>
                  <a:lnTo>
                    <a:pt x="1418552" y="952859"/>
                  </a:lnTo>
                  <a:lnTo>
                    <a:pt x="1431604" y="904511"/>
                  </a:lnTo>
                  <a:lnTo>
                    <a:pt x="1441125" y="855589"/>
                  </a:lnTo>
                  <a:lnTo>
                    <a:pt x="1447105" y="806251"/>
                  </a:lnTo>
                  <a:lnTo>
                    <a:pt x="1449536" y="756659"/>
                  </a:lnTo>
                  <a:lnTo>
                    <a:pt x="1448411" y="706973"/>
                  </a:lnTo>
                  <a:lnTo>
                    <a:pt x="1443720" y="657353"/>
                  </a:lnTo>
                  <a:lnTo>
                    <a:pt x="1435455" y="607960"/>
                  </a:lnTo>
                  <a:lnTo>
                    <a:pt x="1423609" y="558952"/>
                  </a:lnTo>
                  <a:lnTo>
                    <a:pt x="1408171" y="510492"/>
                  </a:lnTo>
                  <a:lnTo>
                    <a:pt x="1322237" y="270496"/>
                  </a:lnTo>
                  <a:lnTo>
                    <a:pt x="1332102" y="282125"/>
                  </a:lnTo>
                  <a:lnTo>
                    <a:pt x="1360987" y="321093"/>
                  </a:lnTo>
                  <a:lnTo>
                    <a:pt x="1387339" y="362004"/>
                  </a:lnTo>
                  <a:lnTo>
                    <a:pt x="1411071" y="404757"/>
                  </a:lnTo>
                  <a:lnTo>
                    <a:pt x="1432097" y="449257"/>
                  </a:lnTo>
                  <a:lnTo>
                    <a:pt x="1450327" y="495397"/>
                  </a:lnTo>
                  <a:close/>
                </a:path>
                <a:path w="1494789" h="1494790">
                  <a:moveTo>
                    <a:pt x="1322237" y="270496"/>
                  </a:moveTo>
                  <a:lnTo>
                    <a:pt x="1408171" y="510492"/>
                  </a:lnTo>
                  <a:lnTo>
                    <a:pt x="1389339" y="463247"/>
                  </a:lnTo>
                  <a:lnTo>
                    <a:pt x="1367386" y="417858"/>
                  </a:lnTo>
                  <a:lnTo>
                    <a:pt x="1342419" y="374445"/>
                  </a:lnTo>
                  <a:lnTo>
                    <a:pt x="1314548" y="333125"/>
                  </a:lnTo>
                  <a:lnTo>
                    <a:pt x="1283879" y="294018"/>
                  </a:lnTo>
                  <a:lnTo>
                    <a:pt x="1250521" y="257241"/>
                  </a:lnTo>
                  <a:lnTo>
                    <a:pt x="1214584" y="222913"/>
                  </a:lnTo>
                  <a:lnTo>
                    <a:pt x="1176173" y="191153"/>
                  </a:lnTo>
                  <a:lnTo>
                    <a:pt x="1135399" y="162079"/>
                  </a:lnTo>
                  <a:lnTo>
                    <a:pt x="1092368" y="135809"/>
                  </a:lnTo>
                  <a:lnTo>
                    <a:pt x="1047189" y="112463"/>
                  </a:lnTo>
                  <a:lnTo>
                    <a:pt x="1000472" y="92372"/>
                  </a:lnTo>
                  <a:lnTo>
                    <a:pt x="952859" y="75796"/>
                  </a:lnTo>
                  <a:lnTo>
                    <a:pt x="904511" y="62744"/>
                  </a:lnTo>
                  <a:lnTo>
                    <a:pt x="855589" y="53224"/>
                  </a:lnTo>
                  <a:lnTo>
                    <a:pt x="806251" y="47243"/>
                  </a:lnTo>
                  <a:lnTo>
                    <a:pt x="756660" y="44812"/>
                  </a:lnTo>
                  <a:lnTo>
                    <a:pt x="706974" y="45937"/>
                  </a:lnTo>
                  <a:lnTo>
                    <a:pt x="657354" y="50628"/>
                  </a:lnTo>
                  <a:lnTo>
                    <a:pt x="607960" y="58893"/>
                  </a:lnTo>
                  <a:lnTo>
                    <a:pt x="558952" y="70739"/>
                  </a:lnTo>
                  <a:lnTo>
                    <a:pt x="510492" y="86177"/>
                  </a:lnTo>
                  <a:lnTo>
                    <a:pt x="463247" y="105009"/>
                  </a:lnTo>
                  <a:lnTo>
                    <a:pt x="417858" y="126962"/>
                  </a:lnTo>
                  <a:lnTo>
                    <a:pt x="374445" y="151929"/>
                  </a:lnTo>
                  <a:lnTo>
                    <a:pt x="333126" y="179800"/>
                  </a:lnTo>
                  <a:lnTo>
                    <a:pt x="294018" y="210469"/>
                  </a:lnTo>
                  <a:lnTo>
                    <a:pt x="257241" y="243827"/>
                  </a:lnTo>
                  <a:lnTo>
                    <a:pt x="222913" y="279765"/>
                  </a:lnTo>
                  <a:lnTo>
                    <a:pt x="191153" y="318175"/>
                  </a:lnTo>
                  <a:lnTo>
                    <a:pt x="162079" y="358949"/>
                  </a:lnTo>
                  <a:lnTo>
                    <a:pt x="135809" y="401980"/>
                  </a:lnTo>
                  <a:lnTo>
                    <a:pt x="112463" y="447159"/>
                  </a:lnTo>
                  <a:lnTo>
                    <a:pt x="92372" y="493876"/>
                  </a:lnTo>
                  <a:lnTo>
                    <a:pt x="75796" y="541489"/>
                  </a:lnTo>
                  <a:lnTo>
                    <a:pt x="62744" y="589837"/>
                  </a:lnTo>
                  <a:lnTo>
                    <a:pt x="53224" y="638759"/>
                  </a:lnTo>
                  <a:lnTo>
                    <a:pt x="47243" y="688097"/>
                  </a:lnTo>
                  <a:lnTo>
                    <a:pt x="44812" y="737688"/>
                  </a:lnTo>
                  <a:lnTo>
                    <a:pt x="45937" y="787374"/>
                  </a:lnTo>
                  <a:lnTo>
                    <a:pt x="50628" y="836994"/>
                  </a:lnTo>
                  <a:lnTo>
                    <a:pt x="58893" y="886388"/>
                  </a:lnTo>
                  <a:lnTo>
                    <a:pt x="70739" y="935396"/>
                  </a:lnTo>
                  <a:lnTo>
                    <a:pt x="86177" y="983856"/>
                  </a:lnTo>
                  <a:lnTo>
                    <a:pt x="242" y="743860"/>
                  </a:lnTo>
                  <a:lnTo>
                    <a:pt x="4718" y="662420"/>
                  </a:lnTo>
                  <a:lnTo>
                    <a:pt x="11843" y="614442"/>
                  </a:lnTo>
                  <a:lnTo>
                    <a:pt x="22139" y="566883"/>
                  </a:lnTo>
                  <a:lnTo>
                    <a:pt x="35601" y="519874"/>
                  </a:lnTo>
                  <a:lnTo>
                    <a:pt x="52225" y="473548"/>
                  </a:lnTo>
                  <a:lnTo>
                    <a:pt x="72006" y="428036"/>
                  </a:lnTo>
                  <a:lnTo>
                    <a:pt x="94677" y="383840"/>
                  </a:lnTo>
                  <a:lnTo>
                    <a:pt x="119961" y="341575"/>
                  </a:lnTo>
                  <a:lnTo>
                    <a:pt x="147761" y="301326"/>
                  </a:lnTo>
                  <a:lnTo>
                    <a:pt x="177981" y="263180"/>
                  </a:lnTo>
                  <a:lnTo>
                    <a:pt x="210527" y="227222"/>
                  </a:lnTo>
                  <a:lnTo>
                    <a:pt x="245302" y="193538"/>
                  </a:lnTo>
                  <a:lnTo>
                    <a:pt x="282210" y="162215"/>
                  </a:lnTo>
                  <a:lnTo>
                    <a:pt x="321155" y="133339"/>
                  </a:lnTo>
                  <a:lnTo>
                    <a:pt x="362043" y="106995"/>
                  </a:lnTo>
                  <a:lnTo>
                    <a:pt x="404776" y="83271"/>
                  </a:lnTo>
                  <a:lnTo>
                    <a:pt x="449260" y="62251"/>
                  </a:lnTo>
                  <a:lnTo>
                    <a:pt x="495397" y="44021"/>
                  </a:lnTo>
                  <a:lnTo>
                    <a:pt x="542625" y="28819"/>
                  </a:lnTo>
                  <a:lnTo>
                    <a:pt x="590355" y="16821"/>
                  </a:lnTo>
                  <a:lnTo>
                    <a:pt x="638455" y="8021"/>
                  </a:lnTo>
                  <a:lnTo>
                    <a:pt x="686794" y="2415"/>
                  </a:lnTo>
                  <a:lnTo>
                    <a:pt x="735240" y="0"/>
                  </a:lnTo>
                  <a:lnTo>
                    <a:pt x="783662" y="768"/>
                  </a:lnTo>
                  <a:lnTo>
                    <a:pt x="831928" y="4718"/>
                  </a:lnTo>
                  <a:lnTo>
                    <a:pt x="879906" y="11843"/>
                  </a:lnTo>
                  <a:lnTo>
                    <a:pt x="927465" y="22138"/>
                  </a:lnTo>
                  <a:lnTo>
                    <a:pt x="974474" y="35601"/>
                  </a:lnTo>
                  <a:lnTo>
                    <a:pt x="1020800" y="52225"/>
                  </a:lnTo>
                  <a:lnTo>
                    <a:pt x="1066312" y="72006"/>
                  </a:lnTo>
                  <a:lnTo>
                    <a:pt x="1110487" y="94618"/>
                  </a:lnTo>
                  <a:lnTo>
                    <a:pt x="1152738" y="119863"/>
                  </a:lnTo>
                  <a:lnTo>
                    <a:pt x="1192980" y="147642"/>
                  </a:lnTo>
                  <a:lnTo>
                    <a:pt x="1231124" y="177856"/>
                  </a:lnTo>
                  <a:lnTo>
                    <a:pt x="1267084" y="210407"/>
                  </a:lnTo>
                  <a:lnTo>
                    <a:pt x="1300772" y="245196"/>
                  </a:lnTo>
                  <a:lnTo>
                    <a:pt x="1322237" y="270496"/>
                  </a:lnTo>
                  <a:close/>
                </a:path>
              </a:pathLst>
            </a:custGeom>
            <a:solidFill>
              <a:srgbClr val="318F99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5138421" y="0"/>
            <a:ext cx="7053580" cy="1159087"/>
            <a:chOff x="7707631" y="0"/>
            <a:chExt cx="10580370" cy="1738630"/>
          </a:xfrm>
        </p:grpSpPr>
        <p:sp>
          <p:nvSpPr>
            <p:cNvPr id="10" name="object 10"/>
            <p:cNvSpPr/>
            <p:nvPr/>
          </p:nvSpPr>
          <p:spPr>
            <a:xfrm>
              <a:off x="17215320" y="11"/>
              <a:ext cx="1073150" cy="1738630"/>
            </a:xfrm>
            <a:custGeom>
              <a:avLst/>
              <a:gdLst/>
              <a:ahLst/>
              <a:cxnLst/>
              <a:rect l="l" t="t" r="r" b="b"/>
              <a:pathLst>
                <a:path w="1073150" h="1738630">
                  <a:moveTo>
                    <a:pt x="1072667" y="1152525"/>
                  </a:moveTo>
                  <a:lnTo>
                    <a:pt x="0" y="1152525"/>
                  </a:lnTo>
                  <a:lnTo>
                    <a:pt x="0" y="1738376"/>
                  </a:lnTo>
                  <a:lnTo>
                    <a:pt x="1072667" y="1738376"/>
                  </a:lnTo>
                  <a:lnTo>
                    <a:pt x="1072667" y="1152525"/>
                  </a:lnTo>
                  <a:close/>
                </a:path>
                <a:path w="1073150" h="1738630">
                  <a:moveTo>
                    <a:pt x="1072667" y="0"/>
                  </a:moveTo>
                  <a:lnTo>
                    <a:pt x="0" y="0"/>
                  </a:lnTo>
                  <a:lnTo>
                    <a:pt x="0" y="1028700"/>
                  </a:lnTo>
                  <a:lnTo>
                    <a:pt x="1072667" y="1028700"/>
                  </a:lnTo>
                  <a:lnTo>
                    <a:pt x="1072667" y="0"/>
                  </a:lnTo>
                  <a:close/>
                </a:path>
              </a:pathLst>
            </a:custGeom>
            <a:solidFill>
              <a:srgbClr val="04373F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11" name="object 11"/>
            <p:cNvSpPr/>
            <p:nvPr/>
          </p:nvSpPr>
          <p:spPr>
            <a:xfrm>
              <a:off x="7707631" y="1028700"/>
              <a:ext cx="10580370" cy="123825"/>
            </a:xfrm>
            <a:custGeom>
              <a:avLst/>
              <a:gdLst/>
              <a:ahLst/>
              <a:cxnLst/>
              <a:rect l="l" t="t" r="r" b="b"/>
              <a:pathLst>
                <a:path w="10580369" h="123825">
                  <a:moveTo>
                    <a:pt x="0" y="0"/>
                  </a:moveTo>
                  <a:lnTo>
                    <a:pt x="10580367" y="0"/>
                  </a:lnTo>
                  <a:lnTo>
                    <a:pt x="10580367" y="123824"/>
                  </a:lnTo>
                  <a:lnTo>
                    <a:pt x="0" y="1238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18F99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723" y="287581"/>
            <a:ext cx="2897277" cy="2125419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softEdge rad="127000"/>
          </a:effectLst>
        </p:spPr>
      </p:pic>
      <p:pic>
        <p:nvPicPr>
          <p:cNvPr id="1026" name="Picture 2" descr="C:\Users\A.Saule\Desktop\Без названия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4153358"/>
            <a:ext cx="3725750" cy="262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4751415" y="4027950"/>
            <a:ext cx="7256971" cy="2736407"/>
          </a:xfrm>
          <a:prstGeom prst="rect">
            <a:avLst/>
          </a:prstGeom>
        </p:spPr>
        <p:txBody>
          <a:bodyPr/>
          <a:lstStyle/>
          <a:p>
            <a:pPr marL="190510" indent="-190510">
              <a:buFont typeface="Wingdings" pitchFamily="2" charset="2"/>
              <a:buChar char="Ø"/>
            </a:pPr>
            <a:endParaRPr lang="ru-RU" sz="1333" b="1" dirty="0">
              <a:latin typeface="Arial" pitchFamily="34" charset="0"/>
              <a:cs typeface="Arial" pitchFamily="34" charset="0"/>
            </a:endParaRPr>
          </a:p>
          <a:p>
            <a:pPr marL="190510" indent="-190510" algn="just">
              <a:buFont typeface="Wingdings" pitchFamily="2" charset="2"/>
              <a:buChar char="Ø"/>
            </a:pPr>
            <a:r>
              <a:rPr lang="ru-RU" sz="1333" b="1" dirty="0">
                <a:latin typeface="Arial" pitchFamily="34" charset="0"/>
                <a:cs typeface="Arial" pitchFamily="34" charset="0"/>
              </a:rPr>
              <a:t>В январе 2021г. создана освобожденная группа </a:t>
            </a:r>
            <a:r>
              <a:rPr lang="ru-RU" sz="1333" b="1" dirty="0" err="1">
                <a:latin typeface="Arial" pitchFamily="34" charset="0"/>
                <a:cs typeface="Arial" pitchFamily="34" charset="0"/>
              </a:rPr>
              <a:t>МиО</a:t>
            </a:r>
            <a:r>
              <a:rPr lang="ru-RU" sz="1333" b="1" dirty="0">
                <a:latin typeface="Arial" pitchFamily="34" charset="0"/>
                <a:cs typeface="Arial" pitchFamily="34" charset="0"/>
              </a:rPr>
              <a:t> при ННЦФ РК</a:t>
            </a:r>
          </a:p>
          <a:p>
            <a:pPr marL="190510" indent="-190510" algn="just">
              <a:buFont typeface="Wingdings" pitchFamily="2" charset="2"/>
              <a:buChar char="Ø"/>
            </a:pPr>
            <a:r>
              <a:rPr lang="ru-RU" sz="1333" b="1" dirty="0">
                <a:latin typeface="Arial" pitchFamily="34" charset="0"/>
                <a:cs typeface="Arial" pitchFamily="34" charset="0"/>
              </a:rPr>
              <a:t>Финансовая поддержка Гранта ГФ  4-х специалистов (2- 2021г, 2-2022г.),обеспечены ноутбуками – 5 специалистов.</a:t>
            </a:r>
          </a:p>
          <a:p>
            <a:pPr marL="190510" indent="-190510" algn="just">
              <a:buFont typeface="Wingdings" pitchFamily="2" charset="2"/>
              <a:buChar char="Ø"/>
            </a:pPr>
            <a:r>
              <a:rPr lang="ru-RU" sz="1333" b="1" dirty="0">
                <a:latin typeface="Arial" pitchFamily="34" charset="0"/>
                <a:cs typeface="Arial" pitchFamily="34" charset="0"/>
              </a:rPr>
              <a:t>Финансирование Мио визитов в 14 областей и 2 г Нур-Султан, Шымкент. </a:t>
            </a:r>
          </a:p>
          <a:p>
            <a:pPr marL="190510" indent="-190510" algn="just">
              <a:buFont typeface="Wingdings" pitchFamily="2" charset="2"/>
              <a:buChar char="Ø"/>
            </a:pPr>
            <a:r>
              <a:rPr lang="ru-RU" sz="1333" b="1" dirty="0">
                <a:latin typeface="Arial" pitchFamily="34" charset="0"/>
                <a:cs typeface="Arial" pitchFamily="34" charset="0"/>
              </a:rPr>
              <a:t>Обучение для специалистов национальной группы – на рабочем месте в течении 2-х недель.</a:t>
            </a:r>
          </a:p>
          <a:p>
            <a:pPr marL="190510" indent="-190510" algn="just">
              <a:buFont typeface="Wingdings" pitchFamily="2" charset="2"/>
              <a:buChar char="Ø"/>
            </a:pPr>
            <a:r>
              <a:rPr lang="ru-RU" sz="1333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333" b="1" dirty="0" err="1">
                <a:latin typeface="Arial" pitchFamily="34" charset="0"/>
                <a:cs typeface="Arial" pitchFamily="34" charset="0"/>
              </a:rPr>
              <a:t>Оффлайн</a:t>
            </a:r>
            <a:r>
              <a:rPr lang="ru-RU" sz="1333" b="1" dirty="0">
                <a:latin typeface="Arial" pitchFamily="34" charset="0"/>
                <a:cs typeface="Arial" pitchFamily="34" charset="0"/>
              </a:rPr>
              <a:t>-тренинг  для областных руководителей групп </a:t>
            </a:r>
            <a:r>
              <a:rPr lang="ru-RU" sz="1333" b="1" dirty="0" err="1">
                <a:latin typeface="Arial" pitchFamily="34" charset="0"/>
                <a:cs typeface="Arial" pitchFamily="34" charset="0"/>
              </a:rPr>
              <a:t>МиО</a:t>
            </a:r>
            <a:r>
              <a:rPr lang="ru-RU" sz="1333" b="1" dirty="0">
                <a:latin typeface="Arial" pitchFamily="34" charset="0"/>
                <a:cs typeface="Arial" pitchFamily="34" charset="0"/>
              </a:rPr>
              <a:t> с 22.02 по 26.02 2021г в </a:t>
            </a:r>
            <a:r>
              <a:rPr lang="ru-RU" sz="1333" b="1" dirty="0" err="1">
                <a:latin typeface="Arial" pitchFamily="34" charset="0"/>
                <a:cs typeface="Arial" pitchFamily="34" charset="0"/>
              </a:rPr>
              <a:t>г.Алматы</a:t>
            </a:r>
            <a:r>
              <a:rPr lang="ru-RU" sz="1333" b="1" dirty="0">
                <a:latin typeface="Arial" pitchFamily="34" charset="0"/>
                <a:cs typeface="Arial" pitchFamily="34" charset="0"/>
              </a:rPr>
              <a:t> на </a:t>
            </a:r>
            <a:r>
              <a:rPr lang="kk-KZ" sz="1333" b="1" dirty="0">
                <a:latin typeface="Arial" pitchFamily="34" charset="0"/>
                <a:cs typeface="Arial" pitchFamily="34" charset="0"/>
              </a:rPr>
              <a:t>тему «Обновленная модель мониторинга и оценки в ТБ программе»</a:t>
            </a:r>
            <a:r>
              <a:rPr lang="ru-RU" sz="1333" b="1" dirty="0">
                <a:latin typeface="Arial" pitchFamily="34" charset="0"/>
                <a:cs typeface="Arial" pitchFamily="34" charset="0"/>
              </a:rPr>
              <a:t> обучено -25 специалистов.</a:t>
            </a:r>
          </a:p>
          <a:p>
            <a:pPr marL="190510" indent="-190510" algn="just">
              <a:buFont typeface="Wingdings" pitchFamily="2" charset="2"/>
              <a:buChar char="Ø"/>
            </a:pPr>
            <a:r>
              <a:rPr lang="ru-RU" sz="1333" b="1" dirty="0">
                <a:latin typeface="Arial" pitchFamily="34" charset="0"/>
                <a:cs typeface="Arial" pitchFamily="34" charset="0"/>
              </a:rPr>
              <a:t>Семинар-совещания и обучение на рабочем месте с акцентом на </a:t>
            </a:r>
            <a:r>
              <a:rPr lang="ru-RU" sz="1333" b="1" dirty="0" err="1">
                <a:latin typeface="Arial" pitchFamily="34" charset="0"/>
                <a:cs typeface="Arial" pitchFamily="34" charset="0"/>
              </a:rPr>
              <a:t>дМиО</a:t>
            </a:r>
            <a:r>
              <a:rPr lang="ru-RU" sz="1333" b="1" dirty="0">
                <a:latin typeface="Arial" pitchFamily="34" charset="0"/>
                <a:cs typeface="Arial" pitchFamily="34" charset="0"/>
              </a:rPr>
              <a:t> специалистов групп </a:t>
            </a:r>
            <a:r>
              <a:rPr lang="ru-RU" sz="1333" b="1" dirty="0" err="1">
                <a:latin typeface="Arial" pitchFamily="34" charset="0"/>
                <a:cs typeface="Arial" pitchFamily="34" charset="0"/>
              </a:rPr>
              <a:t>МиО</a:t>
            </a:r>
            <a:r>
              <a:rPr lang="ru-RU" sz="1333" b="1" dirty="0">
                <a:latin typeface="Arial" pitchFamily="34" charset="0"/>
                <a:cs typeface="Arial" pitchFamily="34" charset="0"/>
              </a:rPr>
              <a:t>, фтизиатров ПМСП  с выездом в регионы, обучено 300 человек (Концепция, Инструкция по </a:t>
            </a:r>
            <a:r>
              <a:rPr lang="ru-RU" sz="1333" b="1" dirty="0" err="1">
                <a:latin typeface="Arial" pitchFamily="34" charset="0"/>
                <a:cs typeface="Arial" pitchFamily="34" charset="0"/>
              </a:rPr>
              <a:t>дМиО</a:t>
            </a:r>
            <a:r>
              <a:rPr lang="ru-RU" sz="1333" b="1" dirty="0">
                <a:latin typeface="Arial" pitchFamily="34" charset="0"/>
                <a:cs typeface="Arial" pitchFamily="34" charset="0"/>
              </a:rPr>
              <a:t>).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630" y="785536"/>
            <a:ext cx="3430058" cy="397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043" y="1198026"/>
            <a:ext cx="2796117" cy="512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1198026"/>
            <a:ext cx="2776009" cy="512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422" y="1731327"/>
            <a:ext cx="1351020" cy="848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629" y="1714257"/>
            <a:ext cx="3024572" cy="410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390" y="2189603"/>
            <a:ext cx="1881717" cy="459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658" y="2601423"/>
            <a:ext cx="1881717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276" y="3049331"/>
            <a:ext cx="1881717" cy="470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658" y="3476727"/>
            <a:ext cx="1881717" cy="52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1388" y="1714257"/>
            <a:ext cx="248903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7160" y="2170546"/>
            <a:ext cx="3633258" cy="448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909" y="2611335"/>
            <a:ext cx="3601509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064973"/>
            <a:ext cx="3601509" cy="439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490138"/>
            <a:ext cx="3601509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 descr="C:\Users\A.Saule\Desktop\images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62" y="2594940"/>
            <a:ext cx="2444317" cy="137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" y="2658878"/>
            <a:ext cx="2222500" cy="116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821" y="694189"/>
            <a:ext cx="1320800" cy="1430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65A4D8D3-C28D-457E-9F3A-FBCE423C720C}"/>
              </a:ext>
            </a:extLst>
          </p:cNvPr>
          <p:cNvSpPr txBox="1"/>
          <p:nvPr/>
        </p:nvSpPr>
        <p:spPr>
          <a:xfrm>
            <a:off x="4283604" y="14928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Система </a:t>
            </a:r>
            <a:r>
              <a:rPr lang="ru-RU" sz="2400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МиО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 в НТП РК. Обновленная модель</a:t>
            </a:r>
          </a:p>
          <a:p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203" y="110169"/>
            <a:ext cx="11975334" cy="1266939"/>
          </a:xfrm>
          <a:solidFill>
            <a:srgbClr val="002060"/>
          </a:solidFill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FFFF00"/>
                </a:solidFill>
                <a:latin typeface="+mn-lt"/>
              </a:rPr>
              <a:t>Основные мероприятия по задаче №1 </a:t>
            </a:r>
            <a:r>
              <a:rPr lang="ru-RU" sz="2800" b="1" dirty="0">
                <a:solidFill>
                  <a:srgbClr val="FFFF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«Обеспечить комплексный и устойчивый ответ системы здравоохранения на проблемы ЛУ-ТБ» (4)</a:t>
            </a:r>
            <a:endParaRPr lang="en-US" sz="28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202" y="1586429"/>
            <a:ext cx="6103345" cy="490644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19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1.7. </a:t>
            </a:r>
            <a:r>
              <a:rPr lang="ru-RU" sz="21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Финализация 3 ОИ с обсуждением результатов на круглых столах и представлением отчетов на Ученый Совет ННЦФ РК:</a:t>
            </a:r>
          </a:p>
          <a:p>
            <a:pPr marL="457200" indent="-457200">
              <a:buAutoNum type="arabicParenR"/>
            </a:pP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уровню информированности населения; </a:t>
            </a:r>
          </a:p>
          <a:p>
            <a:pPr marL="457200" indent="-457200">
              <a:buAutoNum type="arabicParenR"/>
            </a:pP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внедрению 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GX 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уровне ПМСП; </a:t>
            </a:r>
          </a:p>
          <a:p>
            <a:pPr marL="457200" indent="-457200">
              <a:buAutoNum type="arabicParenR"/>
            </a:pP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препятствиям в предоставлении услуг ТБ;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Публикации по результатам ОИ – 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статьи в республиканских журналах (Вестник </a:t>
            </a:r>
            <a:r>
              <a:rPr lang="ru-RU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КазНМУ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№3 - 2020 г.; </a:t>
            </a:r>
            <a:r>
              <a:rPr lang="ru-RU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Фтизиопульмонология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№2 - 2020г.; «Наука и здравоохранение», выпуск № 5 – 2021;)</a:t>
            </a:r>
          </a:p>
          <a:p>
            <a:pPr marL="0" indent="0">
              <a:buNone/>
            </a:pPr>
            <a:r>
              <a:rPr lang="ru-RU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постерные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доклады по результатам внедрения 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GX 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районном уровне </a:t>
            </a: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52-й Международной конференции легочных заболеваний.</a:t>
            </a:r>
          </a:p>
          <a:p>
            <a:pPr marL="0" indent="0">
              <a:buNone/>
            </a:pP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2F07FA8-AC7A-4CD4-894C-33682F557B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5378" y="1894902"/>
            <a:ext cx="6066622" cy="401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9605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169" y="163286"/>
            <a:ext cx="11827831" cy="1017814"/>
          </a:xfrm>
          <a:solidFill>
            <a:srgbClr val="002060"/>
          </a:solidFill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FFFF00"/>
                </a:solidFill>
                <a:latin typeface="+mn-lt"/>
              </a:rPr>
              <a:t>Мероприятия </a:t>
            </a:r>
            <a:r>
              <a:rPr lang="ru-RU" sz="2400" b="1" dirty="0">
                <a:solidFill>
                  <a:srgbClr val="FFFF00"/>
                </a:solidFill>
                <a:latin typeface="+mn-lt"/>
                <a:cs typeface="Times New Roman" panose="02020603050405020304" pitchFamily="18" charset="0"/>
              </a:rPr>
              <a:t>по задаче №2 «</a:t>
            </a:r>
            <a:r>
              <a:rPr lang="ru-RU" sz="2400" b="1" dirty="0">
                <a:solidFill>
                  <a:srgbClr val="FFFF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Поддержание всеобщего доступа к качественным и ориентированным на пациентов диагностике, лечению и профилактике ЛУ-ТБ» (1) </a:t>
            </a:r>
            <a:endParaRPr lang="en-US" sz="24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236" y="1300480"/>
            <a:ext cx="9650776" cy="539423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kk-K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Охват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Xpert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MTB/RIF в РК:  </a:t>
            </a:r>
            <a:r>
              <a:rPr lang="ru-RU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2018-68%, 2019-76% 2020г. – 88.0%, 9 </a:t>
            </a:r>
            <a:r>
              <a:rPr lang="ru-RU" sz="2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</a:t>
            </a:r>
            <a:r>
              <a:rPr lang="ru-RU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2021г -99,1%</a:t>
            </a:r>
          </a:p>
          <a:p>
            <a:pPr marL="0" indent="0">
              <a:buNone/>
            </a:pPr>
            <a:r>
              <a:rPr lang="ru-RU" sz="2400" b="1" dirty="0"/>
              <a:t>В рамках проекта ГФ было закуплено и внедрено в ЦФП </a:t>
            </a:r>
            <a:r>
              <a:rPr lang="ru-RU" sz="2400" b="1" dirty="0">
                <a:solidFill>
                  <a:srgbClr val="0070C0"/>
                </a:solidFill>
              </a:rPr>
              <a:t>8500 </a:t>
            </a:r>
            <a:r>
              <a:rPr lang="en-US" sz="2400" b="1" dirty="0">
                <a:solidFill>
                  <a:srgbClr val="0070C0"/>
                </a:solidFill>
              </a:rPr>
              <a:t>GX</a:t>
            </a:r>
            <a:r>
              <a:rPr lang="ru-RU" sz="2400" b="1" dirty="0">
                <a:solidFill>
                  <a:srgbClr val="0070C0"/>
                </a:solidFill>
              </a:rPr>
              <a:t> - </a:t>
            </a:r>
            <a:r>
              <a:rPr lang="en-US" sz="2400" b="1" dirty="0">
                <a:solidFill>
                  <a:srgbClr val="0070C0"/>
                </a:solidFill>
              </a:rPr>
              <a:t>Xpress SARS-CoV-2</a:t>
            </a:r>
            <a:r>
              <a:rPr lang="ru-RU" sz="2400" b="1" dirty="0"/>
              <a:t> картриджей,  а </a:t>
            </a:r>
            <a:r>
              <a:rPr lang="ru-RU" sz="2400" b="1" dirty="0" err="1"/>
              <a:t>ткже</a:t>
            </a:r>
            <a:r>
              <a:rPr lang="ru-RU" sz="2400" b="1" dirty="0"/>
              <a:t> по линии USAID получены </a:t>
            </a:r>
            <a:r>
              <a:rPr lang="ru-RU" sz="2400" b="1" dirty="0">
                <a:solidFill>
                  <a:srgbClr val="0070C0"/>
                </a:solidFill>
              </a:rPr>
              <a:t>10 800 картриджей; </a:t>
            </a:r>
          </a:p>
          <a:p>
            <a:pPr marL="0" indent="0">
              <a:buNone/>
            </a:pPr>
            <a:r>
              <a:rPr lang="ru-RU" sz="2000" dirty="0"/>
              <a:t>Получены и заменены модули на  аппаратах, закупленных до 2017года,  на основании результатов калибровки 2019 года и сделана заявка на калибровочные киты для проведения калибровки в 2022 г.;</a:t>
            </a:r>
          </a:p>
          <a:p>
            <a:pPr marL="0" indent="0">
              <a:buNone/>
            </a:pPr>
            <a:r>
              <a:rPr lang="ru-RU" sz="2000" dirty="0"/>
              <a:t>Впервые закуплены картриджи Ultra в количестве 6850 штук и распределены по 8 регионам;</a:t>
            </a:r>
          </a:p>
          <a:p>
            <a:pPr marL="0" indent="0">
              <a:buNone/>
            </a:pPr>
            <a:r>
              <a:rPr lang="ru-RU" sz="2000" dirty="0"/>
              <a:t>Обеспечение лаборатории ННЦФ и УИС реактивами БАКТЕК и LPA, поставка планируется в ноябре 2021г.;</a:t>
            </a:r>
          </a:p>
          <a:p>
            <a:pPr marL="0" indent="0">
              <a:buNone/>
            </a:pPr>
            <a:r>
              <a:rPr lang="ru-RU" sz="2000" dirty="0"/>
              <a:t>На все регионы завялены субстанции для ТЛЧ на </a:t>
            </a:r>
            <a:r>
              <a:rPr lang="ru-RU" sz="2000" dirty="0" err="1"/>
              <a:t>Бедаквилина</a:t>
            </a:r>
            <a:r>
              <a:rPr lang="ru-RU" sz="2000" dirty="0"/>
              <a:t> </a:t>
            </a:r>
            <a:r>
              <a:rPr lang="ru-RU" sz="2000" dirty="0" err="1"/>
              <a:t>Деламанид</a:t>
            </a:r>
            <a:r>
              <a:rPr lang="ru-RU" sz="2000" dirty="0"/>
              <a:t> и др. ПТП; </a:t>
            </a:r>
          </a:p>
          <a:p>
            <a:pPr marL="0" indent="0">
              <a:buNone/>
            </a:pPr>
            <a:r>
              <a:rPr lang="ru-RU" sz="2000" dirty="0"/>
              <a:t>Заключён договор с компанией </a:t>
            </a:r>
            <a:r>
              <a:rPr lang="ru-RU" sz="2000" dirty="0" err="1"/>
              <a:t>Визамед</a:t>
            </a:r>
            <a:r>
              <a:rPr lang="ru-RU" sz="2000" dirty="0"/>
              <a:t> на поставку реактивов для </a:t>
            </a:r>
            <a:r>
              <a:rPr lang="ru-RU" sz="2000" dirty="0" err="1"/>
              <a:t>секвенатора</a:t>
            </a:r>
            <a:r>
              <a:rPr lang="ru-RU" sz="2000" dirty="0"/>
              <a:t> и с </a:t>
            </a:r>
            <a:r>
              <a:rPr lang="ru-RU" sz="2000" dirty="0" err="1"/>
              <a:t>Альбиоген</a:t>
            </a:r>
            <a:r>
              <a:rPr lang="ru-RU" sz="2000" dirty="0"/>
              <a:t> - на обслуживание (План – до конца года);</a:t>
            </a:r>
          </a:p>
          <a:p>
            <a:pPr marL="0" indent="0">
              <a:buNone/>
            </a:pPr>
            <a:r>
              <a:rPr lang="ru-RU" sz="2000" dirty="0"/>
              <a:t>Продолжается ОИ «…изучение DRS к ПТП в т.ч. к новым и перепрофилированным ПТП».</a:t>
            </a:r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41CEEF-17CA-4881-80A9-74EE1063DE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1361" y="1086019"/>
            <a:ext cx="2326640" cy="196308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A1A456B-E85D-49D4-9283-1871D068F7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1636" y="4124960"/>
            <a:ext cx="2630363" cy="2470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4177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E0DE27-D96B-43D0-926F-C04488405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12" y="568712"/>
            <a:ext cx="11742234" cy="1338146"/>
          </a:xfrm>
          <a:solidFill>
            <a:srgbClr val="002060"/>
          </a:solidFill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FFFF00"/>
                </a:solidFill>
                <a:latin typeface="+mn-lt"/>
              </a:rPr>
              <a:t>Закуп, внедрение м</a:t>
            </a:r>
            <a:r>
              <a:rPr lang="ru-RU" sz="3200" b="1" dirty="0">
                <a:solidFill>
                  <a:srgbClr val="FFFF00"/>
                </a:solidFill>
                <a:latin typeface="+mn-lt"/>
                <a:cs typeface="Times New Roman" panose="02020603050405020304" pitchFamily="18" charset="0"/>
              </a:rPr>
              <a:t>етода секвенирования в ТБ программе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9D890B-F3A2-4F1D-A2A0-3E17C132FC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317" y="1844824"/>
            <a:ext cx="6244683" cy="439248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800" b="1" dirty="0">
                <a:cs typeface="Times New Roman" panose="02020603050405020304" pitchFamily="18" charset="0"/>
              </a:rPr>
              <a:t>Метод предназначен:</a:t>
            </a:r>
          </a:p>
          <a:p>
            <a:pPr marL="0" indent="0">
              <a:buNone/>
            </a:pPr>
            <a:r>
              <a:rPr lang="ru-RU" sz="2800" b="1" spc="-101" dirty="0">
                <a:cs typeface="Times New Roman" pitchFamily="18" charset="0"/>
              </a:rPr>
              <a:t>  1. Для диагностики ТБ</a:t>
            </a:r>
          </a:p>
          <a:p>
            <a:pPr marL="0" indent="0">
              <a:buNone/>
            </a:pPr>
            <a:r>
              <a:rPr lang="ru-RU" sz="2800" b="1" spc="-101" dirty="0">
                <a:cs typeface="Times New Roman" pitchFamily="18" charset="0"/>
              </a:rPr>
              <a:t>  2. Генотипирование </a:t>
            </a:r>
            <a:r>
              <a:rPr lang="ru-RU" sz="2800" b="1" spc="-86" dirty="0">
                <a:cs typeface="Times New Roman" pitchFamily="18" charset="0"/>
              </a:rPr>
              <a:t>лекарственной  </a:t>
            </a:r>
            <a:r>
              <a:rPr lang="ru-RU" sz="2800" b="1" spc="-94" dirty="0">
                <a:cs typeface="Times New Roman" pitchFamily="18" charset="0"/>
              </a:rPr>
              <a:t>устойчивости</a:t>
            </a:r>
            <a:r>
              <a:rPr lang="ru-RU" sz="2800" b="1" spc="-113" dirty="0">
                <a:cs typeface="Times New Roman" pitchFamily="18" charset="0"/>
              </a:rPr>
              <a:t> </a:t>
            </a:r>
            <a:r>
              <a:rPr lang="ru-RU" sz="2800" b="1" spc="-75" dirty="0">
                <a:cs typeface="Times New Roman" pitchFamily="18" charset="0"/>
              </a:rPr>
              <a:t>(мутации)</a:t>
            </a:r>
            <a:endParaRPr lang="ru-RU" sz="2800" b="1" dirty="0"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800" b="1" dirty="0">
                <a:cs typeface="Times New Roman" pitchFamily="18" charset="0"/>
              </a:rPr>
              <a:t>  3. Изучения эпидемиологии </a:t>
            </a:r>
          </a:p>
          <a:p>
            <a:pPr marL="0" indent="0">
              <a:buNone/>
            </a:pPr>
            <a:r>
              <a:rPr lang="ru-RU" sz="2800" b="1" dirty="0">
                <a:cs typeface="Times New Roman" pitchFamily="18" charset="0"/>
              </a:rPr>
              <a:t>  4. Выявление </a:t>
            </a:r>
            <a:r>
              <a:rPr lang="ru-RU" sz="2800" b="1" dirty="0" err="1">
                <a:cs typeface="Times New Roman" panose="02020603050405020304" pitchFamily="18" charset="0"/>
              </a:rPr>
              <a:t>гетерорезистентности</a:t>
            </a:r>
            <a:endParaRPr lang="ru-RU" sz="2800" b="1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b="1" dirty="0">
                <a:cs typeface="Times New Roman" panose="02020603050405020304" pitchFamily="18" charset="0"/>
              </a:rPr>
              <a:t>  5. Анализ всего генома или отдельных  участков</a:t>
            </a:r>
          </a:p>
          <a:p>
            <a:pPr marL="0" indent="0">
              <a:buNone/>
            </a:pP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Презентация на тему: Секвенирование нового поколения illumina">
            <a:extLst>
              <a:ext uri="{FF2B5EF4-FFF2-40B4-BE49-F238E27FC236}">
                <a16:creationId xmlns:a16="http://schemas.microsoft.com/office/drawing/2014/main" id="{5856163E-D481-4314-ACF9-05C22A745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227" y="2508769"/>
            <a:ext cx="2764194" cy="1600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Секвенирование генома ДНК методом NGS в Киеве в Институте Генетики  Репродукции">
            <a:extLst>
              <a:ext uri="{FF2B5EF4-FFF2-40B4-BE49-F238E27FC236}">
                <a16:creationId xmlns:a16="http://schemas.microsoft.com/office/drawing/2014/main" id="{40DBAC66-670A-4525-B629-CE1D67E47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211" y="4109561"/>
            <a:ext cx="2708210" cy="1543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44190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15277</TotalTime>
  <Words>3842</Words>
  <Application>Microsoft Office PowerPoint</Application>
  <PresentationFormat>Широкоэкранный</PresentationFormat>
  <Paragraphs>493</Paragraphs>
  <Slides>27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27</vt:i4>
      </vt:variant>
    </vt:vector>
  </HeadingPairs>
  <TitlesOfParts>
    <vt:vector size="39" baseType="lpstr">
      <vt:lpstr>Arial</vt:lpstr>
      <vt:lpstr>Arial Narrow</vt:lpstr>
      <vt:lpstr>Calibri</vt:lpstr>
      <vt:lpstr>Calibri Light</vt:lpstr>
      <vt:lpstr>Georgia</vt:lpstr>
      <vt:lpstr>Times New Roman</vt:lpstr>
      <vt:lpstr>Verdana</vt:lpstr>
      <vt:lpstr>Wingdings</vt:lpstr>
      <vt:lpstr>Office Theme</vt:lpstr>
      <vt:lpstr>Custom Design</vt:lpstr>
      <vt:lpstr>2_Тема Office</vt:lpstr>
      <vt:lpstr>1_Office Theme</vt:lpstr>
      <vt:lpstr>Презентация PowerPoint</vt:lpstr>
      <vt:lpstr>Презентация PowerPoint</vt:lpstr>
      <vt:lpstr>Мероприятия по задаче №1 «Обеспечить комплексный и устойчивый ответ системы здравоохранения на проблемы, связанные с ЛУ-ТБ» (1)</vt:lpstr>
      <vt:lpstr>Мероприятия по задаче №1 «Обеспечить комплексный и устойчивый ответ системы здравоохранения на проблемы, связанные с ЛУ-ТБ» (2)</vt:lpstr>
      <vt:lpstr>Основные мероприятия по задаче №1 (3).  Внедрение обновленной модели МиО. За 9 месяцев проведены МиО визиты в 11 регионов,  дМиО - 33 </vt:lpstr>
      <vt:lpstr>Презентация PowerPoint</vt:lpstr>
      <vt:lpstr>Основные мероприятия по задаче №1 «Обеспечить комплексный и устойчивый ответ системы здравоохранения на проблемы ЛУ-ТБ» (4)</vt:lpstr>
      <vt:lpstr>Мероприятия по задаче №2 «Поддержание всеобщего доступа к качественным и ориентированным на пациентов диагностике, лечению и профилактике ЛУ-ТБ» (1) </vt:lpstr>
      <vt:lpstr>Закуп, внедрение метода секвенирования в ТБ программе</vt:lpstr>
      <vt:lpstr>Мероприятия по задаче №2 «Поддержание всеобщего доступа к качественным и ориентированным на пациентов диагностике, лечению и профилактике ЛУ-ТБ» Обновления ИС в ТБ программе (2) </vt:lpstr>
      <vt:lpstr>Модули НРБТ РК</vt:lpstr>
      <vt:lpstr>Мероприятия по задаче №2 «Поддержание всеобщего доступа к качественным и ориентированным на пациентов диагностике, лечению и профилактике ЛУ-ТБ»  Мероприятия по аМБЛ в 2021г в НТП  (3)</vt:lpstr>
      <vt:lpstr>Мероприятия по задаче №2 «Поддержание всеобщего доступа к качественным и ориентированным на пациентов диагностике, лечению и профилактике ЛУ-ТБ»  Закуп лекарственных средств и набор на ИРЛ (4)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Мероприятия по задаче №2 «Поддержание всеобщего доступа к качественным и ориентированным на пациентов диагностике, лечению и профилактике ЛУ-ТБ» (6) </vt:lpstr>
      <vt:lpstr>Выполнение индикаторов Гранта ГФ за 9 мес 2021 г.</vt:lpstr>
      <vt:lpstr>Основные направления содействия НПТ при СOVID-19 по гранту ГФ по ТБ а РК в 2021г. </vt:lpstr>
      <vt:lpstr>План закупок по проекту гранта ГФ ТБ/COVID-19 в РК на 2021-2022гг.(1) </vt:lpstr>
      <vt:lpstr>План закупок по проекту гранта ГФ ТБ/COVID-19 в РК на 2021-2022гг.(2) </vt:lpstr>
      <vt:lpstr>План закупок по проекту гранта ГФ ТБ/COVID-19 в РК на 2021-2022гг.(3) 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Концептуальной заявки на грант Глобального фонда по ТБ в РК на 2020-2022 года</dc:title>
  <dc:creator>Victor</dc:creator>
  <cp:lastModifiedBy>Ryssaldy Demeuova</cp:lastModifiedBy>
  <cp:revision>337</cp:revision>
  <cp:lastPrinted>2021-11-01T11:49:59Z</cp:lastPrinted>
  <dcterms:created xsi:type="dcterms:W3CDTF">2018-08-11T10:50:36Z</dcterms:created>
  <dcterms:modified xsi:type="dcterms:W3CDTF">2021-12-16T15:15:19Z</dcterms:modified>
</cp:coreProperties>
</file>