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15" r:id="rId3"/>
    <p:sldId id="314" r:id="rId4"/>
    <p:sldId id="308" r:id="rId5"/>
    <p:sldId id="309" r:id="rId6"/>
    <p:sldId id="310" r:id="rId7"/>
    <p:sldId id="313" r:id="rId8"/>
    <p:sldId id="290" r:id="rId9"/>
    <p:sldId id="307" r:id="rId1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746" autoAdjust="0"/>
  </p:normalViewPr>
  <p:slideViewPr>
    <p:cSldViewPr snapToGrid="0">
      <p:cViewPr varScale="1">
        <p:scale>
          <a:sx n="59" d="100"/>
          <a:sy n="59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1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0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5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06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30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55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5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5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9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06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85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41F96-9617-4F49-AE5C-830AD707CAA9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48AD-4DC6-40D8-A104-6DD2E05D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66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154017"/>
            <a:ext cx="9144000" cy="2610679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Выполнение Задачи 1 Гранта ГФСТМ: «Разработать и внедрить механизм социального заказа через СПИД-сервисные НПО для обеспечения устойчивых мер в ответ на ВИЧ» в 2019 году</a:t>
            </a:r>
          </a:p>
          <a:p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>
                <a:solidFill>
                  <a:srgbClr val="C00000"/>
                </a:solidFill>
              </a:rPr>
              <a:t>15 августа 2019 года</a:t>
            </a:r>
            <a:endParaRPr lang="ru-RU" sz="28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1026" name="Рисунок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815848"/>
            <a:ext cx="1625600" cy="174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40446F-ECAC-4876-9359-AC6ABF9F3E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078" y="1446989"/>
            <a:ext cx="2756452" cy="408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4" descr="C:\Users\User\Desktop\Новый точечный рисунок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1024960"/>
            <a:ext cx="1447311" cy="1384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63263" y="1066802"/>
            <a:ext cx="198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Казахский научный центр дерматологии и инфекционных заболеваний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9369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A2C70-ED9A-4E05-A45F-359C2E016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9761"/>
          </a:xfrm>
        </p:spPr>
        <p:txBody>
          <a:bodyPr anchor="t">
            <a:noAutofit/>
          </a:bodyPr>
          <a:lstStyle/>
          <a:p>
            <a:pPr algn="ctr"/>
            <a:r>
              <a:rPr lang="ru-RU" sz="2600" b="1" i="1" dirty="0">
                <a:solidFill>
                  <a:srgbClr val="C00000"/>
                </a:solidFill>
              </a:rPr>
              <a:t>Проект: «Создание основы для устойчивого ответа по ВИЧ в Казахстане» на 2018 – 2020 годы</a:t>
            </a:r>
            <a:br>
              <a:rPr lang="ru-RU" sz="2600" b="1" i="1" dirty="0">
                <a:solidFill>
                  <a:srgbClr val="C00000"/>
                </a:solidFill>
              </a:rPr>
            </a:br>
            <a:r>
              <a:rPr lang="ru-RU" sz="2600" b="1" i="1" dirty="0">
                <a:solidFill>
                  <a:srgbClr val="C00000"/>
                </a:solidFill>
              </a:rPr>
              <a:t>KAZ-H-RAC/№1578</a:t>
            </a:r>
            <a:endParaRPr lang="ru-RU" sz="2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21E5F0-E845-4A01-886F-37084EC3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9814"/>
            <a:ext cx="10515600" cy="43971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Цель гранта: </a:t>
            </a:r>
            <a:r>
              <a:rPr lang="ru-RU" dirty="0"/>
              <a:t>Создать  устойчивый национальный  ответ на распространение ВИЧ инфекции  в Казахстане, путем институционализации системы социальных контрактов для расширения доступа уязвимых групп населения и людей, живущих с ВИЧ к услугам по профилактике, уходу и поддержке.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Задача 1 - </a:t>
            </a:r>
            <a:r>
              <a:rPr lang="ru-RU" dirty="0">
                <a:solidFill>
                  <a:srgbClr val="FF0000"/>
                </a:solidFill>
              </a:rPr>
              <a:t>Разработать и внедрить механизм  социального  заказа через  СПИД-сервисные НПО для обеспечения устойчивых национальных мер в ответ на ВИЧ.</a:t>
            </a:r>
          </a:p>
          <a:p>
            <a:pPr marL="0" indent="0">
              <a:buNone/>
            </a:pPr>
            <a:r>
              <a:rPr lang="ru-RU" b="1" dirty="0" err="1">
                <a:ea typeface="Times New Roman"/>
                <a:cs typeface="Times New Roman"/>
              </a:rPr>
              <a:t>Субконтрактер</a:t>
            </a:r>
            <a:r>
              <a:rPr lang="ru-RU" b="1" dirty="0">
                <a:ea typeface="Times New Roman"/>
                <a:cs typeface="Times New Roman"/>
              </a:rPr>
              <a:t>:</a:t>
            </a:r>
            <a:r>
              <a:rPr lang="ru-RU" b="1" dirty="0">
                <a:solidFill>
                  <a:schemeClr val="tx2"/>
                </a:solidFill>
                <a:ea typeface="Times New Roman"/>
                <a:cs typeface="Times New Roman"/>
              </a:rPr>
              <a:t> </a:t>
            </a:r>
            <a:r>
              <a:rPr lang="ru-RU" b="1" dirty="0"/>
              <a:t>ОФ «Аман-саулык».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Задача 2 - </a:t>
            </a:r>
            <a:r>
              <a:rPr lang="ru-RU" dirty="0">
                <a:solidFill>
                  <a:srgbClr val="FF0000"/>
                </a:solidFill>
              </a:rPr>
              <a:t>Усилить профилактические  мероприятия  среди  уязвимых групп населения, предоставить  комплекс услуг по уходу  и поддержке  людям, живущим  с ВИЧ.</a:t>
            </a:r>
          </a:p>
          <a:p>
            <a:pPr marL="0" indent="0">
              <a:buNone/>
            </a:pPr>
            <a:r>
              <a:rPr lang="ru-RU" b="1" dirty="0" err="1">
                <a:ea typeface="Times New Roman"/>
                <a:cs typeface="Times New Roman"/>
              </a:rPr>
              <a:t>Субконтрактер</a:t>
            </a:r>
            <a:r>
              <a:rPr lang="ru-RU" b="1" dirty="0">
                <a:ea typeface="Times New Roman"/>
                <a:cs typeface="Times New Roman"/>
              </a:rPr>
              <a:t>: </a:t>
            </a:r>
            <a:r>
              <a:rPr lang="ru-RU" b="1" dirty="0"/>
              <a:t>ОЮЛ «</a:t>
            </a:r>
            <a:r>
              <a:rPr lang="ru-RU" b="1" dirty="0" err="1"/>
              <a:t>КазСоюзЛЖВ</a:t>
            </a:r>
            <a:r>
              <a:rPr lang="ru-RU" b="1" dirty="0"/>
              <a:t>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15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212AC-CA9E-47F3-800D-9BF2C6F7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Выполнение Задачи 1 Гранта ГФСТМ в 2017 -2018 годах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06FA2B-4668-400A-A4A6-5A7C684D4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4 квартал 2017 года </a:t>
            </a:r>
            <a:r>
              <a:rPr lang="ru-RU" dirty="0"/>
              <a:t>подготовлен и издан Аналитический отчет по предоставлению государственного социального заказа (ГСЗ) для НПО, реализующих мероприятия по ВИЧ-инфекции среди ключевых групп населения (КГН) и людей, живущих с ВИЧ-инфекцией (ЛЖВ).</a:t>
            </a:r>
          </a:p>
          <a:p>
            <a:pPr marL="0" indent="0">
              <a:buNone/>
            </a:pPr>
            <a:r>
              <a:rPr lang="ru-RU" b="1" dirty="0"/>
              <a:t>1 квартал 2018 года </a:t>
            </a:r>
            <a:r>
              <a:rPr lang="ru-RU" dirty="0"/>
              <a:t>подготовлена Конкурсная документация по закупкам услуг НПО для проведения мероприятий, направленных на профилактику ВИЧ-инфекции среди КГН, уход и поддержку для ЛЖВ, на основании которой </a:t>
            </a:r>
            <a:r>
              <a:rPr lang="ru-RU" b="1" dirty="0"/>
              <a:t>проведены конкурсы по закупке услуг СПИД-сервисных НПО в 2018 и 2019 годах.</a:t>
            </a:r>
          </a:p>
          <a:p>
            <a:pPr marL="0" indent="0">
              <a:buNone/>
            </a:pPr>
            <a:r>
              <a:rPr lang="ru-RU" b="1" dirty="0"/>
              <a:t>3 квартал 2018 года </a:t>
            </a:r>
            <a:r>
              <a:rPr lang="ru-RU" dirty="0"/>
              <a:t>подготовлен Аналитический отчет «Разработка модели предоставления ГСЗ для НПО по профилактике ВИЧ среди КГН, уходу и поддержке ЛЖВ, с выработкой механизма передачи товарно-материальных ценностей (ТМЦ), закупленных из средств государственного бюджета, в НПО».</a:t>
            </a:r>
          </a:p>
          <a:p>
            <a:pPr marL="0" indent="0">
              <a:buNone/>
            </a:pPr>
            <a:r>
              <a:rPr lang="ru-RU" b="1" dirty="0"/>
              <a:t>4 квартал 2018 года </a:t>
            </a:r>
            <a:r>
              <a:rPr lang="ru-RU" dirty="0"/>
              <a:t>направлены письма ОФ «Аман-саулык» в Министерство здравоохранения РК, Министерство информации и общественного развития РК, Партию «</a:t>
            </a:r>
            <a:r>
              <a:rPr lang="ru-RU" dirty="0" err="1"/>
              <a:t>Нур</a:t>
            </a:r>
            <a:r>
              <a:rPr lang="ru-RU" dirty="0"/>
              <a:t> Отан», Акиматы, Управления общественного здравоохранения и Центры СПИД городов Астана,  Алматы и Карагандинской области с предложениями по улучшению финансирования СПИД-сервисных НПО для реализации мероприятий по профилактике ВИЧ среди ключевых групп населения, уходу и поддержке людей, живущих с ВИЧ.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87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064B4-250C-4108-8AB7-7F00DB57C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6617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Выполнение Задачи 1 Гранта ГФСТМ в 2019 году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307302-AA56-4879-994E-24CC80EF1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1742"/>
            <a:ext cx="10515600" cy="54864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200" b="1" u="sng" dirty="0">
                <a:solidFill>
                  <a:srgbClr val="FF0000"/>
                </a:solidFill>
              </a:rPr>
              <a:t>1  подзадача. </a:t>
            </a:r>
            <a:r>
              <a:rPr lang="ru-RU" sz="2200" b="1" dirty="0">
                <a:solidFill>
                  <a:srgbClr val="FF0000"/>
                </a:solidFill>
              </a:rPr>
              <a:t>Проведение  Круглых  столов  по обсуждению  (презентации) разработанных документов: Стандарта и Методических рекомендаций, Должностных инструкций и т д (по одному в 2 и 3 кварталах)</a:t>
            </a:r>
          </a:p>
          <a:p>
            <a:pPr marL="0" indent="0">
              <a:buNone/>
            </a:pPr>
            <a:r>
              <a:rPr lang="ru-RU" sz="2200" b="1" dirty="0"/>
              <a:t>1 квартал 2019 года </a:t>
            </a:r>
            <a:r>
              <a:rPr lang="ru-RU" sz="2200" dirty="0"/>
              <a:t>подготовлена и издана брошюра «Должностные требования и функциональные обязанности для аутрич-работников, социальных работников и консультантов «равный-равному», реализующих мероприятия по ВИЧ-инфекции среди КГН и ЛЖВ в Республике Казахстан».</a:t>
            </a:r>
          </a:p>
          <a:p>
            <a:pPr marL="0" indent="0">
              <a:buNone/>
            </a:pPr>
            <a:r>
              <a:rPr lang="ru-RU" sz="2200" b="1" dirty="0"/>
              <a:t>2 квартал 2019 года </a:t>
            </a:r>
            <a:r>
              <a:rPr lang="ru-RU" sz="2200" dirty="0"/>
              <a:t>ОФ «КАМЕДА» по договору с ОФ «Аман-саулык» подготовлено Инструктивное Пособие по предоставлению государственного социального заказа, грантов, премий для неправительственных организаций в сфере здравоохранения «Финансовые механизмы взаимодействия государственных органов и неправительственных организаций». Инструктивное Пособие утверждено Республиканским центром развития здравоохранения МЗ РК и в настоящее время переводится на казахский язык.</a:t>
            </a:r>
          </a:p>
          <a:p>
            <a:pPr marL="0" indent="0">
              <a:buNone/>
            </a:pPr>
            <a:r>
              <a:rPr lang="ru-RU" sz="2200" b="1" dirty="0"/>
              <a:t>В 3 квартале 2019 года </a:t>
            </a:r>
            <a:r>
              <a:rPr lang="ru-RU" sz="2200" dirty="0"/>
              <a:t>Инструктивное Пособие </a:t>
            </a:r>
            <a:r>
              <a:rPr lang="ru-RU" sz="2200" b="1" dirty="0"/>
              <a:t>будет издано </a:t>
            </a:r>
            <a:r>
              <a:rPr lang="ru-RU" sz="2200" dirty="0"/>
              <a:t>для распространения среди Управлений общественного здравоохранения, Центров СПИД и СПИД-сервисных НПО.</a:t>
            </a:r>
          </a:p>
          <a:p>
            <a:pPr marL="0" indent="0">
              <a:buNone/>
            </a:pPr>
            <a:r>
              <a:rPr lang="ru-RU" sz="2200" b="1" dirty="0"/>
              <a:t>В 3 квартале 2019 года </a:t>
            </a:r>
            <a:r>
              <a:rPr lang="ru-RU" sz="2200" dirty="0"/>
              <a:t>будут проведены </a:t>
            </a:r>
            <a:r>
              <a:rPr lang="ru-RU" sz="2200" b="1" dirty="0"/>
              <a:t>два</a:t>
            </a:r>
            <a:r>
              <a:rPr lang="ru-RU" sz="2200" dirty="0"/>
              <a:t> </a:t>
            </a:r>
            <a:r>
              <a:rPr lang="ru-RU" sz="2200" b="1" dirty="0"/>
              <a:t>Круглых стола в городах </a:t>
            </a:r>
            <a:r>
              <a:rPr lang="ru-RU" sz="2200" b="1" dirty="0" err="1"/>
              <a:t>Нур</a:t>
            </a:r>
            <a:r>
              <a:rPr lang="ru-RU" sz="2200" b="1" dirty="0"/>
              <a:t> Султан и Алматы </a:t>
            </a:r>
            <a:r>
              <a:rPr lang="ru-RU" sz="2200" dirty="0"/>
              <a:t>по обсуждению (презентации) брошюры и Инструктивного Пособия с участием представителей госорганов, международных организаций, Центров СПИД и СПИД-сервисных НПО.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83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270B8-7B86-4B81-86A8-F5F6A0462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Выполнение Задачи 1 Гранта ГФСТМ в 2019 году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5F6896-EFEB-43F2-9AB9-2092A5AB5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5131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200" b="1" u="sng" dirty="0">
                <a:solidFill>
                  <a:srgbClr val="FF0000"/>
                </a:solidFill>
              </a:rPr>
              <a:t>2 подзадача. </a:t>
            </a:r>
            <a:r>
              <a:rPr lang="ru-RU" sz="2200" b="1" dirty="0">
                <a:solidFill>
                  <a:srgbClr val="FF0000"/>
                </a:solidFill>
              </a:rPr>
              <a:t>Проведение мероприятий для повышения осведомленности о социальных контрактах и ​​приверженности государственных органов (рабочие встречи/совещания /семинары/ круглые столы/общественные слушания) на центральном и местном уровнях для продвижения,  внедрения и расширения механизма ГСЗ для всех регионов  Казахстана (6 в год)</a:t>
            </a:r>
          </a:p>
          <a:p>
            <a:pPr marL="0" indent="0">
              <a:buNone/>
            </a:pPr>
            <a:r>
              <a:rPr lang="ru-RU" sz="2200" dirty="0"/>
              <a:t>В</a:t>
            </a:r>
            <a:r>
              <a:rPr lang="ru-RU" sz="2200" b="1" dirty="0"/>
              <a:t> 2 квартале 2019 года </a:t>
            </a:r>
            <a:r>
              <a:rPr lang="ru-RU" sz="2200" dirty="0"/>
              <a:t>проведена </a:t>
            </a:r>
            <a:r>
              <a:rPr lang="ru-RU" sz="2200" b="1" dirty="0"/>
              <a:t>одна рабочая встреча </a:t>
            </a:r>
            <a:r>
              <a:rPr lang="ru-RU" sz="2200" dirty="0"/>
              <a:t>в УОЗ г. Алматы с обсуждением вопросов государственного финансирования СПИД-сервисных НПО в г. Алматы.</a:t>
            </a:r>
          </a:p>
          <a:p>
            <a:pPr marL="0" indent="0">
              <a:buNone/>
            </a:pPr>
            <a:r>
              <a:rPr lang="ru-RU" sz="2200" dirty="0"/>
              <a:t>В</a:t>
            </a:r>
            <a:r>
              <a:rPr lang="ru-RU" sz="2200" b="1" dirty="0"/>
              <a:t> 3 квартале 2019 года </a:t>
            </a:r>
            <a:r>
              <a:rPr lang="ru-RU" sz="2200" dirty="0"/>
              <a:t>проведена </a:t>
            </a:r>
            <a:r>
              <a:rPr lang="ru-RU" sz="2200" b="1" dirty="0"/>
              <a:t>одна рабочая встреча </a:t>
            </a:r>
            <a:r>
              <a:rPr lang="ru-RU" sz="2200" dirty="0"/>
              <a:t>в УОЗ г. </a:t>
            </a:r>
            <a:r>
              <a:rPr lang="ru-RU" sz="2200" dirty="0" err="1"/>
              <a:t>Нур</a:t>
            </a:r>
            <a:r>
              <a:rPr lang="ru-RU" sz="2200" dirty="0"/>
              <a:t> Султан с обсуждением вопросов государственного финансирования СПИД-сервисных НПО в г. </a:t>
            </a:r>
            <a:r>
              <a:rPr lang="ru-RU" sz="2200" dirty="0" err="1"/>
              <a:t>Нур</a:t>
            </a:r>
            <a:r>
              <a:rPr lang="ru-RU" sz="2200" dirty="0"/>
              <a:t> Султан. </a:t>
            </a:r>
          </a:p>
          <a:p>
            <a:pPr marL="0" indent="0">
              <a:buNone/>
            </a:pPr>
            <a:r>
              <a:rPr lang="ru-RU" sz="2200" dirty="0"/>
              <a:t>В </a:t>
            </a:r>
            <a:r>
              <a:rPr lang="ru-RU" sz="2200" b="1" dirty="0"/>
              <a:t>3 квартале 2019 года </a:t>
            </a:r>
            <a:r>
              <a:rPr lang="ru-RU" sz="2200" dirty="0"/>
              <a:t>будет проведена </a:t>
            </a:r>
            <a:r>
              <a:rPr lang="ru-RU" sz="2200" b="1" dirty="0"/>
              <a:t>одна рабочая встреча </a:t>
            </a:r>
            <a:r>
              <a:rPr lang="ru-RU" sz="2200" dirty="0"/>
              <a:t>в УЗ Карагандинской области с обсуждением вопросов государственного финансирования СПИД-сервисных НПО в Карагандинской области. </a:t>
            </a:r>
          </a:p>
          <a:p>
            <a:pPr marL="0" indent="0">
              <a:buNone/>
            </a:pPr>
            <a:r>
              <a:rPr lang="ru-RU" sz="2200" dirty="0"/>
              <a:t>В </a:t>
            </a:r>
            <a:r>
              <a:rPr lang="ru-RU" sz="2200" b="1" dirty="0"/>
              <a:t>4 квартале 2019 года </a:t>
            </a:r>
            <a:r>
              <a:rPr lang="ru-RU" sz="2200" dirty="0"/>
              <a:t>будут проведены </a:t>
            </a:r>
            <a:r>
              <a:rPr lang="ru-RU" sz="2200" b="1" dirty="0"/>
              <a:t>три межведомственных совещания в городах </a:t>
            </a:r>
            <a:r>
              <a:rPr lang="ru-RU" sz="2200" b="1" dirty="0" err="1"/>
              <a:t>Нур</a:t>
            </a:r>
            <a:r>
              <a:rPr lang="ru-RU" sz="2200" b="1" dirty="0"/>
              <a:t> Султан, Алматы и Караганда</a:t>
            </a:r>
            <a:r>
              <a:rPr lang="ru-RU" sz="2200" dirty="0"/>
              <a:t> для продвижения, внедрения и расширения государственного финансирования СПИД-сервисных НПО во всех регионах Казахстана, с участием представителей госорганов, международных организаций, Центров СПИД и СПИД-сервисных НПО.</a:t>
            </a:r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41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9E7F0-AB29-45A1-B826-A4C26B3D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Выполнение Задачи 1 Гранта ГФСТМ в 2019 году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AABA15-F90E-48D7-B50B-FF792CD3D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0729"/>
            <a:ext cx="10515600" cy="53394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200" b="1" u="sng" dirty="0">
                <a:solidFill>
                  <a:srgbClr val="FF0000"/>
                </a:solidFill>
              </a:rPr>
              <a:t>3 подзадача. </a:t>
            </a:r>
            <a:r>
              <a:rPr lang="ru-RU" sz="2200" b="1" dirty="0">
                <a:solidFill>
                  <a:srgbClr val="FF0000"/>
                </a:solidFill>
              </a:rPr>
              <a:t>Тренинги, семинары, совещания с сотрудниками НПО, лицами, принимающими решения  по обсуждению адвокации, направленной на взаимодействие с государственными структурами, исполнительными органами власти для  определения мер по устранению барьеров в получении ГСЗ для проведения  эффективных мероприятий среди КГН (4 в год)</a:t>
            </a:r>
          </a:p>
          <a:p>
            <a:pPr marL="0" indent="0">
              <a:buNone/>
            </a:pPr>
            <a:r>
              <a:rPr lang="ru-RU" sz="2200" dirty="0"/>
              <a:t>В</a:t>
            </a:r>
            <a:r>
              <a:rPr lang="ru-RU" sz="2200" b="1" dirty="0"/>
              <a:t> 1 квартале 2019 года </a:t>
            </a:r>
            <a:r>
              <a:rPr lang="ru-RU" sz="2200" dirty="0"/>
              <a:t>проведено </a:t>
            </a:r>
            <a:r>
              <a:rPr lang="ru-RU" sz="2200" b="1" dirty="0"/>
              <a:t>одно совещание </a:t>
            </a:r>
            <a:r>
              <a:rPr lang="ru-RU" sz="2200" b="1" dirty="0" err="1"/>
              <a:t>cо</a:t>
            </a:r>
            <a:r>
              <a:rPr lang="ru-RU" sz="2200" b="1" dirty="0"/>
              <a:t> СПИД-сервисными НПО </a:t>
            </a:r>
            <a:r>
              <a:rPr lang="ru-RU" sz="2200" dirty="0"/>
              <a:t>г. Алматы (ССП гранта ГФСТМ). </a:t>
            </a:r>
          </a:p>
          <a:p>
            <a:pPr marL="0" indent="0">
              <a:buNone/>
            </a:pPr>
            <a:r>
              <a:rPr lang="ru-RU" sz="2200" dirty="0"/>
              <a:t>Во</a:t>
            </a:r>
            <a:r>
              <a:rPr lang="ru-RU" sz="2200" b="1" dirty="0"/>
              <a:t> 2 квартале 2019 года </a:t>
            </a:r>
            <a:r>
              <a:rPr lang="ru-RU" sz="2200" dirty="0"/>
              <a:t>направлено письмо ОФ «Аман-саулык» в УОЗ г. Алматы с обоснованием необходимости предоставления ГСЗ для СПИД-сервисных НПО.</a:t>
            </a:r>
          </a:p>
          <a:p>
            <a:pPr marL="0" indent="0">
              <a:buNone/>
            </a:pPr>
            <a:r>
              <a:rPr lang="ru-RU" sz="2200" dirty="0"/>
              <a:t>Во</a:t>
            </a:r>
            <a:r>
              <a:rPr lang="ru-RU" sz="2200" b="1" dirty="0"/>
              <a:t> 2 квартале 2019 года </a:t>
            </a:r>
            <a:r>
              <a:rPr lang="ru-RU" sz="2200" dirty="0"/>
              <a:t>проведено </a:t>
            </a:r>
            <a:r>
              <a:rPr lang="ru-RU" sz="2200" b="1" dirty="0"/>
              <a:t>одно совещание </a:t>
            </a:r>
            <a:r>
              <a:rPr lang="ru-RU" sz="2200" b="1" dirty="0" err="1"/>
              <a:t>cо</a:t>
            </a:r>
            <a:r>
              <a:rPr lang="ru-RU" sz="2200" b="1" dirty="0"/>
              <a:t> СПИД-сервисными НПО</a:t>
            </a:r>
            <a:r>
              <a:rPr lang="ru-RU" sz="2200" dirty="0"/>
              <a:t> Карагандинской области (ССП гранта ГФСТМ). </a:t>
            </a:r>
          </a:p>
          <a:p>
            <a:pPr marL="0" indent="0">
              <a:buNone/>
            </a:pPr>
            <a:r>
              <a:rPr lang="ru-RU" sz="2200" dirty="0"/>
              <a:t>Во</a:t>
            </a:r>
            <a:r>
              <a:rPr lang="ru-RU" sz="2200" b="1" dirty="0"/>
              <a:t> 2 квартале 2019 года </a:t>
            </a:r>
            <a:r>
              <a:rPr lang="ru-RU" sz="2200" dirty="0"/>
              <a:t>направлено письмо ОФ «Аман-саулык» в УЗ Карагандинской области с обоснованием необходимости предоставления ГСЗ для СПИД-сервисных НПО.</a:t>
            </a:r>
          </a:p>
          <a:p>
            <a:pPr marL="0" indent="0">
              <a:buNone/>
            </a:pPr>
            <a:r>
              <a:rPr lang="ru-RU" sz="2200" dirty="0"/>
              <a:t>Во</a:t>
            </a:r>
            <a:r>
              <a:rPr lang="ru-RU" sz="2200" b="1" dirty="0"/>
              <a:t> 2 квартале 2019 года </a:t>
            </a:r>
            <a:r>
              <a:rPr lang="ru-RU" sz="2200" dirty="0"/>
              <a:t>в г. Алматы проведено </a:t>
            </a:r>
            <a:r>
              <a:rPr lang="ru-RU" sz="2200" b="1" dirty="0"/>
              <a:t>два тренинга для СПИД-сервисных НПО </a:t>
            </a:r>
            <a:r>
              <a:rPr lang="ru-RU" sz="2200" dirty="0"/>
              <a:t>по адвокации выделения государственного финансирования на мероприятия по профилактике ВИЧ среди КГН, уходу и поддержке ЛЖВ, и по подготовке и написанию заявки, писем-обоснований для выделения ГСЗ.</a:t>
            </a:r>
          </a:p>
          <a:p>
            <a:pPr marL="0" indent="0">
              <a:buNone/>
            </a:pPr>
            <a:endParaRPr lang="ru-RU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17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90165-20D2-4DF7-BF11-505876516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4445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ГСЗ для СПИД-сервисных НПО в регионах проекта в 2016 -2019 годах</a:t>
            </a:r>
            <a:br>
              <a:rPr lang="ru-RU" sz="2400" b="1" i="1" dirty="0">
                <a:solidFill>
                  <a:srgbClr val="C00000"/>
                </a:solidFill>
              </a:rPr>
            </a:br>
            <a:r>
              <a:rPr lang="ru-RU" sz="2400" b="1" i="1" dirty="0">
                <a:solidFill>
                  <a:srgbClr val="C00000"/>
                </a:solidFill>
              </a:rPr>
              <a:t>(в том числе на мероприятия по профилактике ВИЧ в КГН, </a:t>
            </a:r>
            <a:br>
              <a:rPr lang="ru-RU" sz="2400" b="1" i="1" dirty="0">
                <a:solidFill>
                  <a:srgbClr val="C00000"/>
                </a:solidFill>
              </a:rPr>
            </a:br>
            <a:r>
              <a:rPr lang="ru-RU" sz="2400" b="1" i="1" dirty="0">
                <a:solidFill>
                  <a:srgbClr val="C00000"/>
                </a:solidFill>
              </a:rPr>
              <a:t>уходу и поддержке ЛЖВ)</a:t>
            </a:r>
            <a:endParaRPr lang="ru-RU" sz="24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1350D6A-11F1-46C9-A23A-B033B84A2C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762165"/>
              </p:ext>
            </p:extLst>
          </p:nvPr>
        </p:nvGraphicFramePr>
        <p:xfrm>
          <a:off x="838200" y="1825625"/>
          <a:ext cx="10515600" cy="2829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24435738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774422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6180549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605902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45645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dirty="0"/>
                        <a:t>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2016 год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2017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1-ое полугодие 2019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875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/>
                        <a:t>г. </a:t>
                      </a:r>
                      <a:r>
                        <a:rPr lang="ru-RU" sz="2200" dirty="0" err="1"/>
                        <a:t>Нур</a:t>
                      </a:r>
                      <a:r>
                        <a:rPr lang="ru-RU" sz="2200" dirty="0"/>
                        <a:t> Султан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1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2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2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1 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945037"/>
                  </a:ext>
                </a:extLst>
              </a:tr>
              <a:tr h="543469">
                <a:tc>
                  <a:txBody>
                    <a:bodyPr/>
                    <a:lstStyle/>
                    <a:p>
                      <a:r>
                        <a:rPr lang="ru-RU" sz="2200" dirty="0"/>
                        <a:t>г. Алматы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0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1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1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0 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74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/>
                        <a:t>Карагандинская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8 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6 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2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0 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307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29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02205B-4844-4596-84D6-27EE40E58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Рекомендации по совершенствованию государственного финансирования НПО 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70A3DC-51B2-483F-9ADC-F8AEAA93D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8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</a:t>
            </a:r>
            <a:r>
              <a:rPr lang="ru-RU" b="1" dirty="0"/>
              <a:t>2019 году </a:t>
            </a:r>
            <a:r>
              <a:rPr lang="ru-RU" dirty="0"/>
              <a:t>МИОР РК была создана рабочая группа по совершенствованию механизма государственного финансирования НПО (ГСЗ и гранты) в Республике Казахстан. В состав рабочей группы вошли представители ОФ «Аман-саулык» и ГРП ГФСТМ.</a:t>
            </a:r>
          </a:p>
          <a:p>
            <a:pPr marL="0" indent="0">
              <a:buNone/>
            </a:pPr>
            <a:r>
              <a:rPr lang="ru-RU" dirty="0"/>
              <a:t>Во </a:t>
            </a:r>
            <a:r>
              <a:rPr lang="ru-RU" b="1" dirty="0"/>
              <a:t>2 квартале 2019 года </a:t>
            </a:r>
            <a:r>
              <a:rPr lang="ru-RU" dirty="0"/>
              <a:t>ОФ «Аман-саулык» направлено письмо в Комитет </a:t>
            </a:r>
            <a:r>
              <a:rPr lang="ru-RU"/>
              <a:t>по делам </a:t>
            </a:r>
            <a:r>
              <a:rPr lang="ru-RU" dirty="0"/>
              <a:t>гражданского общества МИОР РК с рекомендациями по совершенствованию нормативно-правовой базы по государственному социальному заказу (ГСЗ):</a:t>
            </a:r>
          </a:p>
          <a:p>
            <a:pPr lvl="0"/>
            <a:r>
              <a:rPr lang="ru-RU" dirty="0"/>
              <a:t>Оптимальный вариант решения проблемы демпинга — это отделение ГСЗ от механизма государственных закупок с созданием отдельного электронного портала ГСЗ при МИОР РК.</a:t>
            </a:r>
          </a:p>
          <a:p>
            <a:pPr lvl="0"/>
            <a:r>
              <a:rPr lang="ru-RU" dirty="0"/>
              <a:t>В случае если это невозможно, предлагаем снизить возможность демпинга по ГСЗ до 20%, при этом увеличить баллы по критериям оценки за опыт и профессионализм организации и персонала, чтобы получить максимальное условное снижение цены до 50%. </a:t>
            </a:r>
          </a:p>
          <a:p>
            <a:pPr lvl="0"/>
            <a:r>
              <a:rPr lang="ru-RU" dirty="0"/>
              <a:t> Ввести понятие специализированные НПО, которые занимаются специализированными вопросами, для которых целесообразно ввести аккредитацию в профильных госорганах. При этом к конкурсам ГСЗ по специализированным лотам допускать только такие НПО.</a:t>
            </a:r>
          </a:p>
          <a:p>
            <a:pPr lvl="0"/>
            <a:r>
              <a:rPr lang="ru-RU" dirty="0"/>
              <a:t>Также считаем необходимым договора по ГСЗ по специализированным лотам заключать в обязательном порядке на три года, чтобы не допускать перерывов в предоставлении специализированных услуг бенефициарам.</a:t>
            </a:r>
          </a:p>
          <a:p>
            <a:pPr lvl="0"/>
            <a:r>
              <a:rPr lang="ru-RU" dirty="0"/>
              <a:t>Утвердить в МИОР РК %-соотношение выделяемых средств ГСЗ и госгрантов от местных исполнительных органов по направлениям предоставления ГСЗ и госгрантов в соответствии с Законом о ГСЗ, госгрантах и премиях, чтобы не допускать необоснованного превалирования каких либо тематик.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860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154017"/>
            <a:ext cx="9144000" cy="2610679"/>
          </a:xfrm>
        </p:spPr>
        <p:txBody>
          <a:bodyPr anchor="ctr"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Спасибо за внимание!</a:t>
            </a:r>
            <a:endParaRPr lang="ru-RU" sz="40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1026" name="Рисунок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815848"/>
            <a:ext cx="1625600" cy="1741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40446F-ECAC-4876-9359-AC6ABF9F3E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078" y="1446989"/>
            <a:ext cx="2756452" cy="408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4" descr="C:\Users\User\Desktop\Новый точечный рисунок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1024960"/>
            <a:ext cx="1447311" cy="1384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63263" y="1066802"/>
            <a:ext cx="198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Казахский научный центр дерматологии и инфекционных заболеваний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0172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1265</Words>
  <Application>Microsoft Office PowerPoint</Application>
  <PresentationFormat>Широкоэкранный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Проект: «Создание основы для устойчивого ответа по ВИЧ в Казахстане» на 2018 – 2020 годы KAZ-H-RAC/№1578</vt:lpstr>
      <vt:lpstr>Выполнение Задачи 1 Гранта ГФСТМ в 2017 -2018 годах</vt:lpstr>
      <vt:lpstr>Выполнение Задачи 1 Гранта ГФСТМ в 2019 году</vt:lpstr>
      <vt:lpstr>Выполнение Задачи 1 Гранта ГФСТМ в 2019 году</vt:lpstr>
      <vt:lpstr>Выполнение Задачи 1 Гранта ГФСТМ в 2019 году</vt:lpstr>
      <vt:lpstr>ГСЗ для СПИД-сервисных НПО в регионах проекта в 2016 -2019 годах (в том числе на мероприятия по профилактике ВИЧ в КГН,  уходу и поддержке ЛЖВ)</vt:lpstr>
      <vt:lpstr>Рекомендации по совершенствованию государственного финансирования НПО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BECK</dc:creator>
  <cp:lastModifiedBy>User</cp:lastModifiedBy>
  <cp:revision>165</cp:revision>
  <cp:lastPrinted>2019-08-13T09:42:58Z</cp:lastPrinted>
  <dcterms:created xsi:type="dcterms:W3CDTF">2017-11-13T09:27:29Z</dcterms:created>
  <dcterms:modified xsi:type="dcterms:W3CDTF">2019-08-14T09:42:52Z</dcterms:modified>
</cp:coreProperties>
</file>