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6" r:id="rId3"/>
  </p:sldMasterIdLst>
  <p:notesMasterIdLst>
    <p:notesMasterId r:id="rId17"/>
  </p:notesMasterIdLst>
  <p:sldIdLst>
    <p:sldId id="289" r:id="rId4"/>
    <p:sldId id="271" r:id="rId5"/>
    <p:sldId id="272" r:id="rId6"/>
    <p:sldId id="283" r:id="rId7"/>
    <p:sldId id="273" r:id="rId8"/>
    <p:sldId id="275" r:id="rId9"/>
    <p:sldId id="270" r:id="rId10"/>
    <p:sldId id="269" r:id="rId11"/>
    <p:sldId id="257" r:id="rId12"/>
    <p:sldId id="282" r:id="rId13"/>
    <p:sldId id="287" r:id="rId14"/>
    <p:sldId id="286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02"/>
    <a:srgbClr val="ED1C24"/>
    <a:srgbClr val="F2F2F2"/>
    <a:srgbClr val="D41102"/>
    <a:srgbClr val="FF6C61"/>
    <a:srgbClr val="C00000"/>
    <a:srgbClr val="FEC4BE"/>
    <a:srgbClr val="FF0000"/>
    <a:srgbClr val="FF8E8F"/>
    <a:srgbClr val="FE6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8" y="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mbetov.t\Desktop\&#1060;&#1086;&#1088;&#1084;&#1072;&#1090;%20&#1075;&#1088;&#1072;&#1092;&#1080;&#1082;&#1086;&#1074;%20&#1076;&#1083;&#1103;%20&#1086;&#1090;&#1095;&#1077;&#1090;&#1072;%20&#1053;&#1055;&#1054;%20(2019.12.04)_FINAL_&#1043;&#1057;&#1047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Вклад  в каскад по ВИЧ</a:t>
            </a:r>
          </a:p>
          <a:p>
            <a:pPr>
              <a:defRPr/>
            </a:pPr>
            <a:r>
              <a:rPr lang="ru-RU" sz="16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(ЖАОП НОКП КР, 05.08 - 31.12.2019</a:t>
            </a:r>
            <a:r>
              <a:rPr lang="ru-RU" sz="16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Каскад!$A$34</c:f>
              <c:strCache>
                <c:ptCount val="1"/>
                <c:pt idx="0">
                  <c:v>новые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4D-4C32-A1DB-243E151437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D-4C32-A1DB-243E151437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4D-4C32-A1DB-243E151437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D-4C32-A1DB-243E151437A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4D-4C32-A1DB-243E15143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Каскад!$B$33:$F$33</c:f>
              <c:strCache>
                <c:ptCount val="5"/>
                <c:pt idx="0">
                  <c:v>Вошли в кейс менеджмент</c:v>
                </c:pt>
                <c:pt idx="1">
                  <c:v>Начали АРТ</c:v>
                </c:pt>
                <c:pt idx="2">
                  <c:v>Подходят для сдачи ВН</c:v>
                </c:pt>
                <c:pt idx="3">
                  <c:v>Прошли анализ на ВН</c:v>
                </c:pt>
                <c:pt idx="4">
                  <c:v>ВН ниже 1000</c:v>
                </c:pt>
              </c:strCache>
            </c:strRef>
          </c:cat>
          <c:val>
            <c:numRef>
              <c:f>Каскад!$B$34:$F$34</c:f>
              <c:numCache>
                <c:formatCode>General</c:formatCode>
                <c:ptCount val="5"/>
                <c:pt idx="0">
                  <c:v>271</c:v>
                </c:pt>
                <c:pt idx="1">
                  <c:v>193</c:v>
                </c:pt>
                <c:pt idx="2">
                  <c:v>88</c:v>
                </c:pt>
                <c:pt idx="3">
                  <c:v>86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4D-4C32-A1DB-243E151437A4}"/>
            </c:ext>
          </c:extLst>
        </c:ser>
        <c:ser>
          <c:idx val="1"/>
          <c:order val="1"/>
          <c:tx>
            <c:strRef>
              <c:f>Каскад!$A$35</c:f>
              <c:strCache>
                <c:ptCount val="1"/>
                <c:pt idx="0">
                  <c:v>старые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13682522715145E-3"/>
                  <c:y val="0.11682767917321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4D-4C32-A1DB-243E15143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Каскад!$B$33:$F$33</c:f>
              <c:strCache>
                <c:ptCount val="5"/>
                <c:pt idx="0">
                  <c:v>Вошли в кейс менеджмент</c:v>
                </c:pt>
                <c:pt idx="1">
                  <c:v>Начали АРТ</c:v>
                </c:pt>
                <c:pt idx="2">
                  <c:v>Подходят для сдачи ВН</c:v>
                </c:pt>
                <c:pt idx="3">
                  <c:v>Прошли анализ на ВН</c:v>
                </c:pt>
                <c:pt idx="4">
                  <c:v>ВН ниже 1000</c:v>
                </c:pt>
              </c:strCache>
            </c:strRef>
          </c:cat>
          <c:val>
            <c:numRef>
              <c:f>Каскад!$B$35:$F$35</c:f>
              <c:numCache>
                <c:formatCode>General</c:formatCode>
                <c:ptCount val="5"/>
                <c:pt idx="0">
                  <c:v>10</c:v>
                </c:pt>
                <c:pt idx="1">
                  <c:v>19</c:v>
                </c:pt>
                <c:pt idx="2">
                  <c:v>13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4D-4C32-A1DB-243E15143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37600"/>
        <c:axId val="68939136"/>
      </c:barChart>
      <c:catAx>
        <c:axId val="689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39136"/>
        <c:crosses val="autoZero"/>
        <c:auto val="1"/>
        <c:lblAlgn val="ctr"/>
        <c:lblOffset val="100"/>
        <c:noMultiLvlLbl val="0"/>
      </c:catAx>
      <c:valAx>
        <c:axId val="689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3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94-446A-891E-6804AB640C1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C94-446A-891E-6804AB640C1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94-446A-891E-6804AB640C1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C94-446A-891E-6804AB640C10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94-446A-891E-6804AB640C1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94-446A-891E-6804AB640C1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94-446A-891E-6804AB640C10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94-446A-891E-6804AB640C1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проживающие по адресу/ложный адрес</c:v>
                </c:pt>
                <c:pt idx="1">
                  <c:v>Выбывшие</c:v>
                </c:pt>
                <c:pt idx="2">
                  <c:v>Умершие</c:v>
                </c:pt>
                <c:pt idx="3">
                  <c:v>Отказались от услуг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4-446A-891E-6804AB640C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00090388644457"/>
          <c:y val="4.4408462632601869E-2"/>
          <c:w val="0.34023129080269809"/>
          <c:h val="0.89688731690897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0.03722</cdr:x>
      <cdr:y>0.06043</cdr:y>
    </cdr:from>
    <cdr:to>
      <cdr:x>0.22442</cdr:x>
      <cdr:y>0.25768</cdr:y>
    </cdr:to>
    <cdr:sp macro="" textlink="">
      <cdr:nvSpPr>
        <cdr:cNvPr id="2" name="TextBox 30">
          <a:extLst xmlns:a="http://schemas.openxmlformats.org/drawingml/2006/main">
            <a:ext uri="{FF2B5EF4-FFF2-40B4-BE49-F238E27FC236}">
              <a16:creationId xmlns:a16="http://schemas.microsoft.com/office/drawing/2014/main" id="{B1EA3F65-3EB6-4B44-9A14-C2FD7B563057}"/>
            </a:ext>
          </a:extLst>
        </cdr:cNvPr>
        <cdr:cNvSpPr txBox="1"/>
      </cdr:nvSpPr>
      <cdr:spPr>
        <a:xfrm xmlns:a="http://schemas.openxmlformats.org/drawingml/2006/main">
          <a:off x="363069" y="285933"/>
          <a:ext cx="1825874" cy="9332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вошли в КМ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0.24282</cdr:x>
      <cdr:y>0.1861</cdr:y>
    </cdr:from>
    <cdr:to>
      <cdr:x>0.39493</cdr:x>
      <cdr:y>0.40763</cdr:y>
    </cdr:to>
    <cdr:sp macro="" textlink="">
      <cdr:nvSpPr>
        <cdr:cNvPr id="3" name="TextBox 31">
          <a:extLst xmlns:a="http://schemas.openxmlformats.org/drawingml/2006/main">
            <a:ext uri="{FF2B5EF4-FFF2-40B4-BE49-F238E27FC236}">
              <a16:creationId xmlns:a16="http://schemas.microsoft.com/office/drawing/2014/main" id="{C7F451FB-ABB3-BC43-8A9C-5BA30036C4CE}"/>
            </a:ext>
          </a:extLst>
        </cdr:cNvPr>
        <cdr:cNvSpPr txBox="1"/>
      </cdr:nvSpPr>
      <cdr:spPr>
        <a:xfrm xmlns:a="http://schemas.openxmlformats.org/drawingml/2006/main">
          <a:off x="2368321" y="880499"/>
          <a:ext cx="1483620" cy="1048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начали</a:t>
          </a:r>
          <a:r>
            <a:rPr lang="ru-RU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АРТ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n-US" sz="14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0.43232</cdr:x>
      <cdr:y>0.35913</cdr:y>
    </cdr:from>
    <cdr:to>
      <cdr:x>0.59324</cdr:x>
      <cdr:y>0.56268</cdr:y>
    </cdr:to>
    <cdr:sp macro="" textlink="">
      <cdr:nvSpPr>
        <cdr:cNvPr id="4" name="TextBox 35">
          <a:extLst xmlns:a="http://schemas.openxmlformats.org/drawingml/2006/main">
            <a:ext uri="{FF2B5EF4-FFF2-40B4-BE49-F238E27FC236}">
              <a16:creationId xmlns:a16="http://schemas.microsoft.com/office/drawing/2014/main" id="{EC85FD88-423F-F945-9BD2-3C9613B3DD38}"/>
            </a:ext>
          </a:extLst>
        </cdr:cNvPr>
        <cdr:cNvSpPr txBox="1"/>
      </cdr:nvSpPr>
      <cdr:spPr>
        <a:xfrm xmlns:a="http://schemas.openxmlformats.org/drawingml/2006/main">
          <a:off x="4216716" y="1699165"/>
          <a:ext cx="1569550" cy="9630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Подходят для сдачи ВН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0.62926</cdr:x>
      <cdr:y>0.38771</cdr:y>
    </cdr:from>
    <cdr:to>
      <cdr:x>0.77661</cdr:x>
      <cdr:y>0.62353</cdr:y>
    </cdr:to>
    <cdr:sp macro="" textlink="">
      <cdr:nvSpPr>
        <cdr:cNvPr id="5" name="TextBox 32">
          <a:extLst xmlns:a="http://schemas.openxmlformats.org/drawingml/2006/main">
            <a:ext uri="{FF2B5EF4-FFF2-40B4-BE49-F238E27FC236}">
              <a16:creationId xmlns:a16="http://schemas.microsoft.com/office/drawing/2014/main" id="{EC85FD88-423F-F945-9BD2-3C9613B3DD38}"/>
            </a:ext>
          </a:extLst>
        </cdr:cNvPr>
        <cdr:cNvSpPr txBox="1"/>
      </cdr:nvSpPr>
      <cdr:spPr>
        <a:xfrm xmlns:a="http://schemas.openxmlformats.org/drawingml/2006/main">
          <a:off x="3738088" y="1095828"/>
          <a:ext cx="875288" cy="666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прошли ВН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0.81917</cdr:x>
      <cdr:y>0.41502</cdr:y>
    </cdr:from>
    <cdr:to>
      <cdr:x>0.94722</cdr:x>
      <cdr:y>0.64367</cdr:y>
    </cdr:to>
    <cdr:sp macro="" textlink="">
      <cdr:nvSpPr>
        <cdr:cNvPr id="6" name="TextBox 33">
          <a:extLst xmlns:a="http://schemas.openxmlformats.org/drawingml/2006/main">
            <a:ext uri="{FF2B5EF4-FFF2-40B4-BE49-F238E27FC236}">
              <a16:creationId xmlns:a16="http://schemas.microsoft.com/office/drawing/2014/main" id="{EBABFD2B-0C52-C849-A00B-A8FAEA637AF0}"/>
            </a:ext>
          </a:extLst>
        </cdr:cNvPr>
        <cdr:cNvSpPr txBox="1"/>
      </cdr:nvSpPr>
      <cdr:spPr>
        <a:xfrm xmlns:a="http://schemas.openxmlformats.org/drawingml/2006/main">
          <a:off x="7989857" y="1963607"/>
          <a:ext cx="1248949" cy="1081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с ВН ниже 1000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6F740-BDE5-410B-8DE8-309A7C0FBDF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EA9D-0B89-4B8F-B92B-1A2A1F891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8f1a5a9c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28f1a5a9c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9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EA9D-0B89-4B8F-B92B-1A2A1F8919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28f1a5a9c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228f1a5a9c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8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8f1a5a9c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28f1a5a9c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56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28f1a5a9c_1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228f1a5a9c_1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509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28f1a5a9c_1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g228f1a5a9c_1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23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28f1a5a9c_1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g228f1a5a9c_1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51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28f1a5a9c_1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g228f1a5a9c_1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5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7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1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6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76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2559304"/>
            <a:ext cx="12192000" cy="2309857"/>
          </a:xfrm>
          <a:prstGeom prst="rect">
            <a:avLst/>
          </a:prstGeom>
          <a:solidFill>
            <a:srgbClr val="FB1502">
              <a:alpha val="8470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5293621" y="1790272"/>
            <a:ext cx="1570464" cy="1570464"/>
          </a:xfrm>
          <a:prstGeom prst="ellipse">
            <a:avLst/>
          </a:prstGeom>
          <a:solidFill>
            <a:srgbClr val="3F3F3F"/>
          </a:solidFill>
          <a:ln w="476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0" y="4869160"/>
            <a:ext cx="12192000" cy="14401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-17533" y="4230400"/>
            <a:ext cx="12209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767" y="3573533"/>
            <a:ext cx="1219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6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480" y="1316180"/>
            <a:ext cx="5176400" cy="4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6017167" y="5579233"/>
            <a:ext cx="5642400" cy="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6017167" y="4204133"/>
            <a:ext cx="56424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44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 rot="10800000">
            <a:off x="10351098" y="0"/>
            <a:ext cx="1840903" cy="68580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" y="0"/>
            <a:ext cx="1840903" cy="68580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1840904" y="1316765"/>
            <a:ext cx="9727705" cy="4992555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3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715" y="975128"/>
            <a:ext cx="2622557" cy="225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4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2559304"/>
            <a:ext cx="12192000" cy="2309857"/>
          </a:xfrm>
          <a:prstGeom prst="rect">
            <a:avLst/>
          </a:prstGeom>
          <a:solidFill>
            <a:srgbClr val="FB1502">
              <a:alpha val="8470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5293621" y="1790272"/>
            <a:ext cx="1570464" cy="1570464"/>
          </a:xfrm>
          <a:prstGeom prst="ellipse">
            <a:avLst/>
          </a:prstGeom>
          <a:solidFill>
            <a:srgbClr val="3F3F3F"/>
          </a:solidFill>
          <a:ln w="476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0" y="4869160"/>
            <a:ext cx="12192000" cy="14401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-17533" y="4230400"/>
            <a:ext cx="12209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767" y="3573533"/>
            <a:ext cx="1219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63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876555" y="452670"/>
            <a:ext cx="4427691" cy="5952661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7323" y="1327811"/>
            <a:ext cx="3224848" cy="2773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-17533" y="5246400"/>
            <a:ext cx="12209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767" y="4589533"/>
            <a:ext cx="1219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30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6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89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3526715" y="1316765"/>
            <a:ext cx="3840427" cy="4896544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7678176" y="1316765"/>
            <a:ext cx="3840427" cy="4896544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>
            <a:spLocks noGrp="1"/>
          </p:cNvSpPr>
          <p:nvPr>
            <p:ph type="pic" idx="2"/>
          </p:nvPr>
        </p:nvSpPr>
        <p:spPr>
          <a:xfrm>
            <a:off x="5469931" y="740701"/>
            <a:ext cx="1920213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3"/>
          </p:nvPr>
        </p:nvSpPr>
        <p:spPr>
          <a:xfrm>
            <a:off x="9621392" y="740701"/>
            <a:ext cx="1920213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49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5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s and Contents Layout">
  <p:cSld name="9_Images and Contents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>
            <a:spLocks noGrp="1"/>
          </p:cNvSpPr>
          <p:nvPr>
            <p:ph type="pic" idx="2"/>
          </p:nvPr>
        </p:nvSpPr>
        <p:spPr>
          <a:xfrm>
            <a:off x="0" y="3621021"/>
            <a:ext cx="12192000" cy="32369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6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>
            <a:spLocks noGrp="1"/>
          </p:cNvSpPr>
          <p:nvPr>
            <p:ph type="pic" idx="2"/>
          </p:nvPr>
        </p:nvSpPr>
        <p:spPr>
          <a:xfrm>
            <a:off x="6192011" y="0"/>
            <a:ext cx="5999989" cy="4101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>
            <a:spLocks noGrp="1"/>
          </p:cNvSpPr>
          <p:nvPr>
            <p:ph type="pic" idx="3"/>
          </p:nvPr>
        </p:nvSpPr>
        <p:spPr>
          <a:xfrm>
            <a:off x="0" y="0"/>
            <a:ext cx="5999989" cy="4101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0" y="4232696"/>
            <a:ext cx="12192000" cy="2625305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58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776909" y="1690757"/>
            <a:ext cx="2592288" cy="48105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3"/>
          </p:nvPr>
        </p:nvSpPr>
        <p:spPr>
          <a:xfrm>
            <a:off x="3456524" y="1700510"/>
            <a:ext cx="2592288" cy="32074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4"/>
          </p:nvPr>
        </p:nvSpPr>
        <p:spPr>
          <a:xfrm>
            <a:off x="6136139" y="1700509"/>
            <a:ext cx="2592288" cy="20619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5"/>
          </p:nvPr>
        </p:nvSpPr>
        <p:spPr>
          <a:xfrm>
            <a:off x="8815753" y="1700510"/>
            <a:ext cx="2592288" cy="480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3456524" y="4977719"/>
            <a:ext cx="2592000" cy="152362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/>
          <p:nvPr/>
        </p:nvSpPr>
        <p:spPr>
          <a:xfrm>
            <a:off x="6136139" y="3817041"/>
            <a:ext cx="2592000" cy="26843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0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95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7275607" y="1947407"/>
            <a:ext cx="2976000" cy="29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3"/>
          </p:nvPr>
        </p:nvSpPr>
        <p:spPr>
          <a:xfrm>
            <a:off x="10272000" y="4938000"/>
            <a:ext cx="1920000" cy="19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4"/>
          </p:nvPr>
        </p:nvSpPr>
        <p:spPr>
          <a:xfrm>
            <a:off x="5323711" y="12813"/>
            <a:ext cx="1920000" cy="19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31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50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51739" y="1508787"/>
            <a:ext cx="6144683" cy="312528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1103446" y="1904331"/>
            <a:ext cx="2946039" cy="21779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13" descr="D:\Fullppt\005-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577" y="1753211"/>
            <a:ext cx="3840427" cy="34129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>
            <a:spLocks noGrp="1"/>
          </p:cNvSpPr>
          <p:nvPr>
            <p:ph type="pic" idx="3"/>
          </p:nvPr>
        </p:nvSpPr>
        <p:spPr>
          <a:xfrm>
            <a:off x="8172764" y="1904331"/>
            <a:ext cx="3528163" cy="21356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3" descr="D:\Fullppt\PNG이미지\핸드폰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2365" y="1778808"/>
            <a:ext cx="2304256" cy="279040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>
            <a:spLocks noGrp="1"/>
          </p:cNvSpPr>
          <p:nvPr>
            <p:ph type="pic" idx="4"/>
          </p:nvPr>
        </p:nvSpPr>
        <p:spPr>
          <a:xfrm>
            <a:off x="5446670" y="1904331"/>
            <a:ext cx="1328909" cy="205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3" descr="G:\002-KIMS BUSINESS\007-02-Googleslidesppt\02-GSppt-Contents-Kim\20170429\06-\item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1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 descr="D:\Fullppt\005-PNG이미지\모니터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5733" y="1616315"/>
            <a:ext cx="4416491" cy="392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>
            <a:spLocks noGrp="1"/>
          </p:cNvSpPr>
          <p:nvPr>
            <p:ph type="pic" idx="2"/>
          </p:nvPr>
        </p:nvSpPr>
        <p:spPr>
          <a:xfrm>
            <a:off x="3875286" y="1757275"/>
            <a:ext cx="4057388" cy="24560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20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9912" y="1892829"/>
            <a:ext cx="4122739" cy="499255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8846566" y="2071997"/>
            <a:ext cx="2377665" cy="3672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5" descr="G:\002-KIMS BUSINESS\007-02-Googleslidesppt\02-GSppt-Contents-Kim\20170429\06-\item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648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0" y="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>
            <a:spLocks noGrp="1"/>
          </p:cNvSpPr>
          <p:nvPr>
            <p:ph type="pic" idx="3"/>
          </p:nvPr>
        </p:nvSpPr>
        <p:spPr>
          <a:xfrm>
            <a:off x="0" y="457800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4"/>
          </p:nvPr>
        </p:nvSpPr>
        <p:spPr>
          <a:xfrm>
            <a:off x="4128000" y="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>
            <a:spLocks noGrp="1"/>
          </p:cNvSpPr>
          <p:nvPr>
            <p:ph type="pic" idx="5"/>
          </p:nvPr>
        </p:nvSpPr>
        <p:spPr>
          <a:xfrm>
            <a:off x="4128000" y="457800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6"/>
          </p:nvPr>
        </p:nvSpPr>
        <p:spPr>
          <a:xfrm>
            <a:off x="8256000" y="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>
            <a:spLocks noGrp="1"/>
          </p:cNvSpPr>
          <p:nvPr>
            <p:ph type="pic" idx="7"/>
          </p:nvPr>
        </p:nvSpPr>
        <p:spPr>
          <a:xfrm>
            <a:off x="8256000" y="457800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904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1286199" y="548613"/>
            <a:ext cx="10344800" cy="5760800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551" y="253562"/>
            <a:ext cx="2129487" cy="18312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1909367" y="1504700"/>
            <a:ext cx="9242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929276" y="804033"/>
            <a:ext cx="92292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10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0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8"/>
          <p:cNvGrpSpPr/>
          <p:nvPr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grpSp>
          <p:nvGrpSpPr>
            <p:cNvPr id="94" name="Google Shape;94;p18"/>
            <p:cNvGrpSpPr/>
            <p:nvPr/>
          </p:nvGrpSpPr>
          <p:grpSpPr>
            <a:xfrm>
              <a:off x="354008" y="1131589"/>
              <a:ext cx="2849840" cy="3649171"/>
              <a:chOff x="354008" y="1131589"/>
              <a:chExt cx="2849840" cy="3649171"/>
            </a:xfrm>
          </p:grpSpPr>
          <p:sp>
            <p:nvSpPr>
              <p:cNvPr id="95" name="Google Shape;95;p18"/>
              <p:cNvSpPr/>
              <p:nvPr/>
            </p:nvSpPr>
            <p:spPr>
              <a:xfrm>
                <a:off x="354008" y="1131589"/>
                <a:ext cx="2849840" cy="3649171"/>
              </a:xfrm>
              <a:prstGeom prst="roundRect">
                <a:avLst>
                  <a:gd name="adj" fmla="val 3968"/>
                </a:avLst>
              </a:prstGeom>
              <a:solidFill>
                <a:srgbClr val="FB1502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8"/>
              <p:cNvSpPr txBox="1"/>
              <p:nvPr/>
            </p:nvSpPr>
            <p:spPr>
              <a:xfrm>
                <a:off x="755576" y="1427128"/>
                <a:ext cx="2232248" cy="448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You can Resize without losing quality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8"/>
              <p:cNvSpPr txBox="1"/>
              <p:nvPr/>
            </p:nvSpPr>
            <p:spPr>
              <a:xfrm>
                <a:off x="755576" y="1939375"/>
                <a:ext cx="2232248" cy="448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You can Change Fill Color &amp;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Line Color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8"/>
              <p:cNvSpPr/>
              <p:nvPr/>
            </p:nvSpPr>
            <p:spPr>
              <a:xfrm>
                <a:off x="531932" y="1347500"/>
                <a:ext cx="108520" cy="3240473"/>
              </a:xfrm>
              <a:prstGeom prst="roundRect">
                <a:avLst>
                  <a:gd name="adj" fmla="val 50000"/>
                </a:avLst>
              </a:prstGeom>
              <a:solidFill>
                <a:schemeClr val="lt1">
                  <a:alpha val="40784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 rot="5400000">
                <a:off x="2592642" y="1238201"/>
                <a:ext cx="502331" cy="502331"/>
              </a:xfrm>
              <a:prstGeom prst="halfFrame">
                <a:avLst>
                  <a:gd name="adj1" fmla="val 23728"/>
                  <a:gd name="adj2" fmla="val 24642"/>
                </a:avLst>
              </a:prstGeom>
              <a:solidFill>
                <a:schemeClr val="lt1">
                  <a:alpha val="2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18"/>
            <p:cNvGrpSpPr/>
            <p:nvPr/>
          </p:nvGrpSpPr>
          <p:grpSpPr>
            <a:xfrm>
              <a:off x="755725" y="3062543"/>
              <a:ext cx="1872059" cy="1576233"/>
              <a:chOff x="102157" y="1419622"/>
              <a:chExt cx="1872059" cy="1576233"/>
            </a:xfrm>
          </p:grpSpPr>
          <p:sp>
            <p:nvSpPr>
              <p:cNvPr id="101" name="Google Shape;101;p18"/>
              <p:cNvSpPr txBox="1"/>
              <p:nvPr/>
            </p:nvSpPr>
            <p:spPr>
              <a:xfrm>
                <a:off x="127596" y="2749634"/>
                <a:ext cx="18466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333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www.googleslidesppt.com</a:t>
                </a:r>
                <a:endParaRPr kumimoji="0" sz="13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8"/>
              <p:cNvSpPr txBox="1"/>
              <p:nvPr/>
            </p:nvSpPr>
            <p:spPr>
              <a:xfrm>
                <a:off x="102157" y="1419622"/>
                <a:ext cx="1827644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7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Google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7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Slides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7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PPT</a:t>
                </a:r>
                <a:endParaRPr kumimoji="0" sz="3733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6244" y="229467"/>
            <a:ext cx="12165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99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ode Layout">
  <p:cSld name="Color Cod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6244" y="229467"/>
            <a:ext cx="12165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703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480" y="1316180"/>
            <a:ext cx="5176400" cy="4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6017167" y="5579233"/>
            <a:ext cx="5642400" cy="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6017167" y="4204133"/>
            <a:ext cx="56424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36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 rot="10800000">
            <a:off x="10351098" y="0"/>
            <a:ext cx="1840903" cy="68580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" y="0"/>
            <a:ext cx="1840903" cy="68580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1840904" y="1316765"/>
            <a:ext cx="9727705" cy="4992555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3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715" y="975128"/>
            <a:ext cx="2622557" cy="225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321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2559304"/>
            <a:ext cx="12192000" cy="2309857"/>
          </a:xfrm>
          <a:prstGeom prst="rect">
            <a:avLst/>
          </a:prstGeom>
          <a:solidFill>
            <a:srgbClr val="FB1502">
              <a:alpha val="8470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5293621" y="1790272"/>
            <a:ext cx="1570464" cy="1570464"/>
          </a:xfrm>
          <a:prstGeom prst="ellipse">
            <a:avLst/>
          </a:prstGeom>
          <a:solidFill>
            <a:srgbClr val="3F3F3F"/>
          </a:solidFill>
          <a:ln w="476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0" y="4869160"/>
            <a:ext cx="12192000" cy="14401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-17533" y="4230400"/>
            <a:ext cx="12209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767" y="3573533"/>
            <a:ext cx="1219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94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876555" y="452670"/>
            <a:ext cx="4427691" cy="5952661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7323" y="1327811"/>
            <a:ext cx="3224848" cy="2773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-17533" y="5246400"/>
            <a:ext cx="12209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767" y="4589533"/>
            <a:ext cx="121920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866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6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462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3526715" y="1316765"/>
            <a:ext cx="3840427" cy="4896544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7678176" y="1316765"/>
            <a:ext cx="3840427" cy="4896544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>
            <a:spLocks noGrp="1"/>
          </p:cNvSpPr>
          <p:nvPr>
            <p:ph type="pic" idx="2"/>
          </p:nvPr>
        </p:nvSpPr>
        <p:spPr>
          <a:xfrm>
            <a:off x="5469931" y="740701"/>
            <a:ext cx="1920213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3"/>
          </p:nvPr>
        </p:nvSpPr>
        <p:spPr>
          <a:xfrm>
            <a:off x="9621392" y="740701"/>
            <a:ext cx="1920213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112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s and Contents Layout">
  <p:cSld name="9_Images and Contents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>
            <a:spLocks noGrp="1"/>
          </p:cNvSpPr>
          <p:nvPr>
            <p:ph type="pic" idx="2"/>
          </p:nvPr>
        </p:nvSpPr>
        <p:spPr>
          <a:xfrm>
            <a:off x="0" y="3621021"/>
            <a:ext cx="12192000" cy="32369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078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>
            <a:spLocks noGrp="1"/>
          </p:cNvSpPr>
          <p:nvPr>
            <p:ph type="pic" idx="2"/>
          </p:nvPr>
        </p:nvSpPr>
        <p:spPr>
          <a:xfrm>
            <a:off x="6192011" y="0"/>
            <a:ext cx="5999989" cy="4101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>
            <a:spLocks noGrp="1"/>
          </p:cNvSpPr>
          <p:nvPr>
            <p:ph type="pic" idx="3"/>
          </p:nvPr>
        </p:nvSpPr>
        <p:spPr>
          <a:xfrm>
            <a:off x="0" y="0"/>
            <a:ext cx="5999989" cy="4101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0" y="4232696"/>
            <a:ext cx="12192000" cy="2625305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52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14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776909" y="1690757"/>
            <a:ext cx="2592288" cy="48105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3"/>
          </p:nvPr>
        </p:nvSpPr>
        <p:spPr>
          <a:xfrm>
            <a:off x="3456524" y="1700510"/>
            <a:ext cx="2592288" cy="32074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4"/>
          </p:nvPr>
        </p:nvSpPr>
        <p:spPr>
          <a:xfrm>
            <a:off x="6136139" y="1700509"/>
            <a:ext cx="2592288" cy="20619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5"/>
          </p:nvPr>
        </p:nvSpPr>
        <p:spPr>
          <a:xfrm>
            <a:off x="8815753" y="1700510"/>
            <a:ext cx="2592288" cy="480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3456524" y="4977719"/>
            <a:ext cx="2592000" cy="152362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/>
          <p:nvPr/>
        </p:nvSpPr>
        <p:spPr>
          <a:xfrm>
            <a:off x="6136139" y="3817041"/>
            <a:ext cx="2592000" cy="2684300"/>
          </a:xfrm>
          <a:prstGeom prst="rect">
            <a:avLst/>
          </a:prstGeom>
          <a:solidFill>
            <a:srgbClr val="E5463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0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058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7275607" y="1947407"/>
            <a:ext cx="2976000" cy="29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3"/>
          </p:nvPr>
        </p:nvSpPr>
        <p:spPr>
          <a:xfrm>
            <a:off x="10272000" y="4938000"/>
            <a:ext cx="1920000" cy="19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4"/>
          </p:nvPr>
        </p:nvSpPr>
        <p:spPr>
          <a:xfrm>
            <a:off x="5323711" y="12813"/>
            <a:ext cx="1920000" cy="19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920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675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51739" y="1508787"/>
            <a:ext cx="6144683" cy="312528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1103446" y="1904331"/>
            <a:ext cx="2946039" cy="21779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13" descr="D:\Fullppt\005-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577" y="1753211"/>
            <a:ext cx="3840427" cy="34129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>
            <a:spLocks noGrp="1"/>
          </p:cNvSpPr>
          <p:nvPr>
            <p:ph type="pic" idx="3"/>
          </p:nvPr>
        </p:nvSpPr>
        <p:spPr>
          <a:xfrm>
            <a:off x="8172764" y="1904331"/>
            <a:ext cx="3528163" cy="21356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3" descr="D:\Fullppt\PNG이미지\핸드폰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2365" y="1778808"/>
            <a:ext cx="2304256" cy="279040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>
            <a:spLocks noGrp="1"/>
          </p:cNvSpPr>
          <p:nvPr>
            <p:ph type="pic" idx="4"/>
          </p:nvPr>
        </p:nvSpPr>
        <p:spPr>
          <a:xfrm>
            <a:off x="5446670" y="1904331"/>
            <a:ext cx="1328909" cy="205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3" descr="G:\002-KIMS BUSINESS\007-02-Googleslidesppt\02-GSppt-Contents-Kim\20170429\06-\item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436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 descr="D:\Fullppt\005-PNG이미지\모니터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5733" y="1616315"/>
            <a:ext cx="4416491" cy="392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>
            <a:spLocks noGrp="1"/>
          </p:cNvSpPr>
          <p:nvPr>
            <p:ph type="pic" idx="2"/>
          </p:nvPr>
        </p:nvSpPr>
        <p:spPr>
          <a:xfrm>
            <a:off x="3875286" y="1757275"/>
            <a:ext cx="4057388" cy="24560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906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9912" y="1892829"/>
            <a:ext cx="4122739" cy="499255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8846566" y="2071997"/>
            <a:ext cx="2377665" cy="3672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5" descr="G:\002-KIMS BUSINESS\007-02-Googleslidesppt\02-GSppt-Contents-Kim\20170429\06-\item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5420" y="164637"/>
            <a:ext cx="1705528" cy="15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rgbClr val="FB150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516767" y="930141"/>
            <a:ext cx="95836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98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0" y="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>
            <a:spLocks noGrp="1"/>
          </p:cNvSpPr>
          <p:nvPr>
            <p:ph type="pic" idx="3"/>
          </p:nvPr>
        </p:nvSpPr>
        <p:spPr>
          <a:xfrm>
            <a:off x="0" y="457800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4"/>
          </p:nvPr>
        </p:nvSpPr>
        <p:spPr>
          <a:xfrm>
            <a:off x="4128000" y="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>
            <a:spLocks noGrp="1"/>
          </p:cNvSpPr>
          <p:nvPr>
            <p:ph type="pic" idx="5"/>
          </p:nvPr>
        </p:nvSpPr>
        <p:spPr>
          <a:xfrm>
            <a:off x="4128000" y="457800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6"/>
          </p:nvPr>
        </p:nvSpPr>
        <p:spPr>
          <a:xfrm>
            <a:off x="8256000" y="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>
            <a:spLocks noGrp="1"/>
          </p:cNvSpPr>
          <p:nvPr>
            <p:ph type="pic" idx="7"/>
          </p:nvPr>
        </p:nvSpPr>
        <p:spPr>
          <a:xfrm>
            <a:off x="8256000" y="4578000"/>
            <a:ext cx="3936000" cy="228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678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1286199" y="548613"/>
            <a:ext cx="10344800" cy="5760800"/>
          </a:xfrm>
          <a:prstGeom prst="rect">
            <a:avLst/>
          </a:prstGeom>
          <a:noFill/>
          <a:ln w="25400" cap="flat" cmpd="sng">
            <a:solidFill>
              <a:srgbClr val="FB15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 descr="G:\002-KIMS BUSINESS\007-02-Googleslidesppt\02-GSppt-Contents-Kim\20170429\06-\item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551" y="253562"/>
            <a:ext cx="2129487" cy="18312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1909367" y="1504700"/>
            <a:ext cx="9242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929276" y="804033"/>
            <a:ext cx="92292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265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8"/>
          <p:cNvGrpSpPr/>
          <p:nvPr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grpSp>
          <p:nvGrpSpPr>
            <p:cNvPr id="94" name="Google Shape;94;p18"/>
            <p:cNvGrpSpPr/>
            <p:nvPr/>
          </p:nvGrpSpPr>
          <p:grpSpPr>
            <a:xfrm>
              <a:off x="354008" y="1131589"/>
              <a:ext cx="2849840" cy="3649171"/>
              <a:chOff x="354008" y="1131589"/>
              <a:chExt cx="2849840" cy="3649171"/>
            </a:xfrm>
          </p:grpSpPr>
          <p:sp>
            <p:nvSpPr>
              <p:cNvPr id="95" name="Google Shape;95;p18"/>
              <p:cNvSpPr/>
              <p:nvPr/>
            </p:nvSpPr>
            <p:spPr>
              <a:xfrm>
                <a:off x="354008" y="1131589"/>
                <a:ext cx="2849840" cy="3649171"/>
              </a:xfrm>
              <a:prstGeom prst="roundRect">
                <a:avLst>
                  <a:gd name="adj" fmla="val 3968"/>
                </a:avLst>
              </a:prstGeom>
              <a:solidFill>
                <a:srgbClr val="FB1502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8"/>
              <p:cNvSpPr txBox="1"/>
              <p:nvPr/>
            </p:nvSpPr>
            <p:spPr>
              <a:xfrm>
                <a:off x="755576" y="1427128"/>
                <a:ext cx="2232248" cy="448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You can Resize without losing quality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8"/>
              <p:cNvSpPr txBox="1"/>
              <p:nvPr/>
            </p:nvSpPr>
            <p:spPr>
              <a:xfrm>
                <a:off x="755576" y="1939375"/>
                <a:ext cx="2232248" cy="448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You can Change Fill Color &amp;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Line Color</a:t>
                </a: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8"/>
              <p:cNvSpPr/>
              <p:nvPr/>
            </p:nvSpPr>
            <p:spPr>
              <a:xfrm>
                <a:off x="531932" y="1347500"/>
                <a:ext cx="108520" cy="3240473"/>
              </a:xfrm>
              <a:prstGeom prst="roundRect">
                <a:avLst>
                  <a:gd name="adj" fmla="val 50000"/>
                </a:avLst>
              </a:prstGeom>
              <a:solidFill>
                <a:schemeClr val="lt1">
                  <a:alpha val="40784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 rot="5400000">
                <a:off x="2592642" y="1238201"/>
                <a:ext cx="502331" cy="502331"/>
              </a:xfrm>
              <a:prstGeom prst="halfFrame">
                <a:avLst>
                  <a:gd name="adj1" fmla="val 23728"/>
                  <a:gd name="adj2" fmla="val 24642"/>
                </a:avLst>
              </a:prstGeom>
              <a:solidFill>
                <a:schemeClr val="lt1">
                  <a:alpha val="2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18"/>
            <p:cNvGrpSpPr/>
            <p:nvPr/>
          </p:nvGrpSpPr>
          <p:grpSpPr>
            <a:xfrm>
              <a:off x="755725" y="3062543"/>
              <a:ext cx="1872059" cy="1576233"/>
              <a:chOff x="102157" y="1419622"/>
              <a:chExt cx="1872059" cy="1576233"/>
            </a:xfrm>
          </p:grpSpPr>
          <p:sp>
            <p:nvSpPr>
              <p:cNvPr id="101" name="Google Shape;101;p18"/>
              <p:cNvSpPr txBox="1"/>
              <p:nvPr/>
            </p:nvSpPr>
            <p:spPr>
              <a:xfrm>
                <a:off x="127596" y="2749634"/>
                <a:ext cx="18466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333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www.googleslidesppt.com</a:t>
                </a:r>
                <a:endParaRPr kumimoji="0" sz="13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8"/>
              <p:cNvSpPr txBox="1"/>
              <p:nvPr/>
            </p:nvSpPr>
            <p:spPr>
              <a:xfrm>
                <a:off x="102157" y="1419622"/>
                <a:ext cx="1827644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7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Google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7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Slides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7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PPT</a:t>
                </a:r>
                <a:endParaRPr kumimoji="0" sz="3733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6244" y="229467"/>
            <a:ext cx="12165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432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ode Layout">
  <p:cSld name="Color Cod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6244" y="229467"/>
            <a:ext cx="12165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2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2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3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625E-4566-4B54-9048-A426954E0CA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BEA3-977E-48A8-9E03-C7ED03E84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5" r:id="rId12"/>
    <p:sldLayoutId id="21474837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4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79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50331" y="3491346"/>
            <a:ext cx="12141669" cy="127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Успешные практики получения государственного социального заказа для Людей, Живущих с ВИЧ в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Кыргызской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Республике</a:t>
            </a:r>
            <a:endParaRPr dirty="0"/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80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Google Shape;1043;p55"/>
          <p:cNvSpPr/>
          <p:nvPr/>
        </p:nvSpPr>
        <p:spPr>
          <a:xfrm rot="-5400000">
            <a:off x="5761614" y="2228704"/>
            <a:ext cx="669775" cy="77485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780" y="88243"/>
                </a:moveTo>
                <a:cubicBezTo>
                  <a:pt x="21351" y="84944"/>
                  <a:pt x="14517" y="80365"/>
                  <a:pt x="8667" y="74602"/>
                </a:cubicBezTo>
                <a:cubicBezTo>
                  <a:pt x="11188" y="83720"/>
                  <a:pt x="16125" y="91832"/>
                  <a:pt x="22752" y="98217"/>
                </a:cubicBezTo>
                <a:cubicBezTo>
                  <a:pt x="25154" y="95082"/>
                  <a:pt x="27145" y="91727"/>
                  <a:pt x="28780" y="88243"/>
                </a:cubicBezTo>
                <a:close/>
                <a:moveTo>
                  <a:pt x="29516" y="32485"/>
                </a:moveTo>
                <a:cubicBezTo>
                  <a:pt x="27786" y="28646"/>
                  <a:pt x="25663" y="24941"/>
                  <a:pt x="23042" y="21501"/>
                </a:cubicBezTo>
                <a:cubicBezTo>
                  <a:pt x="15792" y="28386"/>
                  <a:pt x="10518" y="37314"/>
                  <a:pt x="8119" y="47360"/>
                </a:cubicBezTo>
                <a:cubicBezTo>
                  <a:pt x="14267" y="41039"/>
                  <a:pt x="21545" y="36024"/>
                  <a:pt x="29516" y="32485"/>
                </a:cubicBezTo>
                <a:close/>
                <a:moveTo>
                  <a:pt x="35247" y="62987"/>
                </a:moveTo>
                <a:lnTo>
                  <a:pt x="8552" y="62987"/>
                </a:lnTo>
                <a:cubicBezTo>
                  <a:pt x="14807" y="70885"/>
                  <a:pt x="22814" y="77023"/>
                  <a:pt x="31804" y="81056"/>
                </a:cubicBezTo>
                <a:cubicBezTo>
                  <a:pt x="33825" y="75194"/>
                  <a:pt x="34991" y="69108"/>
                  <a:pt x="35247" y="62987"/>
                </a:cubicBezTo>
                <a:close/>
                <a:moveTo>
                  <a:pt x="35257" y="56211"/>
                </a:moveTo>
                <a:cubicBezTo>
                  <a:pt x="34993" y="50658"/>
                  <a:pt x="33989" y="45137"/>
                  <a:pt x="32275" y="39790"/>
                </a:cubicBezTo>
                <a:cubicBezTo>
                  <a:pt x="23987" y="43555"/>
                  <a:pt x="16555" y="49115"/>
                  <a:pt x="10603" y="56211"/>
                </a:cubicBezTo>
                <a:close/>
                <a:moveTo>
                  <a:pt x="55368" y="94684"/>
                </a:moveTo>
                <a:cubicBezTo>
                  <a:pt x="48332" y="94421"/>
                  <a:pt x="41457" y="93072"/>
                  <a:pt x="34944" y="90774"/>
                </a:cubicBezTo>
                <a:cubicBezTo>
                  <a:pt x="33031" y="94900"/>
                  <a:pt x="30670" y="98866"/>
                  <a:pt x="27809" y="102563"/>
                </a:cubicBezTo>
                <a:cubicBezTo>
                  <a:pt x="35585" y="108484"/>
                  <a:pt x="45059" y="112279"/>
                  <a:pt x="55368" y="113143"/>
                </a:cubicBezTo>
                <a:close/>
                <a:moveTo>
                  <a:pt x="55368" y="62987"/>
                </a:moveTo>
                <a:lnTo>
                  <a:pt x="41900" y="62987"/>
                </a:lnTo>
                <a:cubicBezTo>
                  <a:pt x="41638" y="69952"/>
                  <a:pt x="40309" y="76879"/>
                  <a:pt x="37972" y="83538"/>
                </a:cubicBezTo>
                <a:cubicBezTo>
                  <a:pt x="43529" y="85472"/>
                  <a:pt x="49381" y="86617"/>
                  <a:pt x="55368" y="86881"/>
                </a:cubicBezTo>
                <a:close/>
                <a:moveTo>
                  <a:pt x="55368" y="33843"/>
                </a:moveTo>
                <a:cubicBezTo>
                  <a:pt x="49541" y="34173"/>
                  <a:pt x="43855" y="35341"/>
                  <a:pt x="38459" y="37272"/>
                </a:cubicBezTo>
                <a:cubicBezTo>
                  <a:pt x="40480" y="43430"/>
                  <a:pt x="41643" y="49803"/>
                  <a:pt x="41904" y="56211"/>
                </a:cubicBezTo>
                <a:lnTo>
                  <a:pt x="55368" y="56211"/>
                </a:lnTo>
                <a:close/>
                <a:moveTo>
                  <a:pt x="55368" y="6856"/>
                </a:moveTo>
                <a:cubicBezTo>
                  <a:pt x="45199" y="7709"/>
                  <a:pt x="35843" y="11413"/>
                  <a:pt x="28125" y="17195"/>
                </a:cubicBezTo>
                <a:cubicBezTo>
                  <a:pt x="31202" y="21187"/>
                  <a:pt x="33686" y="25498"/>
                  <a:pt x="35690" y="29969"/>
                </a:cubicBezTo>
                <a:cubicBezTo>
                  <a:pt x="41961" y="27710"/>
                  <a:pt x="48582" y="26364"/>
                  <a:pt x="55368" y="26033"/>
                </a:cubicBezTo>
                <a:close/>
                <a:moveTo>
                  <a:pt x="80995" y="37351"/>
                </a:moveTo>
                <a:cubicBezTo>
                  <a:pt x="74992" y="35218"/>
                  <a:pt x="68645" y="33979"/>
                  <a:pt x="62149" y="33777"/>
                </a:cubicBezTo>
                <a:lnTo>
                  <a:pt x="62149" y="56211"/>
                </a:lnTo>
                <a:lnTo>
                  <a:pt x="77742" y="56211"/>
                </a:lnTo>
                <a:cubicBezTo>
                  <a:pt x="77944" y="49839"/>
                  <a:pt x="79047" y="43493"/>
                  <a:pt x="80995" y="37351"/>
                </a:cubicBezTo>
                <a:close/>
                <a:moveTo>
                  <a:pt x="81702" y="82788"/>
                </a:moveTo>
                <a:cubicBezTo>
                  <a:pt x="79431" y="76372"/>
                  <a:pt x="78114" y="69703"/>
                  <a:pt x="77802" y="62987"/>
                </a:cubicBezTo>
                <a:lnTo>
                  <a:pt x="62149" y="62987"/>
                </a:lnTo>
                <a:lnTo>
                  <a:pt x="62149" y="86861"/>
                </a:lnTo>
                <a:cubicBezTo>
                  <a:pt x="68915" y="86568"/>
                  <a:pt x="75504" y="85154"/>
                  <a:pt x="81702" y="82788"/>
                </a:cubicBezTo>
                <a:close/>
                <a:moveTo>
                  <a:pt x="91254" y="16823"/>
                </a:moveTo>
                <a:cubicBezTo>
                  <a:pt x="83038" y="10812"/>
                  <a:pt x="73011" y="7148"/>
                  <a:pt x="62149" y="6735"/>
                </a:cubicBezTo>
                <a:lnTo>
                  <a:pt x="62149" y="25971"/>
                </a:lnTo>
                <a:cubicBezTo>
                  <a:pt x="69578" y="26170"/>
                  <a:pt x="76836" y="27576"/>
                  <a:pt x="83694" y="30019"/>
                </a:cubicBezTo>
                <a:cubicBezTo>
                  <a:pt x="85703" y="25424"/>
                  <a:pt x="88216" y="20993"/>
                  <a:pt x="91254" y="16823"/>
                </a:cubicBezTo>
                <a:close/>
                <a:moveTo>
                  <a:pt x="92191" y="102478"/>
                </a:moveTo>
                <a:cubicBezTo>
                  <a:pt x="89134" y="98585"/>
                  <a:pt x="86626" y="94394"/>
                  <a:pt x="84614" y="90026"/>
                </a:cubicBezTo>
                <a:cubicBezTo>
                  <a:pt x="77503" y="92765"/>
                  <a:pt x="69928" y="94377"/>
                  <a:pt x="62149" y="94672"/>
                </a:cubicBezTo>
                <a:lnTo>
                  <a:pt x="62149" y="113264"/>
                </a:lnTo>
                <a:cubicBezTo>
                  <a:pt x="73428" y="112835"/>
                  <a:pt x="83806" y="108901"/>
                  <a:pt x="92191" y="102478"/>
                </a:cubicBezTo>
                <a:close/>
                <a:moveTo>
                  <a:pt x="108452" y="56211"/>
                </a:moveTo>
                <a:cubicBezTo>
                  <a:pt x="102585" y="49213"/>
                  <a:pt x="95286" y="43712"/>
                  <a:pt x="87165" y="39928"/>
                </a:cubicBezTo>
                <a:cubicBezTo>
                  <a:pt x="85533" y="45240"/>
                  <a:pt x="84594" y="50713"/>
                  <a:pt x="84387" y="56211"/>
                </a:cubicBezTo>
                <a:close/>
                <a:moveTo>
                  <a:pt x="108893" y="62987"/>
                </a:moveTo>
                <a:lnTo>
                  <a:pt x="84451" y="62987"/>
                </a:lnTo>
                <a:cubicBezTo>
                  <a:pt x="84750" y="68783"/>
                  <a:pt x="85872" y="74538"/>
                  <a:pt x="87772" y="80093"/>
                </a:cubicBezTo>
                <a:cubicBezTo>
                  <a:pt x="95898" y="76042"/>
                  <a:pt x="103149" y="70263"/>
                  <a:pt x="108893" y="62987"/>
                </a:cubicBezTo>
                <a:close/>
                <a:moveTo>
                  <a:pt x="111997" y="48352"/>
                </a:moveTo>
                <a:cubicBezTo>
                  <a:pt x="109700" y="37715"/>
                  <a:pt x="104172" y="28286"/>
                  <a:pt x="96490" y="21123"/>
                </a:cubicBezTo>
                <a:cubicBezTo>
                  <a:pt x="93775" y="24712"/>
                  <a:pt x="91592" y="28582"/>
                  <a:pt x="89828" y="32588"/>
                </a:cubicBezTo>
                <a:cubicBezTo>
                  <a:pt x="98115" y="36327"/>
                  <a:pt x="105653" y="41662"/>
                  <a:pt x="111997" y="48352"/>
                </a:cubicBezTo>
                <a:close/>
                <a:moveTo>
                  <a:pt x="112044" y="71427"/>
                </a:moveTo>
                <a:cubicBezTo>
                  <a:pt x="105949" y="78076"/>
                  <a:pt x="98693" y="83450"/>
                  <a:pt x="90692" y="87326"/>
                </a:cubicBezTo>
                <a:cubicBezTo>
                  <a:pt x="92451" y="91123"/>
                  <a:pt x="94624" y="94770"/>
                  <a:pt x="97268" y="98161"/>
                </a:cubicBezTo>
                <a:cubicBezTo>
                  <a:pt x="104590" y="91027"/>
                  <a:pt x="109851" y="81796"/>
                  <a:pt x="112044" y="71427"/>
                </a:cubicBezTo>
                <a:close/>
                <a:moveTo>
                  <a:pt x="120000" y="60000"/>
                </a:moveTo>
                <a:cubicBezTo>
                  <a:pt x="120000" y="93137"/>
                  <a:pt x="93119" y="120000"/>
                  <a:pt x="59960" y="120000"/>
                </a:cubicBezTo>
                <a:cubicBezTo>
                  <a:pt x="27805" y="120000"/>
                  <a:pt x="1554" y="94738"/>
                  <a:pt x="72" y="62987"/>
                </a:cubicBezTo>
                <a:lnTo>
                  <a:pt x="0" y="62987"/>
                </a:lnTo>
                <a:lnTo>
                  <a:pt x="0" y="56211"/>
                </a:lnTo>
                <a:lnTo>
                  <a:pt x="103" y="56211"/>
                </a:lnTo>
                <a:cubicBezTo>
                  <a:pt x="1902" y="26359"/>
                  <a:pt x="25603" y="2427"/>
                  <a:pt x="55368" y="231"/>
                </a:cubicBezTo>
                <a:lnTo>
                  <a:pt x="55368" y="0"/>
                </a:lnTo>
                <a:lnTo>
                  <a:pt x="59960" y="0"/>
                </a:lnTo>
                <a:lnTo>
                  <a:pt x="62149" y="0"/>
                </a:lnTo>
                <a:lnTo>
                  <a:pt x="62149" y="110"/>
                </a:lnTo>
                <a:cubicBezTo>
                  <a:pt x="94295" y="1191"/>
                  <a:pt x="120000" y="27595"/>
                  <a:pt x="120000" y="60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69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4"/>
          <p:cNvSpPr/>
          <p:nvPr/>
        </p:nvSpPr>
        <p:spPr>
          <a:xfrm>
            <a:off x="8399624" y="3113757"/>
            <a:ext cx="3305150" cy="35651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7083" y="19"/>
                </a:moveTo>
                <a:cubicBezTo>
                  <a:pt x="40160" y="-456"/>
                  <a:pt x="23422" y="7644"/>
                  <a:pt x="16352" y="24250"/>
                </a:cubicBezTo>
                <a:cubicBezTo>
                  <a:pt x="11901" y="37672"/>
                  <a:pt x="16750" y="42438"/>
                  <a:pt x="10940" y="48689"/>
                </a:cubicBezTo>
                <a:cubicBezTo>
                  <a:pt x="5397" y="54969"/>
                  <a:pt x="-905" y="59782"/>
                  <a:pt x="108" y="63235"/>
                </a:cubicBezTo>
                <a:cubicBezTo>
                  <a:pt x="2465" y="65316"/>
                  <a:pt x="5869" y="67068"/>
                  <a:pt x="10366" y="68350"/>
                </a:cubicBezTo>
                <a:cubicBezTo>
                  <a:pt x="9082" y="71135"/>
                  <a:pt x="4458" y="74772"/>
                  <a:pt x="6515" y="76703"/>
                </a:cubicBezTo>
                <a:lnTo>
                  <a:pt x="10823" y="79484"/>
                </a:lnTo>
                <a:cubicBezTo>
                  <a:pt x="9633" y="80794"/>
                  <a:pt x="6840" y="80885"/>
                  <a:pt x="7255" y="83414"/>
                </a:cubicBezTo>
                <a:cubicBezTo>
                  <a:pt x="8156" y="86136"/>
                  <a:pt x="12398" y="86785"/>
                  <a:pt x="11562" y="88653"/>
                </a:cubicBezTo>
                <a:cubicBezTo>
                  <a:pt x="8946" y="93653"/>
                  <a:pt x="8066" y="100115"/>
                  <a:pt x="10127" y="102188"/>
                </a:cubicBezTo>
                <a:cubicBezTo>
                  <a:pt x="14327" y="105911"/>
                  <a:pt x="26948" y="106952"/>
                  <a:pt x="38365" y="103481"/>
                </a:cubicBezTo>
                <a:lnTo>
                  <a:pt x="44786" y="120000"/>
                </a:lnTo>
                <a:lnTo>
                  <a:pt x="96411" y="119528"/>
                </a:lnTo>
                <a:cubicBezTo>
                  <a:pt x="97094" y="94357"/>
                  <a:pt x="94796" y="82576"/>
                  <a:pt x="108963" y="72280"/>
                </a:cubicBezTo>
                <a:cubicBezTo>
                  <a:pt x="137680" y="40334"/>
                  <a:pt x="105612" y="747"/>
                  <a:pt x="67083" y="19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4"/>
          <p:cNvSpPr/>
          <p:nvPr/>
        </p:nvSpPr>
        <p:spPr>
          <a:xfrm>
            <a:off x="9227841" y="3390139"/>
            <a:ext cx="1989874" cy="193579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p44"/>
          <p:cNvGrpSpPr/>
          <p:nvPr/>
        </p:nvGrpSpPr>
        <p:grpSpPr>
          <a:xfrm>
            <a:off x="10769586" y="3930379"/>
            <a:ext cx="834831" cy="801269"/>
            <a:chOff x="3702139" y="1297354"/>
            <a:chExt cx="570067" cy="570066"/>
          </a:xfrm>
        </p:grpSpPr>
        <p:sp>
          <p:nvSpPr>
            <p:cNvPr id="764" name="Google Shape;764;p44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765" name="Google Shape;765;p44"/>
            <p:cNvSpPr/>
            <p:nvPr/>
          </p:nvSpPr>
          <p:spPr>
            <a:xfrm rot="-5400000" flipH="1">
              <a:off x="3748987" y="1345517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771" name="Google Shape;771;p44"/>
          <p:cNvSpPr txBox="1"/>
          <p:nvPr/>
        </p:nvSpPr>
        <p:spPr>
          <a:xfrm>
            <a:off x="567728" y="2433458"/>
            <a:ext cx="5996035" cy="106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влиянием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религиозных убеждений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отдельных районах пациенты отказывались от приема АРТ и наблюдения в медицинских организациях.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54734" y="93616"/>
            <a:ext cx="2084991" cy="171057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Google Shape;771;p44"/>
          <p:cNvSpPr txBox="1"/>
          <p:nvPr/>
        </p:nvSpPr>
        <p:spPr>
          <a:xfrm>
            <a:off x="559291" y="1095368"/>
            <a:ext cx="5601533" cy="113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в сборе ЛЖВ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групповых мероприятий: пациенты с трудом шли на контакт друг с другом и даже покидали встречу, отказываясь сидеть с другими. </a:t>
            </a:r>
            <a:endParaRPr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771;p44"/>
          <p:cNvSpPr txBox="1"/>
          <p:nvPr/>
        </p:nvSpPr>
        <p:spPr>
          <a:xfrm>
            <a:off x="567728" y="5244959"/>
            <a:ext cx="6047658" cy="12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Самостигматизация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ЛЖВ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стигма и дискриминация со стороны медицинских работников и близкого окружения ЛЖВ, нехватка психологической поддержки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Google Shape;771;p44"/>
          <p:cNvSpPr txBox="1"/>
          <p:nvPr/>
        </p:nvSpPr>
        <p:spPr>
          <a:xfrm>
            <a:off x="572254" y="3726102"/>
            <a:ext cx="5800979" cy="12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285750" indent="-285750" defTabSz="121917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мифов 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стереотипов о ВИЧ-инфекции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лекарственной терапии, что значительно снижает приверженность к АРТ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отрицание существования ВИЧ-инфекции (ВИЧ-диссиденты).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0823" y="1097022"/>
            <a:ext cx="55140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 процедуры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НКО через государственное учреждение,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 сроки реализации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по ГСЗ затрудняло исполнение запланированных мероприятий полном объеме. </a:t>
            </a:r>
          </a:p>
        </p:txBody>
      </p:sp>
      <p:grpSp>
        <p:nvGrpSpPr>
          <p:cNvPr id="34" name="Google Shape;763;p44"/>
          <p:cNvGrpSpPr/>
          <p:nvPr/>
        </p:nvGrpSpPr>
        <p:grpSpPr>
          <a:xfrm>
            <a:off x="10147821" y="3050851"/>
            <a:ext cx="863372" cy="860026"/>
            <a:chOff x="3702139" y="1297354"/>
            <a:chExt cx="570067" cy="570066"/>
          </a:xfrm>
        </p:grpSpPr>
        <p:sp>
          <p:nvSpPr>
            <p:cNvPr id="40" name="Google Shape;764;p44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1" name="Google Shape;765;p44"/>
            <p:cNvSpPr/>
            <p:nvPr/>
          </p:nvSpPr>
          <p:spPr>
            <a:xfrm rot="-5400000" flipH="1">
              <a:off x="3748987" y="1345517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2" name="Google Shape;763;p44"/>
          <p:cNvGrpSpPr/>
          <p:nvPr/>
        </p:nvGrpSpPr>
        <p:grpSpPr>
          <a:xfrm>
            <a:off x="9082572" y="3296088"/>
            <a:ext cx="863372" cy="860026"/>
            <a:chOff x="3702139" y="1297354"/>
            <a:chExt cx="570067" cy="570066"/>
          </a:xfrm>
        </p:grpSpPr>
        <p:sp>
          <p:nvSpPr>
            <p:cNvPr id="43" name="Google Shape;764;p44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4" name="Google Shape;765;p44"/>
            <p:cNvSpPr/>
            <p:nvPr/>
          </p:nvSpPr>
          <p:spPr>
            <a:xfrm rot="-5400000" flipH="1">
              <a:off x="3748987" y="1345517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5" name="Google Shape;763;p44"/>
          <p:cNvGrpSpPr/>
          <p:nvPr/>
        </p:nvGrpSpPr>
        <p:grpSpPr>
          <a:xfrm>
            <a:off x="9025964" y="4329154"/>
            <a:ext cx="863372" cy="860026"/>
            <a:chOff x="3702139" y="1297354"/>
            <a:chExt cx="570067" cy="570066"/>
          </a:xfrm>
        </p:grpSpPr>
        <p:sp>
          <p:nvSpPr>
            <p:cNvPr id="46" name="Google Shape;764;p44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7" name="Google Shape;765;p44"/>
            <p:cNvSpPr/>
            <p:nvPr/>
          </p:nvSpPr>
          <p:spPr>
            <a:xfrm rot="-5400000" flipH="1">
              <a:off x="3748987" y="1345517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8" name="Google Shape;763;p44"/>
          <p:cNvGrpSpPr/>
          <p:nvPr/>
        </p:nvGrpSpPr>
        <p:grpSpPr>
          <a:xfrm>
            <a:off x="10018270" y="4687667"/>
            <a:ext cx="863372" cy="860026"/>
            <a:chOff x="3702139" y="1297354"/>
            <a:chExt cx="570067" cy="570066"/>
          </a:xfrm>
        </p:grpSpPr>
        <p:sp>
          <p:nvSpPr>
            <p:cNvPr id="49" name="Google Shape;764;p44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0" name="Google Shape;765;p44"/>
            <p:cNvSpPr/>
            <p:nvPr/>
          </p:nvSpPr>
          <p:spPr>
            <a:xfrm rot="-5400000" flipH="1">
              <a:off x="3748987" y="1345517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3733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35" name="Google Shape;1120;p56"/>
          <p:cNvSpPr/>
          <p:nvPr/>
        </p:nvSpPr>
        <p:spPr>
          <a:xfrm rot="-2700000">
            <a:off x="10355560" y="3216468"/>
            <a:ext cx="469040" cy="43101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876" y="106338"/>
                </a:moveTo>
                <a:cubicBezTo>
                  <a:pt x="12321" y="108998"/>
                  <a:pt x="11543" y="111657"/>
                  <a:pt x="11543" y="114317"/>
                </a:cubicBezTo>
                <a:cubicBezTo>
                  <a:pt x="11543" y="117455"/>
                  <a:pt x="8959" y="120000"/>
                  <a:pt x="5771" y="120000"/>
                </a:cubicBezTo>
                <a:cubicBezTo>
                  <a:pt x="2584" y="120000"/>
                  <a:pt x="0" y="117455"/>
                  <a:pt x="0" y="114317"/>
                </a:cubicBezTo>
                <a:cubicBezTo>
                  <a:pt x="0" y="111179"/>
                  <a:pt x="2584" y="108634"/>
                  <a:pt x="5771" y="108634"/>
                </a:cubicBezTo>
                <a:cubicBezTo>
                  <a:pt x="8473" y="108634"/>
                  <a:pt x="11174" y="107869"/>
                  <a:pt x="13876" y="106338"/>
                </a:cubicBezTo>
                <a:close/>
                <a:moveTo>
                  <a:pt x="36828" y="104198"/>
                </a:moveTo>
                <a:cubicBezTo>
                  <a:pt x="35273" y="106857"/>
                  <a:pt x="34496" y="109517"/>
                  <a:pt x="34496" y="112177"/>
                </a:cubicBezTo>
                <a:cubicBezTo>
                  <a:pt x="34496" y="115315"/>
                  <a:pt x="31912" y="117859"/>
                  <a:pt x="28724" y="117859"/>
                </a:cubicBezTo>
                <a:cubicBezTo>
                  <a:pt x="25536" y="117859"/>
                  <a:pt x="22952" y="115315"/>
                  <a:pt x="22952" y="112177"/>
                </a:cubicBezTo>
                <a:cubicBezTo>
                  <a:pt x="22952" y="109038"/>
                  <a:pt x="25536" y="106494"/>
                  <a:pt x="28724" y="106494"/>
                </a:cubicBezTo>
                <a:cubicBezTo>
                  <a:pt x="31425" y="106494"/>
                  <a:pt x="34127" y="105729"/>
                  <a:pt x="36828" y="104198"/>
                </a:cubicBezTo>
                <a:close/>
                <a:moveTo>
                  <a:pt x="16050" y="83741"/>
                </a:moveTo>
                <a:cubicBezTo>
                  <a:pt x="14495" y="86400"/>
                  <a:pt x="13717" y="89060"/>
                  <a:pt x="13717" y="91719"/>
                </a:cubicBezTo>
                <a:cubicBezTo>
                  <a:pt x="13717" y="94858"/>
                  <a:pt x="11133" y="97402"/>
                  <a:pt x="7945" y="97402"/>
                </a:cubicBezTo>
                <a:cubicBezTo>
                  <a:pt x="4758" y="97402"/>
                  <a:pt x="2173" y="94858"/>
                  <a:pt x="2173" y="91719"/>
                </a:cubicBezTo>
                <a:cubicBezTo>
                  <a:pt x="2173" y="88581"/>
                  <a:pt x="4758" y="86037"/>
                  <a:pt x="7945" y="86037"/>
                </a:cubicBezTo>
                <a:cubicBezTo>
                  <a:pt x="10647" y="86037"/>
                  <a:pt x="13348" y="85271"/>
                  <a:pt x="16050" y="83741"/>
                </a:cubicBezTo>
                <a:close/>
                <a:moveTo>
                  <a:pt x="18223" y="61143"/>
                </a:moveTo>
                <a:cubicBezTo>
                  <a:pt x="16669" y="63802"/>
                  <a:pt x="15891" y="66462"/>
                  <a:pt x="15891" y="69122"/>
                </a:cubicBezTo>
                <a:cubicBezTo>
                  <a:pt x="15891" y="72260"/>
                  <a:pt x="13307" y="74804"/>
                  <a:pt x="10119" y="74804"/>
                </a:cubicBezTo>
                <a:cubicBezTo>
                  <a:pt x="6932" y="74804"/>
                  <a:pt x="4347" y="72260"/>
                  <a:pt x="4347" y="69122"/>
                </a:cubicBezTo>
                <a:cubicBezTo>
                  <a:pt x="4347" y="65983"/>
                  <a:pt x="6932" y="63439"/>
                  <a:pt x="10119" y="63439"/>
                </a:cubicBezTo>
                <a:cubicBezTo>
                  <a:pt x="12821" y="63439"/>
                  <a:pt x="15522" y="62674"/>
                  <a:pt x="18223" y="61143"/>
                </a:cubicBezTo>
                <a:close/>
                <a:moveTo>
                  <a:pt x="59781" y="102057"/>
                </a:moveTo>
                <a:cubicBezTo>
                  <a:pt x="58226" y="104717"/>
                  <a:pt x="57449" y="107377"/>
                  <a:pt x="57449" y="110036"/>
                </a:cubicBezTo>
                <a:cubicBezTo>
                  <a:pt x="57449" y="113175"/>
                  <a:pt x="54864" y="115719"/>
                  <a:pt x="51677" y="115719"/>
                </a:cubicBezTo>
                <a:cubicBezTo>
                  <a:pt x="48489" y="115719"/>
                  <a:pt x="45905" y="113175"/>
                  <a:pt x="45905" y="110036"/>
                </a:cubicBezTo>
                <a:cubicBezTo>
                  <a:pt x="45905" y="106898"/>
                  <a:pt x="48489" y="104354"/>
                  <a:pt x="51677" y="104354"/>
                </a:cubicBezTo>
                <a:cubicBezTo>
                  <a:pt x="54378" y="104354"/>
                  <a:pt x="57080" y="103588"/>
                  <a:pt x="59781" y="102057"/>
                </a:cubicBezTo>
                <a:close/>
                <a:moveTo>
                  <a:pt x="39002" y="81600"/>
                </a:moveTo>
                <a:cubicBezTo>
                  <a:pt x="37447" y="84260"/>
                  <a:pt x="36670" y="86919"/>
                  <a:pt x="36670" y="89579"/>
                </a:cubicBezTo>
                <a:cubicBezTo>
                  <a:pt x="36670" y="92717"/>
                  <a:pt x="34086" y="95262"/>
                  <a:pt x="30898" y="95262"/>
                </a:cubicBezTo>
                <a:cubicBezTo>
                  <a:pt x="27710" y="95262"/>
                  <a:pt x="25126" y="92717"/>
                  <a:pt x="25126" y="89579"/>
                </a:cubicBezTo>
                <a:cubicBezTo>
                  <a:pt x="25126" y="86441"/>
                  <a:pt x="27710" y="83896"/>
                  <a:pt x="30898" y="83896"/>
                </a:cubicBezTo>
                <a:cubicBezTo>
                  <a:pt x="33599" y="83896"/>
                  <a:pt x="36301" y="83131"/>
                  <a:pt x="39002" y="81600"/>
                </a:cubicBezTo>
                <a:close/>
                <a:moveTo>
                  <a:pt x="95075" y="8520"/>
                </a:moveTo>
                <a:cubicBezTo>
                  <a:pt x="102175" y="15510"/>
                  <a:pt x="104943" y="25150"/>
                  <a:pt x="102845" y="34116"/>
                </a:cubicBezTo>
                <a:cubicBezTo>
                  <a:pt x="107070" y="34305"/>
                  <a:pt x="111127" y="36131"/>
                  <a:pt x="114341" y="39295"/>
                </a:cubicBezTo>
                <a:cubicBezTo>
                  <a:pt x="121320" y="46167"/>
                  <a:pt x="121893" y="56957"/>
                  <a:pt x="115783" y="64265"/>
                </a:cubicBezTo>
                <a:cubicBezTo>
                  <a:pt x="115977" y="64312"/>
                  <a:pt x="116100" y="64431"/>
                  <a:pt x="116222" y="64551"/>
                </a:cubicBezTo>
                <a:cubicBezTo>
                  <a:pt x="127860" y="76009"/>
                  <a:pt x="127860" y="94587"/>
                  <a:pt x="116222" y="106045"/>
                </a:cubicBezTo>
                <a:cubicBezTo>
                  <a:pt x="105234" y="116863"/>
                  <a:pt x="87799" y="117467"/>
                  <a:pt x="76100" y="107845"/>
                </a:cubicBezTo>
                <a:lnTo>
                  <a:pt x="76003" y="107941"/>
                </a:lnTo>
                <a:lnTo>
                  <a:pt x="74077" y="106045"/>
                </a:lnTo>
                <a:lnTo>
                  <a:pt x="16618" y="49475"/>
                </a:lnTo>
                <a:lnTo>
                  <a:pt x="16775" y="49320"/>
                </a:lnTo>
                <a:cubicBezTo>
                  <a:pt x="15865" y="48640"/>
                  <a:pt x="15001" y="47883"/>
                  <a:pt x="14174" y="47068"/>
                </a:cubicBezTo>
                <a:cubicBezTo>
                  <a:pt x="2536" y="35610"/>
                  <a:pt x="2536" y="17033"/>
                  <a:pt x="14174" y="5575"/>
                </a:cubicBezTo>
                <a:cubicBezTo>
                  <a:pt x="25812" y="-5882"/>
                  <a:pt x="44681" y="-5882"/>
                  <a:pt x="56319" y="5575"/>
                </a:cubicBezTo>
                <a:lnTo>
                  <a:pt x="56661" y="6081"/>
                </a:lnTo>
                <a:cubicBezTo>
                  <a:pt x="67992" y="-2839"/>
                  <a:pt x="84512" y="-1878"/>
                  <a:pt x="95075" y="85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074;p55"/>
          <p:cNvSpPr/>
          <p:nvPr/>
        </p:nvSpPr>
        <p:spPr>
          <a:xfrm>
            <a:off x="10949260" y="4124439"/>
            <a:ext cx="473556" cy="4267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758" y="76941"/>
                </a:moveTo>
                <a:cubicBezTo>
                  <a:pt x="50329" y="77038"/>
                  <a:pt x="41875" y="82772"/>
                  <a:pt x="38297" y="91497"/>
                </a:cubicBezTo>
                <a:lnTo>
                  <a:pt x="44937" y="94219"/>
                </a:lnTo>
                <a:cubicBezTo>
                  <a:pt x="47420" y="88164"/>
                  <a:pt x="53287" y="84184"/>
                  <a:pt x="59832" y="84117"/>
                </a:cubicBezTo>
                <a:cubicBezTo>
                  <a:pt x="66376" y="84049"/>
                  <a:pt x="72324" y="87907"/>
                  <a:pt x="74932" y="93910"/>
                </a:cubicBezTo>
                <a:lnTo>
                  <a:pt x="81514" y="91051"/>
                </a:lnTo>
                <a:cubicBezTo>
                  <a:pt x="77757" y="82402"/>
                  <a:pt x="69187" y="76844"/>
                  <a:pt x="59758" y="76941"/>
                </a:cubicBezTo>
                <a:close/>
                <a:moveTo>
                  <a:pt x="80200" y="36526"/>
                </a:moveTo>
                <a:cubicBezTo>
                  <a:pt x="76763" y="36526"/>
                  <a:pt x="73977" y="39313"/>
                  <a:pt x="73977" y="42750"/>
                </a:cubicBezTo>
                <a:cubicBezTo>
                  <a:pt x="73977" y="46187"/>
                  <a:pt x="76763" y="48973"/>
                  <a:pt x="80200" y="48973"/>
                </a:cubicBezTo>
                <a:cubicBezTo>
                  <a:pt x="83637" y="48973"/>
                  <a:pt x="86424" y="46187"/>
                  <a:pt x="86424" y="42750"/>
                </a:cubicBezTo>
                <a:cubicBezTo>
                  <a:pt x="86424" y="39313"/>
                  <a:pt x="83637" y="36526"/>
                  <a:pt x="80200" y="36526"/>
                </a:cubicBezTo>
                <a:close/>
                <a:moveTo>
                  <a:pt x="41014" y="36526"/>
                </a:moveTo>
                <a:cubicBezTo>
                  <a:pt x="37577" y="36526"/>
                  <a:pt x="34791" y="39313"/>
                  <a:pt x="34791" y="42750"/>
                </a:cubicBezTo>
                <a:cubicBezTo>
                  <a:pt x="34791" y="46187"/>
                  <a:pt x="37577" y="48973"/>
                  <a:pt x="41014" y="48973"/>
                </a:cubicBezTo>
                <a:cubicBezTo>
                  <a:pt x="44451" y="48973"/>
                  <a:pt x="47238" y="46187"/>
                  <a:pt x="47238" y="42750"/>
                </a:cubicBezTo>
                <a:cubicBezTo>
                  <a:pt x="47238" y="39313"/>
                  <a:pt x="44451" y="36526"/>
                  <a:pt x="41014" y="36526"/>
                </a:cubicBezTo>
                <a:close/>
                <a:moveTo>
                  <a:pt x="60000" y="0"/>
                </a:moveTo>
                <a:lnTo>
                  <a:pt x="66134" y="309"/>
                </a:lnTo>
                <a:lnTo>
                  <a:pt x="72092" y="1219"/>
                </a:lnTo>
                <a:lnTo>
                  <a:pt x="77842" y="2697"/>
                </a:lnTo>
                <a:lnTo>
                  <a:pt x="83354" y="4715"/>
                </a:lnTo>
                <a:lnTo>
                  <a:pt x="88599" y="7241"/>
                </a:lnTo>
                <a:lnTo>
                  <a:pt x="93546" y="10247"/>
                </a:lnTo>
                <a:lnTo>
                  <a:pt x="98165" y="13701"/>
                </a:lnTo>
                <a:lnTo>
                  <a:pt x="102426" y="17573"/>
                </a:lnTo>
                <a:lnTo>
                  <a:pt x="106298" y="21834"/>
                </a:lnTo>
                <a:lnTo>
                  <a:pt x="109752" y="26453"/>
                </a:lnTo>
                <a:lnTo>
                  <a:pt x="112758" y="31400"/>
                </a:lnTo>
                <a:lnTo>
                  <a:pt x="115284" y="36645"/>
                </a:lnTo>
                <a:lnTo>
                  <a:pt x="117302" y="42157"/>
                </a:lnTo>
                <a:lnTo>
                  <a:pt x="118781" y="47907"/>
                </a:lnTo>
                <a:lnTo>
                  <a:pt x="119690" y="53865"/>
                </a:lnTo>
                <a:lnTo>
                  <a:pt x="120000" y="60000"/>
                </a:lnTo>
                <a:lnTo>
                  <a:pt x="119690" y="66134"/>
                </a:lnTo>
                <a:lnTo>
                  <a:pt x="118781" y="72092"/>
                </a:lnTo>
                <a:lnTo>
                  <a:pt x="117302" y="77842"/>
                </a:lnTo>
                <a:lnTo>
                  <a:pt x="115284" y="83354"/>
                </a:lnTo>
                <a:lnTo>
                  <a:pt x="112758" y="88599"/>
                </a:lnTo>
                <a:lnTo>
                  <a:pt x="109752" y="93546"/>
                </a:lnTo>
                <a:lnTo>
                  <a:pt x="106298" y="98165"/>
                </a:lnTo>
                <a:lnTo>
                  <a:pt x="102426" y="102426"/>
                </a:lnTo>
                <a:lnTo>
                  <a:pt x="98165" y="106298"/>
                </a:lnTo>
                <a:lnTo>
                  <a:pt x="93546" y="109752"/>
                </a:lnTo>
                <a:lnTo>
                  <a:pt x="88599" y="112758"/>
                </a:lnTo>
                <a:lnTo>
                  <a:pt x="83354" y="115284"/>
                </a:lnTo>
                <a:lnTo>
                  <a:pt x="77842" y="117302"/>
                </a:lnTo>
                <a:lnTo>
                  <a:pt x="72092" y="118781"/>
                </a:lnTo>
                <a:lnTo>
                  <a:pt x="66134" y="119690"/>
                </a:lnTo>
                <a:cubicBezTo>
                  <a:pt x="64117" y="119895"/>
                  <a:pt x="62071" y="120000"/>
                  <a:pt x="60000" y="120000"/>
                </a:cubicBezTo>
                <a:cubicBezTo>
                  <a:pt x="55857" y="120000"/>
                  <a:pt x="51813" y="119580"/>
                  <a:pt x="47907" y="118781"/>
                </a:cubicBezTo>
                <a:cubicBezTo>
                  <a:pt x="45955" y="118381"/>
                  <a:pt x="44036" y="117886"/>
                  <a:pt x="42157" y="117302"/>
                </a:cubicBezTo>
                <a:cubicBezTo>
                  <a:pt x="40279" y="116718"/>
                  <a:pt x="38439" y="116043"/>
                  <a:pt x="36645" y="115284"/>
                </a:cubicBezTo>
                <a:cubicBezTo>
                  <a:pt x="34850" y="114525"/>
                  <a:pt x="33100" y="113682"/>
                  <a:pt x="31400" y="112758"/>
                </a:cubicBezTo>
                <a:cubicBezTo>
                  <a:pt x="29700" y="111834"/>
                  <a:pt x="28049" y="110831"/>
                  <a:pt x="26453" y="109752"/>
                </a:cubicBezTo>
                <a:cubicBezTo>
                  <a:pt x="24857" y="108674"/>
                  <a:pt x="23316" y="107521"/>
                  <a:pt x="21834" y="106298"/>
                </a:cubicBezTo>
                <a:cubicBezTo>
                  <a:pt x="20352" y="105076"/>
                  <a:pt x="18930" y="103783"/>
                  <a:pt x="17573" y="102426"/>
                </a:cubicBezTo>
                <a:cubicBezTo>
                  <a:pt x="16216" y="101069"/>
                  <a:pt x="14923" y="99647"/>
                  <a:pt x="13701" y="98165"/>
                </a:cubicBezTo>
                <a:cubicBezTo>
                  <a:pt x="12478" y="96683"/>
                  <a:pt x="11325" y="95142"/>
                  <a:pt x="10247" y="93546"/>
                </a:cubicBezTo>
                <a:cubicBezTo>
                  <a:pt x="9168" y="91950"/>
                  <a:pt x="8165" y="90299"/>
                  <a:pt x="7241" y="88599"/>
                </a:cubicBezTo>
                <a:cubicBezTo>
                  <a:pt x="6318" y="86899"/>
                  <a:pt x="5474" y="85149"/>
                  <a:pt x="4715" y="83354"/>
                </a:cubicBezTo>
                <a:cubicBezTo>
                  <a:pt x="3956" y="81560"/>
                  <a:pt x="3281" y="79720"/>
                  <a:pt x="2697" y="77842"/>
                </a:cubicBezTo>
                <a:cubicBezTo>
                  <a:pt x="2113" y="75963"/>
                  <a:pt x="1618" y="74045"/>
                  <a:pt x="1219" y="72092"/>
                </a:cubicBezTo>
                <a:cubicBezTo>
                  <a:pt x="819" y="70139"/>
                  <a:pt x="514" y="68151"/>
                  <a:pt x="309" y="66134"/>
                </a:cubicBezTo>
                <a:cubicBezTo>
                  <a:pt x="104" y="64117"/>
                  <a:pt x="0" y="62071"/>
                  <a:pt x="0" y="60000"/>
                </a:cubicBezTo>
                <a:cubicBezTo>
                  <a:pt x="0" y="55857"/>
                  <a:pt x="419" y="51813"/>
                  <a:pt x="1219" y="47907"/>
                </a:cubicBezTo>
                <a:cubicBezTo>
                  <a:pt x="1618" y="45955"/>
                  <a:pt x="2113" y="44036"/>
                  <a:pt x="2697" y="42157"/>
                </a:cubicBezTo>
                <a:cubicBezTo>
                  <a:pt x="3281" y="40279"/>
                  <a:pt x="3956" y="38439"/>
                  <a:pt x="4715" y="36645"/>
                </a:cubicBezTo>
                <a:cubicBezTo>
                  <a:pt x="5474" y="34850"/>
                  <a:pt x="6318" y="33100"/>
                  <a:pt x="7241" y="31400"/>
                </a:cubicBezTo>
                <a:cubicBezTo>
                  <a:pt x="8165" y="29700"/>
                  <a:pt x="9168" y="28049"/>
                  <a:pt x="10247" y="26453"/>
                </a:cubicBezTo>
                <a:cubicBezTo>
                  <a:pt x="11325" y="24857"/>
                  <a:pt x="12478" y="23316"/>
                  <a:pt x="13701" y="21834"/>
                </a:cubicBezTo>
                <a:cubicBezTo>
                  <a:pt x="14923" y="20352"/>
                  <a:pt x="16216" y="18930"/>
                  <a:pt x="17573" y="17573"/>
                </a:cubicBezTo>
                <a:cubicBezTo>
                  <a:pt x="18930" y="16216"/>
                  <a:pt x="20352" y="14923"/>
                  <a:pt x="21834" y="13701"/>
                </a:cubicBezTo>
                <a:cubicBezTo>
                  <a:pt x="23316" y="12478"/>
                  <a:pt x="24857" y="11325"/>
                  <a:pt x="26453" y="10247"/>
                </a:cubicBezTo>
                <a:cubicBezTo>
                  <a:pt x="28049" y="9168"/>
                  <a:pt x="29700" y="8165"/>
                  <a:pt x="31400" y="7241"/>
                </a:cubicBezTo>
                <a:cubicBezTo>
                  <a:pt x="33100" y="6318"/>
                  <a:pt x="34850" y="5474"/>
                  <a:pt x="36645" y="4715"/>
                </a:cubicBezTo>
                <a:cubicBezTo>
                  <a:pt x="38439" y="3956"/>
                  <a:pt x="40279" y="3281"/>
                  <a:pt x="42157" y="2697"/>
                </a:cubicBezTo>
                <a:cubicBezTo>
                  <a:pt x="44036" y="2113"/>
                  <a:pt x="45955" y="1618"/>
                  <a:pt x="47907" y="1219"/>
                </a:cubicBezTo>
                <a:cubicBezTo>
                  <a:pt x="49860" y="819"/>
                  <a:pt x="51848" y="514"/>
                  <a:pt x="53865" y="309"/>
                </a:cubicBezTo>
                <a:cubicBezTo>
                  <a:pt x="55882" y="104"/>
                  <a:pt x="57928" y="0"/>
                  <a:pt x="6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132;p56"/>
          <p:cNvSpPr/>
          <p:nvPr/>
        </p:nvSpPr>
        <p:spPr>
          <a:xfrm>
            <a:off x="10255284" y="4887716"/>
            <a:ext cx="387350" cy="43821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78614"/>
                </a:moveTo>
                <a:cubicBezTo>
                  <a:pt x="55531" y="78614"/>
                  <a:pt x="51908" y="81122"/>
                  <a:pt x="51908" y="84215"/>
                </a:cubicBezTo>
                <a:cubicBezTo>
                  <a:pt x="51908" y="86325"/>
                  <a:pt x="53593" y="88163"/>
                  <a:pt x="56141" y="89046"/>
                </a:cubicBezTo>
                <a:lnTo>
                  <a:pt x="53370" y="100653"/>
                </a:lnTo>
                <a:lnTo>
                  <a:pt x="66629" y="100653"/>
                </a:lnTo>
                <a:lnTo>
                  <a:pt x="63858" y="89046"/>
                </a:lnTo>
                <a:cubicBezTo>
                  <a:pt x="66406" y="88163"/>
                  <a:pt x="68091" y="86325"/>
                  <a:pt x="68091" y="84215"/>
                </a:cubicBezTo>
                <a:cubicBezTo>
                  <a:pt x="68091" y="81122"/>
                  <a:pt x="64469" y="78614"/>
                  <a:pt x="60000" y="78614"/>
                </a:cubicBezTo>
                <a:close/>
                <a:moveTo>
                  <a:pt x="59712" y="10004"/>
                </a:moveTo>
                <a:cubicBezTo>
                  <a:pt x="47383" y="10113"/>
                  <a:pt x="37471" y="17062"/>
                  <a:pt x="37471" y="25597"/>
                </a:cubicBezTo>
                <a:lnTo>
                  <a:pt x="37395" y="25597"/>
                </a:lnTo>
                <a:lnTo>
                  <a:pt x="37395" y="59268"/>
                </a:lnTo>
                <a:lnTo>
                  <a:pt x="82604" y="59268"/>
                </a:lnTo>
                <a:lnTo>
                  <a:pt x="82604" y="25197"/>
                </a:lnTo>
                <a:lnTo>
                  <a:pt x="82521" y="25198"/>
                </a:lnTo>
                <a:cubicBezTo>
                  <a:pt x="82205" y="16666"/>
                  <a:pt x="72040" y="9895"/>
                  <a:pt x="59712" y="10004"/>
                </a:cubicBezTo>
                <a:close/>
                <a:moveTo>
                  <a:pt x="59527" y="2"/>
                </a:moveTo>
                <a:cubicBezTo>
                  <a:pt x="79765" y="-176"/>
                  <a:pt x="96451" y="10938"/>
                  <a:pt x="96968" y="24942"/>
                </a:cubicBezTo>
                <a:lnTo>
                  <a:pt x="94392" y="24988"/>
                </a:lnTo>
                <a:lnTo>
                  <a:pt x="96980" y="24988"/>
                </a:lnTo>
                <a:lnTo>
                  <a:pt x="96980" y="59268"/>
                </a:lnTo>
                <a:lnTo>
                  <a:pt x="110559" y="59268"/>
                </a:lnTo>
                <a:cubicBezTo>
                  <a:pt x="115773" y="59268"/>
                  <a:pt x="120000" y="62193"/>
                  <a:pt x="120000" y="65802"/>
                </a:cubicBezTo>
                <a:lnTo>
                  <a:pt x="120000" y="113465"/>
                </a:lnTo>
                <a:cubicBezTo>
                  <a:pt x="120000" y="117074"/>
                  <a:pt x="115773" y="120000"/>
                  <a:pt x="110559" y="120000"/>
                </a:cubicBezTo>
                <a:lnTo>
                  <a:pt x="9440" y="120000"/>
                </a:lnTo>
                <a:cubicBezTo>
                  <a:pt x="4226" y="120000"/>
                  <a:pt x="0" y="117074"/>
                  <a:pt x="0" y="113465"/>
                </a:cubicBezTo>
                <a:lnTo>
                  <a:pt x="0" y="65802"/>
                </a:lnTo>
                <a:cubicBezTo>
                  <a:pt x="0" y="62193"/>
                  <a:pt x="4226" y="59268"/>
                  <a:pt x="9440" y="59268"/>
                </a:cubicBezTo>
                <a:lnTo>
                  <a:pt x="23019" y="59268"/>
                </a:lnTo>
                <a:lnTo>
                  <a:pt x="23019" y="25371"/>
                </a:lnTo>
                <a:lnTo>
                  <a:pt x="23052" y="25371"/>
                </a:lnTo>
                <a:cubicBezTo>
                  <a:pt x="23195" y="11465"/>
                  <a:pt x="39398" y="180"/>
                  <a:pt x="5952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174;p57"/>
          <p:cNvSpPr/>
          <p:nvPr/>
        </p:nvSpPr>
        <p:spPr>
          <a:xfrm rot="2942052">
            <a:off x="9379435" y="3481954"/>
            <a:ext cx="334173" cy="5509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6911" y="37900"/>
                </a:moveTo>
                <a:cubicBezTo>
                  <a:pt x="96567" y="38182"/>
                  <a:pt x="96276" y="38533"/>
                  <a:pt x="96063" y="38943"/>
                </a:cubicBezTo>
                <a:lnTo>
                  <a:pt x="78487" y="72869"/>
                </a:lnTo>
                <a:cubicBezTo>
                  <a:pt x="77636" y="74511"/>
                  <a:pt x="78362" y="76490"/>
                  <a:pt x="80109" y="77290"/>
                </a:cubicBezTo>
                <a:cubicBezTo>
                  <a:pt x="81856" y="78089"/>
                  <a:pt x="83961" y="77406"/>
                  <a:pt x="84812" y="75765"/>
                </a:cubicBezTo>
                <a:lnTo>
                  <a:pt x="102388" y="41839"/>
                </a:lnTo>
                <a:cubicBezTo>
                  <a:pt x="103239" y="40197"/>
                  <a:pt x="102513" y="38218"/>
                  <a:pt x="100766" y="37418"/>
                </a:cubicBezTo>
                <a:cubicBezTo>
                  <a:pt x="99456" y="36819"/>
                  <a:pt x="97944" y="37053"/>
                  <a:pt x="96911" y="37900"/>
                </a:cubicBezTo>
                <a:close/>
                <a:moveTo>
                  <a:pt x="68116" y="39136"/>
                </a:moveTo>
                <a:cubicBezTo>
                  <a:pt x="78819" y="27548"/>
                  <a:pt x="97490" y="26310"/>
                  <a:pt x="109818" y="36372"/>
                </a:cubicBezTo>
                <a:cubicBezTo>
                  <a:pt x="122146" y="46433"/>
                  <a:pt x="123463" y="63983"/>
                  <a:pt x="112760" y="75572"/>
                </a:cubicBezTo>
                <a:cubicBezTo>
                  <a:pt x="102056" y="87160"/>
                  <a:pt x="83385" y="88397"/>
                  <a:pt x="71057" y="78336"/>
                </a:cubicBezTo>
                <a:cubicBezTo>
                  <a:pt x="58729" y="68275"/>
                  <a:pt x="57412" y="50725"/>
                  <a:pt x="68116" y="39136"/>
                </a:cubicBezTo>
                <a:close/>
                <a:moveTo>
                  <a:pt x="8295" y="70121"/>
                </a:moveTo>
                <a:cubicBezTo>
                  <a:pt x="7776" y="70609"/>
                  <a:pt x="7455" y="71283"/>
                  <a:pt x="7455" y="72028"/>
                </a:cubicBezTo>
                <a:lnTo>
                  <a:pt x="7455" y="101691"/>
                </a:lnTo>
                <a:cubicBezTo>
                  <a:pt x="7455" y="103180"/>
                  <a:pt x="8739" y="104387"/>
                  <a:pt x="10324" y="104387"/>
                </a:cubicBezTo>
                <a:cubicBezTo>
                  <a:pt x="11908" y="104387"/>
                  <a:pt x="13192" y="103180"/>
                  <a:pt x="13192" y="101691"/>
                </a:cubicBezTo>
                <a:lnTo>
                  <a:pt x="13192" y="72028"/>
                </a:lnTo>
                <a:cubicBezTo>
                  <a:pt x="13192" y="70538"/>
                  <a:pt x="11908" y="69331"/>
                  <a:pt x="10324" y="69331"/>
                </a:cubicBezTo>
                <a:cubicBezTo>
                  <a:pt x="9531" y="69331"/>
                  <a:pt x="8814" y="69633"/>
                  <a:pt x="8295" y="70121"/>
                </a:cubicBezTo>
                <a:close/>
                <a:moveTo>
                  <a:pt x="0" y="60868"/>
                </a:moveTo>
                <a:cubicBezTo>
                  <a:pt x="16657" y="65064"/>
                  <a:pt x="34226" y="65070"/>
                  <a:pt x="50905" y="60873"/>
                </a:cubicBezTo>
                <a:cubicBezTo>
                  <a:pt x="50905" y="72607"/>
                  <a:pt x="50905" y="84341"/>
                  <a:pt x="50905" y="96074"/>
                </a:cubicBezTo>
                <a:cubicBezTo>
                  <a:pt x="50905" y="109288"/>
                  <a:pt x="39509" y="120000"/>
                  <a:pt x="25452" y="120000"/>
                </a:cubicBezTo>
                <a:lnTo>
                  <a:pt x="25452" y="119999"/>
                </a:lnTo>
                <a:cubicBezTo>
                  <a:pt x="11395" y="119999"/>
                  <a:pt x="0" y="109288"/>
                  <a:pt x="0" y="96074"/>
                </a:cubicBezTo>
                <a:close/>
                <a:moveTo>
                  <a:pt x="8295" y="17224"/>
                </a:moveTo>
                <a:cubicBezTo>
                  <a:pt x="7776" y="17712"/>
                  <a:pt x="7455" y="18386"/>
                  <a:pt x="7455" y="19131"/>
                </a:cubicBezTo>
                <a:lnTo>
                  <a:pt x="7455" y="48794"/>
                </a:lnTo>
                <a:cubicBezTo>
                  <a:pt x="7455" y="50283"/>
                  <a:pt x="8739" y="51490"/>
                  <a:pt x="10324" y="51490"/>
                </a:cubicBezTo>
                <a:cubicBezTo>
                  <a:pt x="11908" y="51490"/>
                  <a:pt x="13192" y="50283"/>
                  <a:pt x="13192" y="48794"/>
                </a:cubicBezTo>
                <a:lnTo>
                  <a:pt x="13192" y="19131"/>
                </a:lnTo>
                <a:cubicBezTo>
                  <a:pt x="13192" y="17642"/>
                  <a:pt x="11908" y="16434"/>
                  <a:pt x="10324" y="16434"/>
                </a:cubicBezTo>
                <a:cubicBezTo>
                  <a:pt x="9531" y="16434"/>
                  <a:pt x="8814" y="16736"/>
                  <a:pt x="8295" y="17224"/>
                </a:cubicBezTo>
                <a:close/>
                <a:moveTo>
                  <a:pt x="7454" y="7007"/>
                </a:moveTo>
                <a:cubicBezTo>
                  <a:pt x="12060" y="2677"/>
                  <a:pt x="18424" y="0"/>
                  <a:pt x="25452" y="0"/>
                </a:cubicBezTo>
                <a:cubicBezTo>
                  <a:pt x="39509" y="0"/>
                  <a:pt x="50905" y="10711"/>
                  <a:pt x="50905" y="23925"/>
                </a:cubicBezTo>
                <a:lnTo>
                  <a:pt x="50905" y="56096"/>
                </a:lnTo>
                <a:cubicBezTo>
                  <a:pt x="34264" y="60537"/>
                  <a:pt x="16630" y="60532"/>
                  <a:pt x="0" y="56133"/>
                </a:cubicBezTo>
                <a:lnTo>
                  <a:pt x="0" y="23925"/>
                </a:lnTo>
                <a:cubicBezTo>
                  <a:pt x="0" y="17318"/>
                  <a:pt x="2848" y="11337"/>
                  <a:pt x="7454" y="70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175;p57"/>
          <p:cNvSpPr/>
          <p:nvPr/>
        </p:nvSpPr>
        <p:spPr>
          <a:xfrm rot="-2675106" flipH="1">
            <a:off x="9325212" y="4478936"/>
            <a:ext cx="280195" cy="60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7208" y="53011"/>
                </a:moveTo>
                <a:cubicBezTo>
                  <a:pt x="39415" y="52206"/>
                  <a:pt x="48956" y="51601"/>
                  <a:pt x="60392" y="51601"/>
                </a:cubicBezTo>
                <a:cubicBezTo>
                  <a:pt x="73462" y="51601"/>
                  <a:pt x="84057" y="52392"/>
                  <a:pt x="84057" y="53367"/>
                </a:cubicBezTo>
                <a:lnTo>
                  <a:pt x="83786" y="53569"/>
                </a:lnTo>
                <a:lnTo>
                  <a:pt x="84121" y="53569"/>
                </a:lnTo>
                <a:lnTo>
                  <a:pt x="84121" y="80594"/>
                </a:lnTo>
                <a:cubicBezTo>
                  <a:pt x="84121" y="84354"/>
                  <a:pt x="73511" y="87403"/>
                  <a:pt x="60424" y="87403"/>
                </a:cubicBezTo>
                <a:cubicBezTo>
                  <a:pt x="47337" y="87403"/>
                  <a:pt x="36727" y="84354"/>
                  <a:pt x="36727" y="80594"/>
                </a:cubicBezTo>
                <a:cubicBezTo>
                  <a:pt x="36727" y="71585"/>
                  <a:pt x="36728" y="62577"/>
                  <a:pt x="36728" y="53569"/>
                </a:cubicBezTo>
                <a:lnTo>
                  <a:pt x="37000" y="53569"/>
                </a:lnTo>
                <a:cubicBezTo>
                  <a:pt x="36786" y="53511"/>
                  <a:pt x="36728" y="53440"/>
                  <a:pt x="36728" y="53367"/>
                </a:cubicBezTo>
                <a:cubicBezTo>
                  <a:pt x="36728" y="53245"/>
                  <a:pt x="36893" y="53126"/>
                  <a:pt x="37208" y="53011"/>
                </a:cubicBezTo>
                <a:close/>
                <a:moveTo>
                  <a:pt x="4441" y="3464"/>
                </a:moveTo>
                <a:cubicBezTo>
                  <a:pt x="3686" y="3746"/>
                  <a:pt x="3289" y="4038"/>
                  <a:pt x="3289" y="4338"/>
                </a:cubicBezTo>
                <a:cubicBezTo>
                  <a:pt x="3289" y="5715"/>
                  <a:pt x="11681" y="6943"/>
                  <a:pt x="24804" y="7715"/>
                </a:cubicBezTo>
                <a:lnTo>
                  <a:pt x="28818" y="13283"/>
                </a:lnTo>
                <a:cubicBezTo>
                  <a:pt x="11528" y="14072"/>
                  <a:pt x="0" y="15527"/>
                  <a:pt x="0" y="17187"/>
                </a:cubicBezTo>
                <a:cubicBezTo>
                  <a:pt x="0" y="18693"/>
                  <a:pt x="9470" y="20029"/>
                  <a:pt x="24130" y="20847"/>
                </a:cubicBezTo>
                <a:lnTo>
                  <a:pt x="24093" y="20919"/>
                </a:lnTo>
                <a:lnTo>
                  <a:pt x="24093" y="83530"/>
                </a:lnTo>
                <a:cubicBezTo>
                  <a:pt x="24093" y="86249"/>
                  <a:pt x="32736" y="88576"/>
                  <a:pt x="45033" y="89489"/>
                </a:cubicBezTo>
                <a:cubicBezTo>
                  <a:pt x="44434" y="89689"/>
                  <a:pt x="44137" y="89922"/>
                  <a:pt x="44137" y="90169"/>
                </a:cubicBezTo>
                <a:lnTo>
                  <a:pt x="44137" y="90653"/>
                </a:lnTo>
                <a:cubicBezTo>
                  <a:pt x="44137" y="91506"/>
                  <a:pt x="47697" y="92197"/>
                  <a:pt x="52088" y="92197"/>
                </a:cubicBezTo>
                <a:lnTo>
                  <a:pt x="55084" y="92197"/>
                </a:lnTo>
                <a:cubicBezTo>
                  <a:pt x="55923" y="101305"/>
                  <a:pt x="57566" y="109747"/>
                  <a:pt x="57136" y="120000"/>
                </a:cubicBezTo>
                <a:lnTo>
                  <a:pt x="64108" y="116125"/>
                </a:lnTo>
                <a:cubicBezTo>
                  <a:pt x="64431" y="107699"/>
                  <a:pt x="64754" y="100394"/>
                  <a:pt x="65075" y="92197"/>
                </a:cubicBezTo>
                <a:lnTo>
                  <a:pt x="67911" y="92197"/>
                </a:lnTo>
                <a:cubicBezTo>
                  <a:pt x="72302" y="92197"/>
                  <a:pt x="75862" y="91506"/>
                  <a:pt x="75862" y="90653"/>
                </a:cubicBezTo>
                <a:lnTo>
                  <a:pt x="75862" y="90169"/>
                </a:lnTo>
                <a:cubicBezTo>
                  <a:pt x="75862" y="89922"/>
                  <a:pt x="75565" y="89689"/>
                  <a:pt x="74965" y="89489"/>
                </a:cubicBezTo>
                <a:cubicBezTo>
                  <a:pt x="87263" y="88576"/>
                  <a:pt x="95906" y="86249"/>
                  <a:pt x="95906" y="83530"/>
                </a:cubicBezTo>
                <a:lnTo>
                  <a:pt x="95906" y="20919"/>
                </a:lnTo>
                <a:cubicBezTo>
                  <a:pt x="95906" y="20895"/>
                  <a:pt x="95906" y="20871"/>
                  <a:pt x="95869" y="20847"/>
                </a:cubicBezTo>
                <a:cubicBezTo>
                  <a:pt x="110529" y="20029"/>
                  <a:pt x="120000" y="18693"/>
                  <a:pt x="120000" y="17187"/>
                </a:cubicBezTo>
                <a:cubicBezTo>
                  <a:pt x="120000" y="15527"/>
                  <a:pt x="108471" y="14072"/>
                  <a:pt x="91181" y="13283"/>
                </a:cubicBezTo>
                <a:lnTo>
                  <a:pt x="95195" y="7715"/>
                </a:lnTo>
                <a:cubicBezTo>
                  <a:pt x="108318" y="6943"/>
                  <a:pt x="116710" y="5715"/>
                  <a:pt x="116710" y="4338"/>
                </a:cubicBezTo>
                <a:cubicBezTo>
                  <a:pt x="116710" y="1942"/>
                  <a:pt x="91320" y="0"/>
                  <a:pt x="59999" y="0"/>
                </a:cubicBezTo>
                <a:cubicBezTo>
                  <a:pt x="32594" y="0"/>
                  <a:pt x="9729" y="1487"/>
                  <a:pt x="4441" y="34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728" y="370117"/>
            <a:ext cx="898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B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реализации ГСЗ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9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054734" y="93616"/>
            <a:ext cx="2084991" cy="171057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64572" y="425683"/>
            <a:ext cx="6127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B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Приобретенный опыт и выводы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8936" y="1303675"/>
            <a:ext cx="11894126" cy="5063659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8043" y="1550734"/>
            <a:ext cx="987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НКО в реализации проекта по ГСЗ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способствовало расширению спектра услуг, предоставляемых ЛЖВ в регионах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других услуг, которые есть в НКО в рамках других проектов.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6284" y="4035959"/>
            <a:ext cx="987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Повышается потенциал сотрудников НКО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реализовавших мероприятия в рамках ГСЗ,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способствует повышению качества и расширению спектра услуг для ЛЖВ.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9802" y="2776718"/>
            <a:ext cx="9545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победившие в конкурсе для реализации ОПП в рамках ГСЗ предоставляли дополнительные услуги в рамках своих других проектов и осуществили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порядка 26% собственных средств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ГСЗ.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6284" y="5028999"/>
            <a:ext cx="954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проектов позволил выявить ряд пробелов в системе ведения исполнителями учетной документации по проектам и позволил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устранить проблемные ситуации на ранних стадиях реализации проектов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4" name="Google Shape;652;p41"/>
          <p:cNvGrpSpPr/>
          <p:nvPr/>
        </p:nvGrpSpPr>
        <p:grpSpPr>
          <a:xfrm>
            <a:off x="927797" y="1793917"/>
            <a:ext cx="295316" cy="288091"/>
            <a:chOff x="3702138" y="1297355"/>
            <a:chExt cx="570067" cy="570066"/>
          </a:xfrm>
        </p:grpSpPr>
        <p:sp>
          <p:nvSpPr>
            <p:cNvPr id="15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6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7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652;p41"/>
          <p:cNvGrpSpPr/>
          <p:nvPr/>
        </p:nvGrpSpPr>
        <p:grpSpPr>
          <a:xfrm>
            <a:off x="952236" y="3003976"/>
            <a:ext cx="295316" cy="288091"/>
            <a:chOff x="3702138" y="1297355"/>
            <a:chExt cx="570067" cy="570066"/>
          </a:xfrm>
        </p:grpSpPr>
        <p:sp>
          <p:nvSpPr>
            <p:cNvPr id="19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0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1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652;p41"/>
          <p:cNvGrpSpPr/>
          <p:nvPr/>
        </p:nvGrpSpPr>
        <p:grpSpPr>
          <a:xfrm>
            <a:off x="930270" y="4177687"/>
            <a:ext cx="295316" cy="288091"/>
            <a:chOff x="3702138" y="1297355"/>
            <a:chExt cx="570067" cy="570066"/>
          </a:xfrm>
        </p:grpSpPr>
        <p:sp>
          <p:nvSpPr>
            <p:cNvPr id="23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4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5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652;p41"/>
          <p:cNvGrpSpPr/>
          <p:nvPr/>
        </p:nvGrpSpPr>
        <p:grpSpPr>
          <a:xfrm>
            <a:off x="933825" y="5272510"/>
            <a:ext cx="295316" cy="288091"/>
            <a:chOff x="3702138" y="1297355"/>
            <a:chExt cx="570067" cy="570066"/>
          </a:xfrm>
        </p:grpSpPr>
        <p:sp>
          <p:nvSpPr>
            <p:cNvPr id="27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8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9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51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054734" y="93616"/>
            <a:ext cx="2084991" cy="171057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64572" y="425683"/>
            <a:ext cx="277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B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8936" y="1303675"/>
            <a:ext cx="11894126" cy="5063659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572" y="1434847"/>
            <a:ext cx="111148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Успешности работы с ЛЖВ послужит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тесное взаимодействие всех структур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НКО, так и государственных учреждений, комплексность предоставления услуг, партнерство между организациями, реализующими проекты, что необходимо реализовать в первую очередь для продолжения реализации ОПП через механизм ГСЗ.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запуском очередного проекта по государственному социальному заказу для более тесного сотрудничества НКО и ОЗ, рекомендуется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информационные мероприятия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государственных учреждений, НКО с предоставлением информации о целях, задачах ГСЗ, с вовлечением руководителей организаций, общественности, местных органов власти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оказания содействия в реализации ОПП через механизм ГСЗ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проектов в рамках государственного социального заказа необходимо оптимально устанавливать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месяцев и более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непрерывности предоставления услуг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7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52041" y="2915247"/>
            <a:ext cx="595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B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28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01462" y="1497959"/>
            <a:ext cx="6047103" cy="47952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2" y="1510309"/>
            <a:ext cx="5461416" cy="47952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1462" y="1510309"/>
            <a:ext cx="6190538" cy="4770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Пациент ТУМА181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1981 года рождения, проживает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Сузакском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районе, с.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Лавдан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-Кара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Жалал-Абадская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область)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Разведен, жена В 20, гражданка России.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Инфекция была выявлена 5 лет назад. АРВТ  начата 2014 году. Но через 7 месяцев пациент прекращает прием АРВТ из-за  того что был вынужден выехать за границу на заработки.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живет с отцом (ЛОВЗ 2гр) и сестрой ЛОВЗ I группы.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нескольких   посещений соцработника и психолога проекта «Оказание услуг ЛЖВ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Жалал-Абадской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области» и проведения психосоциального консультирования и оказания социальной помощи семье (продуктовые и гигиенические пакеты, одежда, инвалидная коляска). Пациент повторно прошел обследование и был возвращен на лечение.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Возврат на лечение и повышение приверженности к лечению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Снижение вирусной нагрузки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Облегчение ухода за сестрой ЛОВЗ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5147" y="3269780"/>
            <a:ext cx="526146" cy="89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58786" y="2141902"/>
            <a:ext cx="527013" cy="969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1603" y="920899"/>
            <a:ext cx="2687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B15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успеха: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3792" y="1497959"/>
            <a:ext cx="5461416" cy="1235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3792" y="6293195"/>
            <a:ext cx="5461416" cy="1235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001462" y="1497959"/>
            <a:ext cx="6047103" cy="1428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001462" y="6292230"/>
            <a:ext cx="6047103" cy="1428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4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67" y="804137"/>
            <a:ext cx="9462264" cy="48420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56711" y="2091177"/>
            <a:ext cx="1994467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5520" y="4426056"/>
            <a:ext cx="440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111;p56"/>
          <p:cNvSpPr/>
          <p:nvPr/>
        </p:nvSpPr>
        <p:spPr>
          <a:xfrm rot="8100000">
            <a:off x="3725259" y="1737093"/>
            <a:ext cx="904146" cy="9551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771" y="88228"/>
                </a:moveTo>
                <a:cubicBezTo>
                  <a:pt x="38964" y="95422"/>
                  <a:pt x="50628" y="95422"/>
                  <a:pt x="57822" y="88228"/>
                </a:cubicBezTo>
                <a:cubicBezTo>
                  <a:pt x="65016" y="81035"/>
                  <a:pt x="65016" y="69371"/>
                  <a:pt x="57822" y="62177"/>
                </a:cubicBezTo>
                <a:cubicBezTo>
                  <a:pt x="50628" y="54983"/>
                  <a:pt x="38964" y="54983"/>
                  <a:pt x="31771" y="62177"/>
                </a:cubicBezTo>
                <a:cubicBezTo>
                  <a:pt x="24577" y="69371"/>
                  <a:pt x="24577" y="81035"/>
                  <a:pt x="31771" y="88228"/>
                </a:cubicBezTo>
                <a:close/>
                <a:moveTo>
                  <a:pt x="14171" y="105828"/>
                </a:moveTo>
                <a:cubicBezTo>
                  <a:pt x="5415" y="97072"/>
                  <a:pt x="0" y="84975"/>
                  <a:pt x="0" y="71614"/>
                </a:cubicBezTo>
                <a:cubicBezTo>
                  <a:pt x="0" y="44892"/>
                  <a:pt x="22189" y="28508"/>
                  <a:pt x="48385" y="23229"/>
                </a:cubicBezTo>
                <a:cubicBezTo>
                  <a:pt x="75836" y="17697"/>
                  <a:pt x="89946" y="12557"/>
                  <a:pt x="120000" y="0"/>
                </a:cubicBezTo>
                <a:cubicBezTo>
                  <a:pt x="107767" y="32982"/>
                  <a:pt x="102953" y="42211"/>
                  <a:pt x="96770" y="71614"/>
                </a:cubicBezTo>
                <a:cubicBezTo>
                  <a:pt x="91889" y="98662"/>
                  <a:pt x="75107" y="120000"/>
                  <a:pt x="48385" y="120000"/>
                </a:cubicBezTo>
                <a:cubicBezTo>
                  <a:pt x="35024" y="120000"/>
                  <a:pt x="22927" y="114584"/>
                  <a:pt x="14171" y="10582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B150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5559" y="2091176"/>
            <a:ext cx="200734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Джалал-Абадская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0324" y="910975"/>
            <a:ext cx="2876108" cy="646331"/>
          </a:xfrm>
          <a:prstGeom prst="roundRect">
            <a:avLst/>
          </a:prstGeom>
          <a:solidFill>
            <a:srgbClr val="FEC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0324" y="910975"/>
            <a:ext cx="2931739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05.08.2019 по 31.12.2019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89" y="1826803"/>
            <a:ext cx="463908" cy="46390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375520" y="4391846"/>
            <a:ext cx="4533816" cy="16344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охват:</a:t>
            </a:r>
          </a:p>
          <a:p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Джалал-Абадская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область: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Сузакский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Базар-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Коргонский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Аксыйский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Ала-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Букинский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районы, гг. Кара-Куль,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Майлы-Суу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Таш-Кумыр</a:t>
            </a:r>
          </a:p>
        </p:txBody>
      </p:sp>
    </p:spTree>
    <p:extLst>
      <p:ext uri="{BB962C8B-B14F-4D97-AF65-F5344CB8AC3E}">
        <p14:creationId xmlns:p14="http://schemas.microsoft.com/office/powerpoint/2010/main" val="40358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107009" y="20224"/>
            <a:ext cx="2084991" cy="171057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Google Shape;467;p35"/>
          <p:cNvSpPr/>
          <p:nvPr/>
        </p:nvSpPr>
        <p:spPr>
          <a:xfrm>
            <a:off x="6391601" y="1540561"/>
            <a:ext cx="5452719" cy="4707839"/>
          </a:xfrm>
          <a:prstGeom prst="rect">
            <a:avLst/>
          </a:prstGeom>
          <a:solidFill>
            <a:srgbClr val="FDDD06">
              <a:alpha val="0"/>
            </a:srgbClr>
          </a:solidFill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Психосоциальное консультирование, включая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дотестовое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консультирование;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сопровождение для получения медицинских и социальных услуг;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Перенаправление для получения медицинских и социальных услуг;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поддержки и взаимопомощи;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ЛЖВ и представителей ключевых групп населения по вопросам лечения, профилактики, формирования более безопасного поведения.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531045" y="1540561"/>
            <a:ext cx="5329428" cy="4707839"/>
          </a:xfrm>
          <a:prstGeom prst="rect">
            <a:avLst/>
          </a:prstGeom>
          <a:solidFill>
            <a:srgbClr val="FDDD06">
              <a:alpha val="0"/>
            </a:srgbClr>
          </a:solidFill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1473302" y="1206822"/>
            <a:ext cx="3578525" cy="485904"/>
          </a:xfrm>
          <a:prstGeom prst="roundRect">
            <a:avLst>
              <a:gd name="adj" fmla="val 50000"/>
            </a:avLst>
          </a:prstGeom>
          <a:solidFill>
            <a:srgbClr val="FB150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 txBox="1"/>
          <p:nvPr/>
        </p:nvSpPr>
        <p:spPr>
          <a:xfrm>
            <a:off x="1681278" y="1244588"/>
            <a:ext cx="3162392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ru-RU" sz="1867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Задачи:</a:t>
            </a:r>
            <a:endParaRPr sz="1867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 txBox="1"/>
          <p:nvPr/>
        </p:nvSpPr>
        <p:spPr>
          <a:xfrm>
            <a:off x="836655" y="1931282"/>
            <a:ext cx="4812941" cy="116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комплексного пакета услуг (профилактика, уход и поддержка) для ЛЖВ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Джалал-Абадской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области.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471;p35"/>
          <p:cNvSpPr txBox="1"/>
          <p:nvPr/>
        </p:nvSpPr>
        <p:spPr>
          <a:xfrm>
            <a:off x="995838" y="3198218"/>
            <a:ext cx="4720570" cy="2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ЛЖВ, принимающих АРТ;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ЛЖВ с неопределяемой вирусной нагрузкой;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приверженности к лечению АРТ у ЛЖВ, в том числе среди прервавших ранее лечение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7371261" y="1206822"/>
            <a:ext cx="3519195" cy="485903"/>
          </a:xfrm>
          <a:prstGeom prst="roundRect">
            <a:avLst>
              <a:gd name="adj" fmla="val 50000"/>
            </a:avLst>
          </a:prstGeom>
          <a:solidFill>
            <a:srgbClr val="FB150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69;p35"/>
          <p:cNvSpPr txBox="1"/>
          <p:nvPr/>
        </p:nvSpPr>
        <p:spPr>
          <a:xfrm>
            <a:off x="7607885" y="1244588"/>
            <a:ext cx="3162392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ru-RU" sz="1867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Основные направления:</a:t>
            </a:r>
            <a:endParaRPr sz="1867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pic>
        <p:nvPicPr>
          <p:cNvPr id="17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Прямоугольник 19"/>
          <p:cNvSpPr/>
          <p:nvPr/>
        </p:nvSpPr>
        <p:spPr>
          <a:xfrm>
            <a:off x="0" y="189558"/>
            <a:ext cx="442666" cy="119158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6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2265" y="1015397"/>
            <a:ext cx="9027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Проектный каскад по впервые выявленным ЛЖВ за отчетный период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(новые и старые клиенты):</a:t>
            </a:r>
          </a:p>
        </p:txBody>
      </p:sp>
      <p:graphicFrame>
        <p:nvGraphicFramePr>
          <p:cNvPr id="6" name="Chart 1"/>
          <p:cNvGraphicFramePr/>
          <p:nvPr>
            <p:extLst>
              <p:ext uri="{D42A27DB-BD31-4B8C-83A1-F6EECF244321}">
                <p14:modId xmlns:p14="http://schemas.microsoft.com/office/powerpoint/2010/main" val="3743752165"/>
              </p:ext>
            </p:extLst>
          </p:nvPr>
        </p:nvGraphicFramePr>
        <p:xfrm>
          <a:off x="1219196" y="1721004"/>
          <a:ext cx="9753601" cy="473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93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0152" y="1010830"/>
            <a:ext cx="7951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Социальное сопровождение в программы социальной 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и поддержки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824" y="2175745"/>
            <a:ext cx="5476213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ЛЖВ А. Ж. состоит на учете с 2016 года. В том же году он уехал в Россию и не принимал АРТ. В России он обследовался, однако анализов на ВИЧ не сдавал, так как считал себя неинфицированным ВИЧ. Наши сотрудники с психологом проводили с ним беседы, в результате чего пациент согласился сопровождать его в Центр СПИД, где он сдал анализ на ВН. После выхода результата анализов, повторно проводились консультации психолога. В итоге всех этих мероприятий А.Ж. начал принимать АРТ.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3091" y="2175745"/>
            <a:ext cx="5366601" cy="394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ЛЖВ О.К. состоит на учете с 2017 года. Он категорически отказывался принимать АРВТ и родственники не знали о его статусе.  Он был очень слабым, утомляемым, худым. Наши сотрудники несколько раз сделали визит к нему, в результате чего он был госпитализирован в Базар-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Коргонский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ТБ. Он принимал другие препараты, но еще не начал АРВТ. В декабре 2019 года он скончался. Жена тоже отказывалась от приема АРВТ, наши сотрудники встретились с ней в больнице, но она заново отказалась и уехала в город Ош.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9600" y="1978780"/>
            <a:ext cx="5292437" cy="1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470073" y="1977782"/>
            <a:ext cx="5269619" cy="9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6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4416" y="1213121"/>
            <a:ext cx="408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сопровождение ЛЖВ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87956"/>
              </p:ext>
            </p:extLst>
          </p:nvPr>
        </p:nvGraphicFramePr>
        <p:xfrm>
          <a:off x="1899768" y="1738205"/>
          <a:ext cx="8392462" cy="441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231">
                  <a:extLst>
                    <a:ext uri="{9D8B030D-6E8A-4147-A177-3AD203B41FA5}">
                      <a16:colId xmlns:a16="http://schemas.microsoft.com/office/drawing/2014/main" val="292391283"/>
                    </a:ext>
                  </a:extLst>
                </a:gridCol>
                <a:gridCol w="4196231">
                  <a:extLst>
                    <a:ext uri="{9D8B030D-6E8A-4147-A177-3AD203B41FA5}">
                      <a16:colId xmlns:a16="http://schemas.microsoft.com/office/drawing/2014/main" val="1722076298"/>
                    </a:ext>
                  </a:extLst>
                </a:gridCol>
              </a:tblGrid>
              <a:tr h="630541">
                <a:tc>
                  <a:txBody>
                    <a:bodyPr/>
                    <a:lstStyle/>
                    <a:p>
                      <a:r>
                        <a:rPr lang="ru-RU" dirty="0"/>
                        <a:t>Отчетный</a:t>
                      </a:r>
                      <a:r>
                        <a:rPr lang="ru-RU" baseline="0" dirty="0"/>
                        <a:t> период</a:t>
                      </a:r>
                      <a:endParaRPr lang="ru-RU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Выполнено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137804"/>
                  </a:ext>
                </a:extLst>
              </a:tr>
              <a:tr h="630541">
                <a:tc>
                  <a:txBody>
                    <a:bodyPr/>
                    <a:lstStyle/>
                    <a:p>
                      <a:r>
                        <a:rPr lang="ru-RU" sz="2000" dirty="0"/>
                        <a:t>Август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553990"/>
                  </a:ext>
                </a:extLst>
              </a:tr>
              <a:tr h="630541">
                <a:tc>
                  <a:txBody>
                    <a:bodyPr/>
                    <a:lstStyle/>
                    <a:p>
                      <a:r>
                        <a:rPr lang="ru-RU" sz="2000" dirty="0"/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989796"/>
                  </a:ext>
                </a:extLst>
              </a:tr>
              <a:tr h="630541">
                <a:tc>
                  <a:txBody>
                    <a:bodyPr/>
                    <a:lstStyle/>
                    <a:p>
                      <a:r>
                        <a:rPr lang="ru-RU" sz="2000" dirty="0"/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586132"/>
                  </a:ext>
                </a:extLst>
              </a:tr>
              <a:tr h="630541">
                <a:tc>
                  <a:txBody>
                    <a:bodyPr/>
                    <a:lstStyle/>
                    <a:p>
                      <a:r>
                        <a:rPr lang="ru-RU" sz="2000" dirty="0"/>
                        <a:t>Ноябрь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661886"/>
                  </a:ext>
                </a:extLst>
              </a:tr>
              <a:tr h="630541">
                <a:tc>
                  <a:txBody>
                    <a:bodyPr/>
                    <a:lstStyle/>
                    <a:p>
                      <a:r>
                        <a:rPr lang="ru-RU" sz="2000" dirty="0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680852"/>
                  </a:ext>
                </a:extLst>
              </a:tr>
              <a:tr h="630541">
                <a:tc>
                  <a:txBody>
                    <a:bodyPr/>
                    <a:lstStyle/>
                    <a:p>
                      <a:r>
                        <a:rPr lang="ru-RU" sz="2000" b="1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3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7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/>
        </p:nvSpPr>
        <p:spPr>
          <a:xfrm>
            <a:off x="769252" y="2241236"/>
            <a:ext cx="4038275" cy="362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Проделана большая работа по патронажу, проведена ревизия списков </a:t>
            </a:r>
            <a:r>
              <a:rPr lang="ru-RU" sz="2000" kern="0" dirty="0">
                <a:solidFill>
                  <a:srgbClr val="FB1502"/>
                </a:solidFill>
                <a:cs typeface="Arial"/>
                <a:sym typeface="Arial"/>
              </a:rPr>
              <a:t>потерянных для наблюдения ЛЖВ</a:t>
            </a: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обозначены умершие ЛЖВ, выявлены ЛЖВ, выехавшие за пределы страны, а также указавшие недействительные адреса в ЦПБС, т.е. не проживающие по ним.</a:t>
            </a:r>
          </a:p>
          <a:p>
            <a:pPr defTabSz="1219170"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5AFCE0D0-90B9-4DE3-8AB3-81A4E2581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06" y="0"/>
            <a:ext cx="4035387" cy="8422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Прямоугольник 11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86552857"/>
              </p:ext>
            </p:extLst>
          </p:nvPr>
        </p:nvGraphicFramePr>
        <p:xfrm>
          <a:off x="5188852" y="2246302"/>
          <a:ext cx="6559803" cy="368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327;p28"/>
          <p:cNvSpPr/>
          <p:nvPr/>
        </p:nvSpPr>
        <p:spPr>
          <a:xfrm>
            <a:off x="616852" y="0"/>
            <a:ext cx="754618" cy="156974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ED1C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16852" y="1104698"/>
            <a:ext cx="754618" cy="4981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89564" y="952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Работа, проведенная по поиску потерянных из наблюдения ЛЖВ в рамках ГСЗ</a:t>
            </a:r>
          </a:p>
        </p:txBody>
      </p:sp>
    </p:spTree>
    <p:extLst>
      <p:ext uri="{BB962C8B-B14F-4D97-AF65-F5344CB8AC3E}">
        <p14:creationId xmlns:p14="http://schemas.microsoft.com/office/powerpoint/2010/main" val="259374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41"/>
          <p:cNvGrpSpPr/>
          <p:nvPr/>
        </p:nvGrpSpPr>
        <p:grpSpPr>
          <a:xfrm>
            <a:off x="817508" y="2155817"/>
            <a:ext cx="2497934" cy="3366218"/>
            <a:chOff x="971600" y="1889523"/>
            <a:chExt cx="1944216" cy="2698451"/>
          </a:xfrm>
        </p:grpSpPr>
        <p:sp>
          <p:nvSpPr>
            <p:cNvPr id="646" name="Google Shape;646;p41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lt1"/>
            </a:solidFill>
            <a:ln w="254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>
                <a:gd name="adj" fmla="val 16667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41"/>
          <p:cNvGrpSpPr/>
          <p:nvPr/>
        </p:nvGrpSpPr>
        <p:grpSpPr>
          <a:xfrm>
            <a:off x="1400523" y="3404267"/>
            <a:ext cx="1619768" cy="1256463"/>
            <a:chOff x="1295692" y="2737470"/>
            <a:chExt cx="1276137" cy="1008112"/>
          </a:xfrm>
        </p:grpSpPr>
        <p:sp>
          <p:nvSpPr>
            <p:cNvPr id="650" name="Google Shape;650;p41"/>
            <p:cNvSpPr/>
            <p:nvPr/>
          </p:nvSpPr>
          <p:spPr>
            <a:xfrm>
              <a:off x="1295692" y="2737470"/>
              <a:ext cx="1008000" cy="100811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635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1363281" y="2737470"/>
              <a:ext cx="1208548" cy="9207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963" y="65607"/>
                  </a:moveTo>
                  <a:cubicBezTo>
                    <a:pt x="61536" y="42572"/>
                    <a:pt x="113426" y="-7024"/>
                    <a:pt x="120000" y="835"/>
                  </a:cubicBezTo>
                  <a:lnTo>
                    <a:pt x="43291" y="119514"/>
                  </a:lnTo>
                  <a:lnTo>
                    <a:pt x="43181" y="120000"/>
                  </a:lnTo>
                  <a:lnTo>
                    <a:pt x="43081" y="119789"/>
                  </a:lnTo>
                  <a:lnTo>
                    <a:pt x="42921" y="119999"/>
                  </a:lnTo>
                  <a:cubicBezTo>
                    <a:pt x="42918" y="119811"/>
                    <a:pt x="42916" y="119624"/>
                    <a:pt x="42914" y="119436"/>
                  </a:cubicBezTo>
                  <a:lnTo>
                    <a:pt x="0" y="28863"/>
                  </a:lnTo>
                  <a:cubicBezTo>
                    <a:pt x="11209" y="24356"/>
                    <a:pt x="29850" y="47964"/>
                    <a:pt x="44963" y="65607"/>
                  </a:cubicBezTo>
                  <a:close/>
                </a:path>
              </a:pathLst>
            </a:custGeom>
            <a:solidFill>
              <a:srgbClr val="FB150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41"/>
          <p:cNvGrpSpPr/>
          <p:nvPr/>
        </p:nvGrpSpPr>
        <p:grpSpPr>
          <a:xfrm>
            <a:off x="4148539" y="1728741"/>
            <a:ext cx="295316" cy="288091"/>
            <a:chOff x="3702138" y="1297355"/>
            <a:chExt cx="570067" cy="570066"/>
          </a:xfrm>
        </p:grpSpPr>
        <p:sp>
          <p:nvSpPr>
            <p:cNvPr id="653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41"/>
          <p:cNvSpPr txBox="1"/>
          <p:nvPr/>
        </p:nvSpPr>
        <p:spPr>
          <a:xfrm>
            <a:off x="4967861" y="1592889"/>
            <a:ext cx="5856651" cy="61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Социальным сопровождением охвачено 201 ЛЖВ (достигнуто 100 % от запланированного)</a:t>
            </a:r>
            <a:endParaRPr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1"/>
          <p:cNvSpPr txBox="1"/>
          <p:nvPr/>
        </p:nvSpPr>
        <p:spPr>
          <a:xfrm>
            <a:off x="4967861" y="2428206"/>
            <a:ext cx="5856651" cy="61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Проведено 42 группы само- и взаимопомощи </a:t>
            </a:r>
            <a:endParaRPr b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41"/>
          <p:cNvSpPr txBox="1"/>
          <p:nvPr/>
        </p:nvSpPr>
        <p:spPr>
          <a:xfrm>
            <a:off x="4967863" y="3751917"/>
            <a:ext cx="5856651" cy="61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Улучшены знания ЛЖВ по вопросам приверженности к АРТ</a:t>
            </a:r>
            <a:endParaRPr b="1" kern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1"/>
          <p:cNvSpPr txBox="1">
            <a:spLocks noGrp="1"/>
          </p:cNvSpPr>
          <p:nvPr>
            <p:ph type="subTitle" idx="1"/>
          </p:nvPr>
        </p:nvSpPr>
        <p:spPr>
          <a:xfrm>
            <a:off x="537408" y="981963"/>
            <a:ext cx="9867355" cy="35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Бюджет, выделенный на реализацию ГСЗ: 474 939 сом (6 809 долл. США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8" name="Google Shape;688;p41"/>
          <p:cNvSpPr txBox="1">
            <a:spLocks noGrp="1"/>
          </p:cNvSpPr>
          <p:nvPr>
            <p:ph type="title"/>
          </p:nvPr>
        </p:nvSpPr>
        <p:spPr>
          <a:xfrm>
            <a:off x="537409" y="229476"/>
            <a:ext cx="9569600" cy="70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ru-RU" sz="2800" b="1" dirty="0">
                <a:solidFill>
                  <a:srgbClr val="FB1502"/>
                </a:solidFill>
              </a:rPr>
              <a:t>Результаты деятельности НОКП КР</a:t>
            </a:r>
            <a:endParaRPr sz="4000" b="1" dirty="0">
              <a:solidFill>
                <a:srgbClr val="FB150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107009" y="-925"/>
            <a:ext cx="2084991" cy="17036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Google Shape;679;p41"/>
          <p:cNvSpPr txBox="1"/>
          <p:nvPr/>
        </p:nvSpPr>
        <p:spPr>
          <a:xfrm>
            <a:off x="4967863" y="3084523"/>
            <a:ext cx="5856651" cy="61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16 ЛЖВ подключены к АРТ </a:t>
            </a:r>
            <a:endParaRPr b="1" kern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Google Shape;679;p41"/>
          <p:cNvSpPr txBox="1"/>
          <p:nvPr/>
        </p:nvSpPr>
        <p:spPr>
          <a:xfrm>
            <a:off x="4967861" y="4637574"/>
            <a:ext cx="6895508" cy="92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20 ЛЖВ получили продуктовые пакеты, 15 детей ЛЖВ получили новогодние подарки от ЖАОП НОКП КР</a:t>
            </a:r>
            <a:endParaRPr b="1" kern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652;p41"/>
          <p:cNvGrpSpPr/>
          <p:nvPr/>
        </p:nvGrpSpPr>
        <p:grpSpPr>
          <a:xfrm>
            <a:off x="4145353" y="2450028"/>
            <a:ext cx="295316" cy="288091"/>
            <a:chOff x="3702138" y="1297355"/>
            <a:chExt cx="570067" cy="570066"/>
          </a:xfrm>
        </p:grpSpPr>
        <p:sp>
          <p:nvSpPr>
            <p:cNvPr id="38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9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0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652;p41"/>
          <p:cNvGrpSpPr/>
          <p:nvPr/>
        </p:nvGrpSpPr>
        <p:grpSpPr>
          <a:xfrm>
            <a:off x="4147987" y="3116176"/>
            <a:ext cx="295316" cy="288091"/>
            <a:chOff x="3702138" y="1297355"/>
            <a:chExt cx="570067" cy="570066"/>
          </a:xfrm>
        </p:grpSpPr>
        <p:sp>
          <p:nvSpPr>
            <p:cNvPr id="42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3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4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652;p41"/>
          <p:cNvGrpSpPr/>
          <p:nvPr/>
        </p:nvGrpSpPr>
        <p:grpSpPr>
          <a:xfrm>
            <a:off x="4124817" y="3893687"/>
            <a:ext cx="295316" cy="288091"/>
            <a:chOff x="3702138" y="1297355"/>
            <a:chExt cx="570067" cy="570066"/>
          </a:xfrm>
        </p:grpSpPr>
        <p:sp>
          <p:nvSpPr>
            <p:cNvPr id="47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8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49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652;p41"/>
          <p:cNvGrpSpPr/>
          <p:nvPr/>
        </p:nvGrpSpPr>
        <p:grpSpPr>
          <a:xfrm>
            <a:off x="4130901" y="4813247"/>
            <a:ext cx="295316" cy="288091"/>
            <a:chOff x="3702138" y="1297355"/>
            <a:chExt cx="570067" cy="570066"/>
          </a:xfrm>
        </p:grpSpPr>
        <p:sp>
          <p:nvSpPr>
            <p:cNvPr id="51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2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3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652;p41"/>
          <p:cNvGrpSpPr/>
          <p:nvPr/>
        </p:nvGrpSpPr>
        <p:grpSpPr>
          <a:xfrm>
            <a:off x="4132494" y="5663772"/>
            <a:ext cx="295316" cy="288091"/>
            <a:chOff x="3702138" y="1297355"/>
            <a:chExt cx="570067" cy="570066"/>
          </a:xfrm>
        </p:grpSpPr>
        <p:sp>
          <p:nvSpPr>
            <p:cNvPr id="55" name="Google Shape;653;p41"/>
            <p:cNvSpPr/>
            <p:nvPr/>
          </p:nvSpPr>
          <p:spPr>
            <a:xfrm rot="-54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B15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6" name="Google Shape;654;p41"/>
            <p:cNvSpPr/>
            <p:nvPr/>
          </p:nvSpPr>
          <p:spPr>
            <a:xfrm rot="16200000" flipH="1">
              <a:off x="3749316" y="1346544"/>
              <a:ext cx="475055" cy="47505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733" ker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58" name="Google Shape;655;p41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ru-RU" sz="24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679;p41"/>
          <p:cNvSpPr txBox="1"/>
          <p:nvPr/>
        </p:nvSpPr>
        <p:spPr>
          <a:xfrm>
            <a:off x="4967862" y="5476173"/>
            <a:ext cx="6929071" cy="91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4  пациента  прошли швейный курс на базе ЖАОП НОКП КР и получили сертификаты. В домашних условиях принимают заказы.</a:t>
            </a:r>
            <a:endParaRPr b="1" kern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www.redcrescent.kg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536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2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tents Slide Master">
  <a:themeElements>
    <a:clrScheme name="Custom 2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1136</Words>
  <Application>Microsoft Office PowerPoint</Application>
  <PresentationFormat>Widescreen</PresentationFormat>
  <Paragraphs>132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Berlin Sans FB</vt:lpstr>
      <vt:lpstr>Calibri</vt:lpstr>
      <vt:lpstr>Calibri Light</vt:lpstr>
      <vt:lpstr>Times New Roman</vt:lpstr>
      <vt:lpstr>Wingdings</vt:lpstr>
      <vt:lpstr>Тема Office</vt:lpstr>
      <vt:lpstr>Contents Slide Master</vt:lpstr>
      <vt:lpstr>4_Contents Slide Master</vt:lpstr>
      <vt:lpstr>Успешные практики получения государственного социального заказа для Людей, Живущих с ВИЧ в Кыргызской Республике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Результаты деятельности НОКП КР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Sabina</cp:lastModifiedBy>
  <cp:revision>127</cp:revision>
  <dcterms:created xsi:type="dcterms:W3CDTF">2021-02-20T15:02:45Z</dcterms:created>
  <dcterms:modified xsi:type="dcterms:W3CDTF">2021-03-01T03:44:47Z</dcterms:modified>
</cp:coreProperties>
</file>