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878" r:id="rId1"/>
    <p:sldMasterId id="2147486359" r:id="rId2"/>
    <p:sldMasterId id="2147486373" r:id="rId3"/>
    <p:sldMasterId id="2147486385" r:id="rId4"/>
    <p:sldMasterId id="2147486398" r:id="rId5"/>
    <p:sldMasterId id="2147486410" r:id="rId6"/>
    <p:sldMasterId id="2147486427" r:id="rId7"/>
    <p:sldMasterId id="2147486443" r:id="rId8"/>
    <p:sldMasterId id="2147486459" r:id="rId9"/>
    <p:sldMasterId id="2147486475" r:id="rId10"/>
  </p:sldMasterIdLst>
  <p:notesMasterIdLst>
    <p:notesMasterId r:id="rId61"/>
  </p:notesMasterIdLst>
  <p:handoutMasterIdLst>
    <p:handoutMasterId r:id="rId62"/>
  </p:handoutMasterIdLst>
  <p:sldIdLst>
    <p:sldId id="1234" r:id="rId11"/>
    <p:sldId id="1391" r:id="rId12"/>
    <p:sldId id="1523" r:id="rId13"/>
    <p:sldId id="1524" r:id="rId14"/>
    <p:sldId id="1526" r:id="rId15"/>
    <p:sldId id="1528" r:id="rId16"/>
    <p:sldId id="1531" r:id="rId17"/>
    <p:sldId id="1532" r:id="rId18"/>
    <p:sldId id="1545" r:id="rId19"/>
    <p:sldId id="1576" r:id="rId20"/>
    <p:sldId id="1577" r:id="rId21"/>
    <p:sldId id="1533" r:id="rId22"/>
    <p:sldId id="1534" r:id="rId23"/>
    <p:sldId id="1535" r:id="rId24"/>
    <p:sldId id="1536" r:id="rId25"/>
    <p:sldId id="1537" r:id="rId26"/>
    <p:sldId id="1538" r:id="rId27"/>
    <p:sldId id="1539" r:id="rId28"/>
    <p:sldId id="1540" r:id="rId29"/>
    <p:sldId id="1541" r:id="rId30"/>
    <p:sldId id="1542" r:id="rId31"/>
    <p:sldId id="1543" r:id="rId32"/>
    <p:sldId id="1550" r:id="rId33"/>
    <p:sldId id="1551" r:id="rId34"/>
    <p:sldId id="1552" r:id="rId35"/>
    <p:sldId id="1564" r:id="rId36"/>
    <p:sldId id="1581" r:id="rId37"/>
    <p:sldId id="1579" r:id="rId38"/>
    <p:sldId id="1554" r:id="rId39"/>
    <p:sldId id="1583" r:id="rId40"/>
    <p:sldId id="1578" r:id="rId41"/>
    <p:sldId id="1556" r:id="rId42"/>
    <p:sldId id="1584" r:id="rId43"/>
    <p:sldId id="1555" r:id="rId44"/>
    <p:sldId id="1582" r:id="rId45"/>
    <p:sldId id="1566" r:id="rId46"/>
    <p:sldId id="1567" r:id="rId47"/>
    <p:sldId id="1569" r:id="rId48"/>
    <p:sldId id="1568" r:id="rId49"/>
    <p:sldId id="1565" r:id="rId50"/>
    <p:sldId id="1580" r:id="rId51"/>
    <p:sldId id="1589" r:id="rId52"/>
    <p:sldId id="1558" r:id="rId53"/>
    <p:sldId id="1559" r:id="rId54"/>
    <p:sldId id="1560" r:id="rId55"/>
    <p:sldId id="1561" r:id="rId56"/>
    <p:sldId id="1596" r:id="rId57"/>
    <p:sldId id="1588" r:id="rId58"/>
    <p:sldId id="1587" r:id="rId59"/>
    <p:sldId id="1575" r:id="rId6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097535"/>
    <a:srgbClr val="88BAE8"/>
    <a:srgbClr val="10D660"/>
    <a:srgbClr val="BEBDA6"/>
    <a:srgbClr val="698F61"/>
    <a:srgbClr val="A0C4A3"/>
    <a:srgbClr val="000000"/>
    <a:srgbClr val="23CBDD"/>
    <a:srgbClr val="B30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3979" autoAdjust="0"/>
  </p:normalViewPr>
  <p:slideViewPr>
    <p:cSldViewPr>
      <p:cViewPr>
        <p:scale>
          <a:sx n="50" d="100"/>
          <a:sy n="50" d="100"/>
        </p:scale>
        <p:origin x="1664" y="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DB85D-F133-463D-8C3C-CDABB8EFD9D0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5A72E0-A2AD-4359-B5FD-382B09F82523}">
      <dgm:prSet phldrT="[Текст]" custT="1"/>
      <dgm:spPr>
        <a:solidFill>
          <a:srgbClr val="B5D9F7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Исследования в социальной сфере</a:t>
          </a:r>
          <a:endParaRPr lang="ru-RU" sz="2000" dirty="0">
            <a:solidFill>
              <a:srgbClr val="002060"/>
            </a:solidFill>
          </a:endParaRPr>
        </a:p>
      </dgm:t>
    </dgm:pt>
    <dgm:pt modelId="{E7B6A07F-1A56-4F0C-B5DA-DDAE9AD74387}" type="parTrans" cxnId="{29964E65-9639-471C-A571-479E0B93D65C}">
      <dgm:prSet/>
      <dgm:spPr/>
      <dgm:t>
        <a:bodyPr/>
        <a:lstStyle/>
        <a:p>
          <a:endParaRPr lang="ru-RU"/>
        </a:p>
      </dgm:t>
    </dgm:pt>
    <dgm:pt modelId="{E4D4D95D-F8E1-487B-AEE1-31FF01405682}" type="sibTrans" cxnId="{29964E65-9639-471C-A571-479E0B93D65C}">
      <dgm:prSet/>
      <dgm:spPr/>
      <dgm:t>
        <a:bodyPr/>
        <a:lstStyle/>
        <a:p>
          <a:endParaRPr lang="ru-RU"/>
        </a:p>
      </dgm:t>
    </dgm:pt>
    <dgm:pt modelId="{A8866625-E6B2-4B90-A062-0723436C60C6}">
      <dgm:prSet phldrT="[Текст]" custT="1"/>
      <dgm:spPr>
        <a:solidFill>
          <a:srgbClr val="BEBDA6"/>
        </a:solidFill>
      </dgm:spPr>
      <dgm:t>
        <a:bodyPr/>
        <a:lstStyle/>
        <a:p>
          <a:endParaRPr lang="ru-RU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Консалтинг:</a:t>
          </a:r>
        </a:p>
        <a:p>
          <a:r>
            <a:rPr lang="ru-RU" sz="20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Организационное развитие</a:t>
          </a:r>
        </a:p>
        <a:p>
          <a:endParaRPr lang="ru-RU" sz="1400" dirty="0"/>
        </a:p>
      </dgm:t>
    </dgm:pt>
    <dgm:pt modelId="{8F50AF97-6478-459C-A967-5DF053F8698F}" type="parTrans" cxnId="{E1DD080C-FFF0-425E-94CD-6DE73D244A0C}">
      <dgm:prSet/>
      <dgm:spPr/>
      <dgm:t>
        <a:bodyPr/>
        <a:lstStyle/>
        <a:p>
          <a:endParaRPr lang="ru-RU"/>
        </a:p>
      </dgm:t>
    </dgm:pt>
    <dgm:pt modelId="{08C23FC2-5608-470C-B550-C449A0B987D4}" type="sibTrans" cxnId="{E1DD080C-FFF0-425E-94CD-6DE73D244A0C}">
      <dgm:prSet/>
      <dgm:spPr/>
      <dgm:t>
        <a:bodyPr/>
        <a:lstStyle/>
        <a:p>
          <a:endParaRPr lang="ru-RU"/>
        </a:p>
      </dgm:t>
    </dgm:pt>
    <dgm:pt modelId="{1619C1AE-9605-47E1-B57B-A22384F52C0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Краудфандинговая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платформа</a:t>
          </a:r>
          <a:endParaRPr lang="ru-RU" sz="2000" dirty="0">
            <a:solidFill>
              <a:srgbClr val="002060"/>
            </a:solidFill>
          </a:endParaRPr>
        </a:p>
      </dgm:t>
    </dgm:pt>
    <dgm:pt modelId="{E451F158-5FA1-472A-B2C9-D3EBAEE7FC22}" type="parTrans" cxnId="{7C17CB08-8C44-4F8F-B4F3-1C31E63240EE}">
      <dgm:prSet/>
      <dgm:spPr/>
      <dgm:t>
        <a:bodyPr/>
        <a:lstStyle/>
        <a:p>
          <a:endParaRPr lang="ru-RU"/>
        </a:p>
      </dgm:t>
    </dgm:pt>
    <dgm:pt modelId="{339712C2-BEF2-4BFD-A9A5-18933CD60BED}" type="sibTrans" cxnId="{7C17CB08-8C44-4F8F-B4F3-1C31E63240EE}">
      <dgm:prSet/>
      <dgm:spPr/>
      <dgm:t>
        <a:bodyPr/>
        <a:lstStyle/>
        <a:p>
          <a:endParaRPr lang="ru-RU"/>
        </a:p>
      </dgm:t>
    </dgm:pt>
    <dgm:pt modelId="{4C6C07AE-90DE-4682-8E15-ECB97C09B9E0}">
      <dgm:prSet phldrT="[Текст]" custT="1"/>
      <dgm:spPr>
        <a:solidFill>
          <a:srgbClr val="10D660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и оценка:</a:t>
          </a:r>
        </a:p>
        <a:p>
          <a:r>
            <a: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Проектов и программ;</a:t>
          </a:r>
        </a:p>
        <a:p>
          <a:r>
            <a: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Государственных услуг;</a:t>
          </a:r>
        </a:p>
        <a:p>
          <a:r>
            <a: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Развития организации;</a:t>
          </a:r>
        </a:p>
        <a:p>
          <a:r>
            <a: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Тайный Покупатель</a:t>
          </a:r>
          <a:endParaRPr lang="ru-RU" sz="1900" dirty="0">
            <a:solidFill>
              <a:srgbClr val="002060"/>
            </a:solidFill>
          </a:endParaRPr>
        </a:p>
      </dgm:t>
    </dgm:pt>
    <dgm:pt modelId="{58E24000-582A-447D-9938-082835DADD74}" type="parTrans" cxnId="{C945CCF5-C849-41A1-BF37-0AC0D52CE685}">
      <dgm:prSet/>
      <dgm:spPr/>
      <dgm:t>
        <a:bodyPr/>
        <a:lstStyle/>
        <a:p>
          <a:endParaRPr lang="ru-RU"/>
        </a:p>
      </dgm:t>
    </dgm:pt>
    <dgm:pt modelId="{04CBA417-3AB2-43F8-A369-6716CF508212}" type="sibTrans" cxnId="{C945CCF5-C849-41A1-BF37-0AC0D52CE685}">
      <dgm:prSet/>
      <dgm:spPr/>
      <dgm:t>
        <a:bodyPr/>
        <a:lstStyle/>
        <a:p>
          <a:endParaRPr lang="ru-RU"/>
        </a:p>
      </dgm:t>
    </dgm:pt>
    <dgm:pt modelId="{E890627A-4775-4C34-AAD7-C1161B2C24FC}">
      <dgm:prSet phldrT="[Текст]" custT="1"/>
      <dgm:spPr>
        <a:solidFill>
          <a:srgbClr val="88BAE8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Обучающие мероприятия:</a:t>
          </a:r>
        </a:p>
        <a:p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Организационное развитие;</a:t>
          </a:r>
        </a:p>
        <a:p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Социальные технологии влияния;</a:t>
          </a:r>
        </a:p>
        <a:p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Исследования, мониторинг и оценка;</a:t>
          </a:r>
        </a:p>
        <a:p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Soft skills</a:t>
          </a:r>
          <a:endParaRPr lang="ru-RU" sz="1800" dirty="0">
            <a:solidFill>
              <a:srgbClr val="002060"/>
            </a:solidFill>
          </a:endParaRPr>
        </a:p>
      </dgm:t>
    </dgm:pt>
    <dgm:pt modelId="{0F2DD5A5-8CC7-4550-81D0-2E8FA81DA0C9}" type="parTrans" cxnId="{379A2F36-DB06-4135-A631-74C665BB7148}">
      <dgm:prSet/>
      <dgm:spPr/>
      <dgm:t>
        <a:bodyPr/>
        <a:lstStyle/>
        <a:p>
          <a:endParaRPr lang="ru-RU"/>
        </a:p>
      </dgm:t>
    </dgm:pt>
    <dgm:pt modelId="{F6090D30-6F1E-420D-B97B-A5B54994DF10}" type="sibTrans" cxnId="{379A2F36-DB06-4135-A631-74C665BB7148}">
      <dgm:prSet/>
      <dgm:spPr/>
      <dgm:t>
        <a:bodyPr/>
        <a:lstStyle/>
        <a:p>
          <a:endParaRPr lang="ru-RU"/>
        </a:p>
      </dgm:t>
    </dgm:pt>
    <dgm:pt modelId="{E11CDDF5-A26E-4C23-A385-7A2AB0C2389A}" type="pres">
      <dgm:prSet presAssocID="{2F5DB85D-F133-463D-8C3C-CDABB8EFD9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F2BA5-E4EC-4F49-93BC-261D87517615}" type="pres">
      <dgm:prSet presAssocID="{1A5A72E0-A2AD-4359-B5FD-382B09F82523}" presName="node" presStyleLbl="node1" presStyleIdx="0" presStyleCnt="5" custScaleX="113619" custLinFactNeighborX="-4797" custLinFactNeighborY="-40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68293-CB31-43BE-9ED0-865E4BDC063F}" type="pres">
      <dgm:prSet presAssocID="{E4D4D95D-F8E1-487B-AEE1-31FF01405682}" presName="sibTrans" presStyleCnt="0"/>
      <dgm:spPr/>
    </dgm:pt>
    <dgm:pt modelId="{35F5A25E-955E-4D99-BF3D-BEA2DBE6D6FE}" type="pres">
      <dgm:prSet presAssocID="{A8866625-E6B2-4B90-A062-0723436C60C6}" presName="node" presStyleLbl="node1" presStyleIdx="1" presStyleCnt="5" custScaleX="109394" custLinFactNeighborX="-5614" custLinFactNeighborY="-42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71B1B-0663-473F-99A8-C7D6A7FA9CB3}" type="pres">
      <dgm:prSet presAssocID="{08C23FC2-5608-470C-B550-C449A0B987D4}" presName="sibTrans" presStyleCnt="0"/>
      <dgm:spPr/>
    </dgm:pt>
    <dgm:pt modelId="{15768BAE-83E1-4B24-AC60-5C645C647CB2}" type="pres">
      <dgm:prSet presAssocID="{1619C1AE-9605-47E1-B57B-A22384F52C07}" presName="node" presStyleLbl="node1" presStyleIdx="2" presStyleCnt="5" custScaleX="116255" custLinFactNeighborX="-4162" custLinFactNeighborY="-42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7BF24-BEB6-4EA4-A215-4F868F2DAC31}" type="pres">
      <dgm:prSet presAssocID="{339712C2-BEF2-4BFD-A9A5-18933CD60BED}" presName="sibTrans" presStyleCnt="0"/>
      <dgm:spPr/>
    </dgm:pt>
    <dgm:pt modelId="{357F12D7-A76A-43E2-9C5B-E487E1FFDE37}" type="pres">
      <dgm:prSet presAssocID="{4C6C07AE-90DE-4682-8E15-ECB97C09B9E0}" presName="node" presStyleLbl="node1" presStyleIdx="3" presStyleCnt="5" custScaleX="178435" custScaleY="136777" custLinFactNeighborX="3463" custLinFactNeighborY="66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89574-2944-44F8-926D-B451042B1CA7}" type="pres">
      <dgm:prSet presAssocID="{04CBA417-3AB2-43F8-A369-6716CF508212}" presName="sibTrans" presStyleCnt="0"/>
      <dgm:spPr/>
    </dgm:pt>
    <dgm:pt modelId="{30AF6301-69EE-4079-AC37-ED12363D4EE9}" type="pres">
      <dgm:prSet presAssocID="{E890627A-4775-4C34-AAD7-C1161B2C24FC}" presName="node" presStyleLbl="node1" presStyleIdx="4" presStyleCnt="5" custScaleX="199225" custScaleY="137005" custLinFactNeighborX="3363" custLinFactNeighborY="65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64E65-9639-471C-A571-479E0B93D65C}" srcId="{2F5DB85D-F133-463D-8C3C-CDABB8EFD9D0}" destId="{1A5A72E0-A2AD-4359-B5FD-382B09F82523}" srcOrd="0" destOrd="0" parTransId="{E7B6A07F-1A56-4F0C-B5DA-DDAE9AD74387}" sibTransId="{E4D4D95D-F8E1-487B-AEE1-31FF01405682}"/>
    <dgm:cxn modelId="{1ED7A131-F076-4576-AC56-6235393F47AA}" type="presOf" srcId="{1619C1AE-9605-47E1-B57B-A22384F52C07}" destId="{15768BAE-83E1-4B24-AC60-5C645C647CB2}" srcOrd="0" destOrd="0" presId="urn:microsoft.com/office/officeart/2005/8/layout/default#1"/>
    <dgm:cxn modelId="{379A2F36-DB06-4135-A631-74C665BB7148}" srcId="{2F5DB85D-F133-463D-8C3C-CDABB8EFD9D0}" destId="{E890627A-4775-4C34-AAD7-C1161B2C24FC}" srcOrd="4" destOrd="0" parTransId="{0F2DD5A5-8CC7-4550-81D0-2E8FA81DA0C9}" sibTransId="{F6090D30-6F1E-420D-B97B-A5B54994DF10}"/>
    <dgm:cxn modelId="{CED7CB2A-4FCC-455F-A647-C29F4DA1B89A}" type="presOf" srcId="{E890627A-4775-4C34-AAD7-C1161B2C24FC}" destId="{30AF6301-69EE-4079-AC37-ED12363D4EE9}" srcOrd="0" destOrd="0" presId="urn:microsoft.com/office/officeart/2005/8/layout/default#1"/>
    <dgm:cxn modelId="{C945CCF5-C849-41A1-BF37-0AC0D52CE685}" srcId="{2F5DB85D-F133-463D-8C3C-CDABB8EFD9D0}" destId="{4C6C07AE-90DE-4682-8E15-ECB97C09B9E0}" srcOrd="3" destOrd="0" parTransId="{58E24000-582A-447D-9938-082835DADD74}" sibTransId="{04CBA417-3AB2-43F8-A369-6716CF508212}"/>
    <dgm:cxn modelId="{4B2077FB-FDD7-466E-A102-D3D301E15F00}" type="presOf" srcId="{4C6C07AE-90DE-4682-8E15-ECB97C09B9E0}" destId="{357F12D7-A76A-43E2-9C5B-E487E1FFDE37}" srcOrd="0" destOrd="0" presId="urn:microsoft.com/office/officeart/2005/8/layout/default#1"/>
    <dgm:cxn modelId="{4F12FF3D-FF4D-43A0-8082-D608CC96D414}" type="presOf" srcId="{2F5DB85D-F133-463D-8C3C-CDABB8EFD9D0}" destId="{E11CDDF5-A26E-4C23-A385-7A2AB0C2389A}" srcOrd="0" destOrd="0" presId="urn:microsoft.com/office/officeart/2005/8/layout/default#1"/>
    <dgm:cxn modelId="{E1DD080C-FFF0-425E-94CD-6DE73D244A0C}" srcId="{2F5DB85D-F133-463D-8C3C-CDABB8EFD9D0}" destId="{A8866625-E6B2-4B90-A062-0723436C60C6}" srcOrd="1" destOrd="0" parTransId="{8F50AF97-6478-459C-A967-5DF053F8698F}" sibTransId="{08C23FC2-5608-470C-B550-C449A0B987D4}"/>
    <dgm:cxn modelId="{7DA34482-1A39-48A4-8B27-B0B1531C5032}" type="presOf" srcId="{1A5A72E0-A2AD-4359-B5FD-382B09F82523}" destId="{CB2F2BA5-E4EC-4F49-93BC-261D87517615}" srcOrd="0" destOrd="0" presId="urn:microsoft.com/office/officeart/2005/8/layout/default#1"/>
    <dgm:cxn modelId="{7C17CB08-8C44-4F8F-B4F3-1C31E63240EE}" srcId="{2F5DB85D-F133-463D-8C3C-CDABB8EFD9D0}" destId="{1619C1AE-9605-47E1-B57B-A22384F52C07}" srcOrd="2" destOrd="0" parTransId="{E451F158-5FA1-472A-B2C9-D3EBAEE7FC22}" sibTransId="{339712C2-BEF2-4BFD-A9A5-18933CD60BED}"/>
    <dgm:cxn modelId="{2A3E0D9C-0828-4390-A312-2C1932E1717B}" type="presOf" srcId="{A8866625-E6B2-4B90-A062-0723436C60C6}" destId="{35F5A25E-955E-4D99-BF3D-BEA2DBE6D6FE}" srcOrd="0" destOrd="0" presId="urn:microsoft.com/office/officeart/2005/8/layout/default#1"/>
    <dgm:cxn modelId="{F2C49E0A-F165-417C-A912-F6DDE0F18FEF}" type="presParOf" srcId="{E11CDDF5-A26E-4C23-A385-7A2AB0C2389A}" destId="{CB2F2BA5-E4EC-4F49-93BC-261D87517615}" srcOrd="0" destOrd="0" presId="urn:microsoft.com/office/officeart/2005/8/layout/default#1"/>
    <dgm:cxn modelId="{65AC232C-7CD5-4F2C-AC2B-3C0E26033429}" type="presParOf" srcId="{E11CDDF5-A26E-4C23-A385-7A2AB0C2389A}" destId="{F8468293-CB31-43BE-9ED0-865E4BDC063F}" srcOrd="1" destOrd="0" presId="urn:microsoft.com/office/officeart/2005/8/layout/default#1"/>
    <dgm:cxn modelId="{1AD50C07-AA14-4928-94D5-660C5F3C5EA1}" type="presParOf" srcId="{E11CDDF5-A26E-4C23-A385-7A2AB0C2389A}" destId="{35F5A25E-955E-4D99-BF3D-BEA2DBE6D6FE}" srcOrd="2" destOrd="0" presId="urn:microsoft.com/office/officeart/2005/8/layout/default#1"/>
    <dgm:cxn modelId="{CFEDA241-45FD-4C08-AB75-4E1772D66799}" type="presParOf" srcId="{E11CDDF5-A26E-4C23-A385-7A2AB0C2389A}" destId="{C3D71B1B-0663-473F-99A8-C7D6A7FA9CB3}" srcOrd="3" destOrd="0" presId="urn:microsoft.com/office/officeart/2005/8/layout/default#1"/>
    <dgm:cxn modelId="{803A82F6-C628-4046-999A-B3CB981E2050}" type="presParOf" srcId="{E11CDDF5-A26E-4C23-A385-7A2AB0C2389A}" destId="{15768BAE-83E1-4B24-AC60-5C645C647CB2}" srcOrd="4" destOrd="0" presId="urn:microsoft.com/office/officeart/2005/8/layout/default#1"/>
    <dgm:cxn modelId="{AA21A730-00BB-42E4-BBDB-3CC632DE36D2}" type="presParOf" srcId="{E11CDDF5-A26E-4C23-A385-7A2AB0C2389A}" destId="{8B77BF24-BEB6-4EA4-A215-4F868F2DAC31}" srcOrd="5" destOrd="0" presId="urn:microsoft.com/office/officeart/2005/8/layout/default#1"/>
    <dgm:cxn modelId="{136523E8-C00F-4FF6-A4D1-A9259C279762}" type="presParOf" srcId="{E11CDDF5-A26E-4C23-A385-7A2AB0C2389A}" destId="{357F12D7-A76A-43E2-9C5B-E487E1FFDE37}" srcOrd="6" destOrd="0" presId="urn:microsoft.com/office/officeart/2005/8/layout/default#1"/>
    <dgm:cxn modelId="{61FD1A54-DAD8-464C-A737-E0730BDC9C75}" type="presParOf" srcId="{E11CDDF5-A26E-4C23-A385-7A2AB0C2389A}" destId="{BF189574-2944-44F8-926D-B451042B1CA7}" srcOrd="7" destOrd="0" presId="urn:microsoft.com/office/officeart/2005/8/layout/default#1"/>
    <dgm:cxn modelId="{D7677E5A-483F-4990-BF88-C88A6A6E87AC}" type="presParOf" srcId="{E11CDDF5-A26E-4C23-A385-7A2AB0C2389A}" destId="{30AF6301-69EE-4079-AC37-ED12363D4EE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93BC6-E70C-4AAC-B33D-CB6A210B4E6A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0A50B-2046-4384-A5D8-E2F56C05CBBC}">
      <dgm:prSet phldrT="[Текст]"/>
      <dgm:spPr/>
      <dgm:t>
        <a:bodyPr/>
        <a:lstStyle/>
        <a:p>
          <a:r>
            <a:rPr lang="ru-RU" dirty="0" smtClean="0"/>
            <a:t>1 </a:t>
          </a:r>
          <a:endParaRPr lang="ru-RU" dirty="0"/>
        </a:p>
      </dgm:t>
    </dgm:pt>
    <dgm:pt modelId="{EF74380D-20FF-4500-AACD-1EA651CAF8C3}" type="parTrans" cxnId="{E86932ED-B161-4157-BC78-8EF3D9604E60}">
      <dgm:prSet/>
      <dgm:spPr/>
      <dgm:t>
        <a:bodyPr/>
        <a:lstStyle/>
        <a:p>
          <a:endParaRPr lang="ru-RU"/>
        </a:p>
      </dgm:t>
    </dgm:pt>
    <dgm:pt modelId="{82551ACD-49FD-4DE7-802A-2164ACC06678}" type="sibTrans" cxnId="{E86932ED-B161-4157-BC78-8EF3D9604E60}">
      <dgm:prSet/>
      <dgm:spPr/>
      <dgm:t>
        <a:bodyPr/>
        <a:lstStyle/>
        <a:p>
          <a:endParaRPr lang="ru-RU"/>
        </a:p>
      </dgm:t>
    </dgm:pt>
    <dgm:pt modelId="{1C0C2A4A-B6A6-47E4-9679-9ACEC75A5E70}">
      <dgm:prSet phldrT="[Текст]"/>
      <dgm:spPr/>
      <dgm:t>
        <a:bodyPr/>
        <a:lstStyle/>
        <a:p>
          <a:r>
            <a:rPr lang="ru-RU" dirty="0" smtClean="0"/>
            <a:t>Сбор информации для анализа ситуации</a:t>
          </a:r>
          <a:endParaRPr lang="ru-RU" dirty="0"/>
        </a:p>
      </dgm:t>
    </dgm:pt>
    <dgm:pt modelId="{AC9BB02D-D285-4548-BD4B-CA2F1C8BE7B0}" type="parTrans" cxnId="{A6CB2893-B270-4FDE-ABB7-7E560ED12355}">
      <dgm:prSet/>
      <dgm:spPr/>
      <dgm:t>
        <a:bodyPr/>
        <a:lstStyle/>
        <a:p>
          <a:endParaRPr lang="ru-RU"/>
        </a:p>
      </dgm:t>
    </dgm:pt>
    <dgm:pt modelId="{E7BB1C42-4EC6-404E-9FE8-3F9F0AF91DAB}" type="sibTrans" cxnId="{A6CB2893-B270-4FDE-ABB7-7E560ED12355}">
      <dgm:prSet/>
      <dgm:spPr/>
      <dgm:t>
        <a:bodyPr/>
        <a:lstStyle/>
        <a:p>
          <a:endParaRPr lang="ru-RU"/>
        </a:p>
      </dgm:t>
    </dgm:pt>
    <dgm:pt modelId="{CDE675BA-E000-4AB7-92D9-AC78DBA3CC0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F366548-1E59-41B4-B375-76E6C57F8F90}" type="parTrans" cxnId="{E01F3530-FDAD-4B55-B637-6723224EFF90}">
      <dgm:prSet/>
      <dgm:spPr/>
      <dgm:t>
        <a:bodyPr/>
        <a:lstStyle/>
        <a:p>
          <a:endParaRPr lang="ru-RU"/>
        </a:p>
      </dgm:t>
    </dgm:pt>
    <dgm:pt modelId="{D3E0911D-859F-45AB-84AC-F123CB490C54}" type="sibTrans" cxnId="{E01F3530-FDAD-4B55-B637-6723224EFF90}">
      <dgm:prSet/>
      <dgm:spPr/>
      <dgm:t>
        <a:bodyPr/>
        <a:lstStyle/>
        <a:p>
          <a:endParaRPr lang="ru-RU"/>
        </a:p>
      </dgm:t>
    </dgm:pt>
    <dgm:pt modelId="{BAC772A8-A435-4684-8434-84D2944CDC49}">
      <dgm:prSet phldrT="[Текст]"/>
      <dgm:spPr/>
      <dgm:t>
        <a:bodyPr/>
        <a:lstStyle/>
        <a:p>
          <a:r>
            <a:rPr lang="ru-RU" dirty="0" smtClean="0"/>
            <a:t>Анализ ситуации в определенной сфере деятельности</a:t>
          </a:r>
          <a:endParaRPr lang="ru-RU" dirty="0"/>
        </a:p>
      </dgm:t>
    </dgm:pt>
    <dgm:pt modelId="{97C9EDBB-ED80-4548-BCDF-9C0B8D34BBB1}" type="parTrans" cxnId="{E4402E7F-A5F4-4F86-8FD9-1BDA5B9D5F18}">
      <dgm:prSet/>
      <dgm:spPr/>
      <dgm:t>
        <a:bodyPr/>
        <a:lstStyle/>
        <a:p>
          <a:endParaRPr lang="ru-RU"/>
        </a:p>
      </dgm:t>
    </dgm:pt>
    <dgm:pt modelId="{683469B0-E396-4D20-A672-97EEE945F642}" type="sibTrans" cxnId="{E4402E7F-A5F4-4F86-8FD9-1BDA5B9D5F18}">
      <dgm:prSet/>
      <dgm:spPr/>
      <dgm:t>
        <a:bodyPr/>
        <a:lstStyle/>
        <a:p>
          <a:endParaRPr lang="ru-RU"/>
        </a:p>
      </dgm:t>
    </dgm:pt>
    <dgm:pt modelId="{24F06EAE-E945-4E47-81A7-2D081B5BF64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B73FC65-50ED-4B15-97DB-C61510FE7DF6}" type="parTrans" cxnId="{DB66F0E5-A988-486D-80CF-773C0FC434AA}">
      <dgm:prSet/>
      <dgm:spPr/>
      <dgm:t>
        <a:bodyPr/>
        <a:lstStyle/>
        <a:p>
          <a:endParaRPr lang="ru-RU"/>
        </a:p>
      </dgm:t>
    </dgm:pt>
    <dgm:pt modelId="{6D05FC8C-C1A2-40BD-B774-066D8A61DB6F}" type="sibTrans" cxnId="{DB66F0E5-A988-486D-80CF-773C0FC434AA}">
      <dgm:prSet/>
      <dgm:spPr/>
      <dgm:t>
        <a:bodyPr/>
        <a:lstStyle/>
        <a:p>
          <a:endParaRPr lang="ru-RU"/>
        </a:p>
      </dgm:t>
    </dgm:pt>
    <dgm:pt modelId="{7964165B-1A20-4F84-BA35-75D7BFFFCF7B}">
      <dgm:prSet phldrT="[Текст]"/>
      <dgm:spPr/>
      <dgm:t>
        <a:bodyPr/>
        <a:lstStyle/>
        <a:p>
          <a:r>
            <a:rPr lang="ru-RU" dirty="0" smtClean="0"/>
            <a:t>Планирование тем ГСЗ</a:t>
          </a:r>
          <a:endParaRPr lang="ru-RU" dirty="0"/>
        </a:p>
      </dgm:t>
    </dgm:pt>
    <dgm:pt modelId="{A7A1AA3E-B4D6-4899-B845-9C260D039AE4}" type="parTrans" cxnId="{C386C7B4-856B-4FE8-8666-51CE2910BF88}">
      <dgm:prSet/>
      <dgm:spPr/>
      <dgm:t>
        <a:bodyPr/>
        <a:lstStyle/>
        <a:p>
          <a:endParaRPr lang="ru-RU"/>
        </a:p>
      </dgm:t>
    </dgm:pt>
    <dgm:pt modelId="{8E17EBCE-FA07-4282-88D5-E9620D6CA28A}" type="sibTrans" cxnId="{C386C7B4-856B-4FE8-8666-51CE2910BF88}">
      <dgm:prSet/>
      <dgm:spPr/>
      <dgm:t>
        <a:bodyPr/>
        <a:lstStyle/>
        <a:p>
          <a:endParaRPr lang="ru-RU"/>
        </a:p>
      </dgm:t>
    </dgm:pt>
    <dgm:pt modelId="{1F96D51C-32AF-447A-86E0-98C41EE62A6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4C73D145-D1EE-44EB-B6AF-9DD9E423E411}" type="parTrans" cxnId="{D540FB86-0C3F-4DE3-805F-03D0D253FCB9}">
      <dgm:prSet/>
      <dgm:spPr/>
      <dgm:t>
        <a:bodyPr/>
        <a:lstStyle/>
        <a:p>
          <a:endParaRPr lang="ru-RU"/>
        </a:p>
      </dgm:t>
    </dgm:pt>
    <dgm:pt modelId="{9E971583-7DDE-4167-92EE-559306379034}" type="sibTrans" cxnId="{D540FB86-0C3F-4DE3-805F-03D0D253FCB9}">
      <dgm:prSet/>
      <dgm:spPr/>
      <dgm:t>
        <a:bodyPr/>
        <a:lstStyle/>
        <a:p>
          <a:endParaRPr lang="ru-RU"/>
        </a:p>
      </dgm:t>
    </dgm:pt>
    <dgm:pt modelId="{7986FFE9-C1FB-496E-B721-1580B540A839}">
      <dgm:prSet/>
      <dgm:spPr/>
      <dgm:t>
        <a:bodyPr/>
        <a:lstStyle/>
        <a:p>
          <a:r>
            <a:rPr lang="ru-RU" dirty="0" smtClean="0"/>
            <a:t>Включение в бюджетную заявку</a:t>
          </a:r>
          <a:endParaRPr lang="ru-RU" dirty="0"/>
        </a:p>
      </dgm:t>
    </dgm:pt>
    <dgm:pt modelId="{05181068-44B0-4FD3-95E7-B22071E8C84E}" type="parTrans" cxnId="{187F670B-606B-4D24-A6A5-900FA6D792B0}">
      <dgm:prSet/>
      <dgm:spPr/>
      <dgm:t>
        <a:bodyPr/>
        <a:lstStyle/>
        <a:p>
          <a:endParaRPr lang="ru-RU"/>
        </a:p>
      </dgm:t>
    </dgm:pt>
    <dgm:pt modelId="{024566A5-0D94-46D1-ACBB-0CE6DBFC542A}" type="sibTrans" cxnId="{187F670B-606B-4D24-A6A5-900FA6D792B0}">
      <dgm:prSet/>
      <dgm:spPr/>
      <dgm:t>
        <a:bodyPr/>
        <a:lstStyle/>
        <a:p>
          <a:endParaRPr lang="ru-RU"/>
        </a:p>
      </dgm:t>
    </dgm:pt>
    <dgm:pt modelId="{CFCCF75B-F553-4BDC-A1E3-EA0FD21FEF69}" type="pres">
      <dgm:prSet presAssocID="{A4093BC6-E70C-4AAC-B33D-CB6A210B4E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8F4E06-DF24-4F47-89D5-53DD686ECEA4}" type="pres">
      <dgm:prSet presAssocID="{EA20A50B-2046-4384-A5D8-E2F56C05CBBC}" presName="composite" presStyleCnt="0"/>
      <dgm:spPr/>
      <dgm:t>
        <a:bodyPr/>
        <a:lstStyle/>
        <a:p>
          <a:endParaRPr lang="ru-RU"/>
        </a:p>
      </dgm:t>
    </dgm:pt>
    <dgm:pt modelId="{9A9A89EC-3AC6-4B7B-938D-07EA77D86641}" type="pres">
      <dgm:prSet presAssocID="{EA20A50B-2046-4384-A5D8-E2F56C05CB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C4AD8-232C-4E1F-B134-39D15BFB0216}" type="pres">
      <dgm:prSet presAssocID="{EA20A50B-2046-4384-A5D8-E2F56C05CBBC}" presName="descendantText" presStyleLbl="alignAcc1" presStyleIdx="0" presStyleCnt="4" custLinFactNeighborX="-39" custLinFactNeighborY="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C4CC7-2C76-4D99-8E49-F469002B4642}" type="pres">
      <dgm:prSet presAssocID="{82551ACD-49FD-4DE7-802A-2164ACC06678}" presName="sp" presStyleCnt="0"/>
      <dgm:spPr/>
      <dgm:t>
        <a:bodyPr/>
        <a:lstStyle/>
        <a:p>
          <a:endParaRPr lang="ru-RU"/>
        </a:p>
      </dgm:t>
    </dgm:pt>
    <dgm:pt modelId="{40694CF3-0BE8-46BA-B989-32257C42D718}" type="pres">
      <dgm:prSet presAssocID="{CDE675BA-E000-4AB7-92D9-AC78DBA3CC06}" presName="composite" presStyleCnt="0"/>
      <dgm:spPr/>
      <dgm:t>
        <a:bodyPr/>
        <a:lstStyle/>
        <a:p>
          <a:endParaRPr lang="ru-RU"/>
        </a:p>
      </dgm:t>
    </dgm:pt>
    <dgm:pt modelId="{09A667CE-2E8C-47C9-8A1A-D37DC6630A84}" type="pres">
      <dgm:prSet presAssocID="{CDE675BA-E000-4AB7-92D9-AC78DBA3CC0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2FE14-D6DB-4BA3-935D-882F1AF9D941}" type="pres">
      <dgm:prSet presAssocID="{CDE675BA-E000-4AB7-92D9-AC78DBA3CC0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479D9-E90B-4579-AC03-9A490EC81117}" type="pres">
      <dgm:prSet presAssocID="{D3E0911D-859F-45AB-84AC-F123CB490C54}" presName="sp" presStyleCnt="0"/>
      <dgm:spPr/>
      <dgm:t>
        <a:bodyPr/>
        <a:lstStyle/>
        <a:p>
          <a:endParaRPr lang="ru-RU"/>
        </a:p>
      </dgm:t>
    </dgm:pt>
    <dgm:pt modelId="{3D72599B-329C-4AEE-801F-4A94E825F7A9}" type="pres">
      <dgm:prSet presAssocID="{24F06EAE-E945-4E47-81A7-2D081B5BF645}" presName="composite" presStyleCnt="0"/>
      <dgm:spPr/>
      <dgm:t>
        <a:bodyPr/>
        <a:lstStyle/>
        <a:p>
          <a:endParaRPr lang="ru-RU"/>
        </a:p>
      </dgm:t>
    </dgm:pt>
    <dgm:pt modelId="{2F9841B4-AD65-48EA-B303-A28E86B52298}" type="pres">
      <dgm:prSet presAssocID="{24F06EAE-E945-4E47-81A7-2D081B5BF64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1F0A0-068C-48C4-85A6-1B9A1E238EED}" type="pres">
      <dgm:prSet presAssocID="{24F06EAE-E945-4E47-81A7-2D081B5BF64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A4108-21E1-432E-A29F-17CD3A5BB517}" type="pres">
      <dgm:prSet presAssocID="{6D05FC8C-C1A2-40BD-B774-066D8A61DB6F}" presName="sp" presStyleCnt="0"/>
      <dgm:spPr/>
      <dgm:t>
        <a:bodyPr/>
        <a:lstStyle/>
        <a:p>
          <a:endParaRPr lang="ru-RU"/>
        </a:p>
      </dgm:t>
    </dgm:pt>
    <dgm:pt modelId="{5719C153-6502-4437-A5B7-DD4FA076C8CC}" type="pres">
      <dgm:prSet presAssocID="{1F96D51C-32AF-447A-86E0-98C41EE62A68}" presName="composite" presStyleCnt="0"/>
      <dgm:spPr/>
      <dgm:t>
        <a:bodyPr/>
        <a:lstStyle/>
        <a:p>
          <a:endParaRPr lang="ru-RU"/>
        </a:p>
      </dgm:t>
    </dgm:pt>
    <dgm:pt modelId="{C2761D53-5FF7-43CA-B8AF-2FF380FD198D}" type="pres">
      <dgm:prSet presAssocID="{1F96D51C-32AF-447A-86E0-98C41EE62A6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A036F-8A22-4FF4-8EDE-0AC06E1C08C2}" type="pres">
      <dgm:prSet presAssocID="{1F96D51C-32AF-447A-86E0-98C41EE62A6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86C7B4-856B-4FE8-8666-51CE2910BF88}" srcId="{24F06EAE-E945-4E47-81A7-2D081B5BF645}" destId="{7964165B-1A20-4F84-BA35-75D7BFFFCF7B}" srcOrd="0" destOrd="0" parTransId="{A7A1AA3E-B4D6-4899-B845-9C260D039AE4}" sibTransId="{8E17EBCE-FA07-4282-88D5-E9620D6CA28A}"/>
    <dgm:cxn modelId="{97C5C836-CDC6-40A9-A44B-43571C27CC53}" type="presOf" srcId="{A4093BC6-E70C-4AAC-B33D-CB6A210B4E6A}" destId="{CFCCF75B-F553-4BDC-A1E3-EA0FD21FEF69}" srcOrd="0" destOrd="0" presId="urn:microsoft.com/office/officeart/2005/8/layout/chevron2"/>
    <dgm:cxn modelId="{A17BC782-8E4A-4321-8EF1-AAA6649364A1}" type="presOf" srcId="{24F06EAE-E945-4E47-81A7-2D081B5BF645}" destId="{2F9841B4-AD65-48EA-B303-A28E86B52298}" srcOrd="0" destOrd="0" presId="urn:microsoft.com/office/officeart/2005/8/layout/chevron2"/>
    <dgm:cxn modelId="{6CF1B491-F674-44FF-96E3-46419002EACB}" type="presOf" srcId="{7964165B-1A20-4F84-BA35-75D7BFFFCF7B}" destId="{6D11F0A0-068C-48C4-85A6-1B9A1E238EED}" srcOrd="0" destOrd="0" presId="urn:microsoft.com/office/officeart/2005/8/layout/chevron2"/>
    <dgm:cxn modelId="{E4402E7F-A5F4-4F86-8FD9-1BDA5B9D5F18}" srcId="{CDE675BA-E000-4AB7-92D9-AC78DBA3CC06}" destId="{BAC772A8-A435-4684-8434-84D2944CDC49}" srcOrd="0" destOrd="0" parTransId="{97C9EDBB-ED80-4548-BCDF-9C0B8D34BBB1}" sibTransId="{683469B0-E396-4D20-A672-97EEE945F642}"/>
    <dgm:cxn modelId="{267B3FAB-AF4E-4D80-AF15-55480692E4F1}" type="presOf" srcId="{BAC772A8-A435-4684-8434-84D2944CDC49}" destId="{6772FE14-D6DB-4BA3-935D-882F1AF9D941}" srcOrd="0" destOrd="0" presId="urn:microsoft.com/office/officeart/2005/8/layout/chevron2"/>
    <dgm:cxn modelId="{7144D960-3EA1-4F3D-9601-9E7AFDCFB8DD}" type="presOf" srcId="{EA20A50B-2046-4384-A5D8-E2F56C05CBBC}" destId="{9A9A89EC-3AC6-4B7B-938D-07EA77D86641}" srcOrd="0" destOrd="0" presId="urn:microsoft.com/office/officeart/2005/8/layout/chevron2"/>
    <dgm:cxn modelId="{4D241C7A-C011-4C1B-A995-6D36B7104B13}" type="presOf" srcId="{1C0C2A4A-B6A6-47E4-9679-9ACEC75A5E70}" destId="{6EAC4AD8-232C-4E1F-B134-39D15BFB0216}" srcOrd="0" destOrd="0" presId="urn:microsoft.com/office/officeart/2005/8/layout/chevron2"/>
    <dgm:cxn modelId="{A6CB2893-B270-4FDE-ABB7-7E560ED12355}" srcId="{EA20A50B-2046-4384-A5D8-E2F56C05CBBC}" destId="{1C0C2A4A-B6A6-47E4-9679-9ACEC75A5E70}" srcOrd="0" destOrd="0" parTransId="{AC9BB02D-D285-4548-BD4B-CA2F1C8BE7B0}" sibTransId="{E7BB1C42-4EC6-404E-9FE8-3F9F0AF91DAB}"/>
    <dgm:cxn modelId="{96A70DEF-3A7E-4928-A2DE-F868B049C6DB}" type="presOf" srcId="{CDE675BA-E000-4AB7-92D9-AC78DBA3CC06}" destId="{09A667CE-2E8C-47C9-8A1A-D37DC6630A84}" srcOrd="0" destOrd="0" presId="urn:microsoft.com/office/officeart/2005/8/layout/chevron2"/>
    <dgm:cxn modelId="{4A816C14-F46D-485B-ABC4-C301DAF616AC}" type="presOf" srcId="{1F96D51C-32AF-447A-86E0-98C41EE62A68}" destId="{C2761D53-5FF7-43CA-B8AF-2FF380FD198D}" srcOrd="0" destOrd="0" presId="urn:microsoft.com/office/officeart/2005/8/layout/chevron2"/>
    <dgm:cxn modelId="{A0FECF94-A431-48B0-862E-BD20A9633D50}" type="presOf" srcId="{7986FFE9-C1FB-496E-B721-1580B540A839}" destId="{073A036F-8A22-4FF4-8EDE-0AC06E1C08C2}" srcOrd="0" destOrd="0" presId="urn:microsoft.com/office/officeart/2005/8/layout/chevron2"/>
    <dgm:cxn modelId="{D540FB86-0C3F-4DE3-805F-03D0D253FCB9}" srcId="{A4093BC6-E70C-4AAC-B33D-CB6A210B4E6A}" destId="{1F96D51C-32AF-447A-86E0-98C41EE62A68}" srcOrd="3" destOrd="0" parTransId="{4C73D145-D1EE-44EB-B6AF-9DD9E423E411}" sibTransId="{9E971583-7DDE-4167-92EE-559306379034}"/>
    <dgm:cxn modelId="{E86932ED-B161-4157-BC78-8EF3D9604E60}" srcId="{A4093BC6-E70C-4AAC-B33D-CB6A210B4E6A}" destId="{EA20A50B-2046-4384-A5D8-E2F56C05CBBC}" srcOrd="0" destOrd="0" parTransId="{EF74380D-20FF-4500-AACD-1EA651CAF8C3}" sibTransId="{82551ACD-49FD-4DE7-802A-2164ACC06678}"/>
    <dgm:cxn modelId="{187F670B-606B-4D24-A6A5-900FA6D792B0}" srcId="{1F96D51C-32AF-447A-86E0-98C41EE62A68}" destId="{7986FFE9-C1FB-496E-B721-1580B540A839}" srcOrd="0" destOrd="0" parTransId="{05181068-44B0-4FD3-95E7-B22071E8C84E}" sibTransId="{024566A5-0D94-46D1-ACBB-0CE6DBFC542A}"/>
    <dgm:cxn modelId="{E01F3530-FDAD-4B55-B637-6723224EFF90}" srcId="{A4093BC6-E70C-4AAC-B33D-CB6A210B4E6A}" destId="{CDE675BA-E000-4AB7-92D9-AC78DBA3CC06}" srcOrd="1" destOrd="0" parTransId="{0F366548-1E59-41B4-B375-76E6C57F8F90}" sibTransId="{D3E0911D-859F-45AB-84AC-F123CB490C54}"/>
    <dgm:cxn modelId="{DB66F0E5-A988-486D-80CF-773C0FC434AA}" srcId="{A4093BC6-E70C-4AAC-B33D-CB6A210B4E6A}" destId="{24F06EAE-E945-4E47-81A7-2D081B5BF645}" srcOrd="2" destOrd="0" parTransId="{6B73FC65-50ED-4B15-97DB-C61510FE7DF6}" sibTransId="{6D05FC8C-C1A2-40BD-B774-066D8A61DB6F}"/>
    <dgm:cxn modelId="{F6A6FF27-5B53-47F2-B9C5-89BB658EFAD4}" type="presParOf" srcId="{CFCCF75B-F553-4BDC-A1E3-EA0FD21FEF69}" destId="{558F4E06-DF24-4F47-89D5-53DD686ECEA4}" srcOrd="0" destOrd="0" presId="urn:microsoft.com/office/officeart/2005/8/layout/chevron2"/>
    <dgm:cxn modelId="{92A4F465-9098-4A6E-853C-3D60CEEB19F1}" type="presParOf" srcId="{558F4E06-DF24-4F47-89D5-53DD686ECEA4}" destId="{9A9A89EC-3AC6-4B7B-938D-07EA77D86641}" srcOrd="0" destOrd="0" presId="urn:microsoft.com/office/officeart/2005/8/layout/chevron2"/>
    <dgm:cxn modelId="{9122D44E-4AEA-4964-A251-B0408F4BE119}" type="presParOf" srcId="{558F4E06-DF24-4F47-89D5-53DD686ECEA4}" destId="{6EAC4AD8-232C-4E1F-B134-39D15BFB0216}" srcOrd="1" destOrd="0" presId="urn:microsoft.com/office/officeart/2005/8/layout/chevron2"/>
    <dgm:cxn modelId="{4582032F-67A7-4151-BEDB-C93B1A1559E8}" type="presParOf" srcId="{CFCCF75B-F553-4BDC-A1E3-EA0FD21FEF69}" destId="{54EC4CC7-2C76-4D99-8E49-F469002B4642}" srcOrd="1" destOrd="0" presId="urn:microsoft.com/office/officeart/2005/8/layout/chevron2"/>
    <dgm:cxn modelId="{303E81CD-79FA-4E5C-8328-31F9595C54EA}" type="presParOf" srcId="{CFCCF75B-F553-4BDC-A1E3-EA0FD21FEF69}" destId="{40694CF3-0BE8-46BA-B989-32257C42D718}" srcOrd="2" destOrd="0" presId="urn:microsoft.com/office/officeart/2005/8/layout/chevron2"/>
    <dgm:cxn modelId="{3917B50F-6A0E-4AD1-A498-C9B16FCB8689}" type="presParOf" srcId="{40694CF3-0BE8-46BA-B989-32257C42D718}" destId="{09A667CE-2E8C-47C9-8A1A-D37DC6630A84}" srcOrd="0" destOrd="0" presId="urn:microsoft.com/office/officeart/2005/8/layout/chevron2"/>
    <dgm:cxn modelId="{23BAD34E-13CC-430E-A561-6488C75F0AA4}" type="presParOf" srcId="{40694CF3-0BE8-46BA-B989-32257C42D718}" destId="{6772FE14-D6DB-4BA3-935D-882F1AF9D941}" srcOrd="1" destOrd="0" presId="urn:microsoft.com/office/officeart/2005/8/layout/chevron2"/>
    <dgm:cxn modelId="{65AA094C-E955-4308-8523-EDBDDEA146F7}" type="presParOf" srcId="{CFCCF75B-F553-4BDC-A1E3-EA0FD21FEF69}" destId="{707479D9-E90B-4579-AC03-9A490EC81117}" srcOrd="3" destOrd="0" presId="urn:microsoft.com/office/officeart/2005/8/layout/chevron2"/>
    <dgm:cxn modelId="{EE0D4AED-6F28-4D90-9F52-093407FB2495}" type="presParOf" srcId="{CFCCF75B-F553-4BDC-A1E3-EA0FD21FEF69}" destId="{3D72599B-329C-4AEE-801F-4A94E825F7A9}" srcOrd="4" destOrd="0" presId="urn:microsoft.com/office/officeart/2005/8/layout/chevron2"/>
    <dgm:cxn modelId="{6EF8F1DC-2574-481F-98E9-D22D93E2C7CA}" type="presParOf" srcId="{3D72599B-329C-4AEE-801F-4A94E825F7A9}" destId="{2F9841B4-AD65-48EA-B303-A28E86B52298}" srcOrd="0" destOrd="0" presId="urn:microsoft.com/office/officeart/2005/8/layout/chevron2"/>
    <dgm:cxn modelId="{52DC522F-0D12-4477-AECD-EBD60CEE0EF0}" type="presParOf" srcId="{3D72599B-329C-4AEE-801F-4A94E825F7A9}" destId="{6D11F0A0-068C-48C4-85A6-1B9A1E238EED}" srcOrd="1" destOrd="0" presId="urn:microsoft.com/office/officeart/2005/8/layout/chevron2"/>
    <dgm:cxn modelId="{632A7D61-249D-45D8-B44D-DFA727DE44E4}" type="presParOf" srcId="{CFCCF75B-F553-4BDC-A1E3-EA0FD21FEF69}" destId="{802A4108-21E1-432E-A29F-17CD3A5BB517}" srcOrd="5" destOrd="0" presId="urn:microsoft.com/office/officeart/2005/8/layout/chevron2"/>
    <dgm:cxn modelId="{353405BE-495A-4169-AD88-42BAF6D4BD4C}" type="presParOf" srcId="{CFCCF75B-F553-4BDC-A1E3-EA0FD21FEF69}" destId="{5719C153-6502-4437-A5B7-DD4FA076C8CC}" srcOrd="6" destOrd="0" presId="urn:microsoft.com/office/officeart/2005/8/layout/chevron2"/>
    <dgm:cxn modelId="{7620BB1D-F895-4A11-AE37-D4C07B885D4D}" type="presParOf" srcId="{5719C153-6502-4437-A5B7-DD4FA076C8CC}" destId="{C2761D53-5FF7-43CA-B8AF-2FF380FD198D}" srcOrd="0" destOrd="0" presId="urn:microsoft.com/office/officeart/2005/8/layout/chevron2"/>
    <dgm:cxn modelId="{F165686E-2D34-4573-A6B4-7DE67BFCAE63}" type="presParOf" srcId="{5719C153-6502-4437-A5B7-DD4FA076C8CC}" destId="{073A036F-8A22-4FF4-8EDE-0AC06E1C08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65BF6-7E7A-42F8-965C-AD5919603F4A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</dgm:pt>
    <dgm:pt modelId="{F7909085-D9B1-48FC-8793-1264840489F7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Потребности </a:t>
          </a:r>
          <a:r>
            <a: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населения 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D9AC2-9A27-424D-A51F-7DAD2AD4F01F}" type="parTrans" cxnId="{5840423D-2699-4CD9-868A-4337238C9C9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E3903-CFCD-44A3-A968-E5812097605A}" type="sibTrans" cxnId="{5840423D-2699-4CD9-868A-4337238C9C9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810F71-5BA3-4373-9B46-DA45852F1D6B}">
      <dgm:prSet custT="1"/>
      <dgm:spPr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Способность </a:t>
          </a:r>
          <a:r>
            <a: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</a:p>
        <a:p>
          <a:r>
            <a: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готовность </a:t>
          </a:r>
          <a:r>
            <a: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НПО </a:t>
          </a:r>
          <a:r>
            <a: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  <a:p>
          <a:r>
            <a: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влиять </a:t>
          </a:r>
          <a:r>
            <a: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</a:t>
          </a:r>
          <a:r>
            <a: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  <a:p>
          <a:r>
            <a: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изменение </a:t>
          </a:r>
          <a:r>
            <a: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ситуации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C36A0-21F1-480B-9240-AE891DCD78C9}" type="parTrans" cxnId="{BB112422-F6EF-4936-A636-B47376E2CBD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D46AD-4207-46F2-9B87-ACE6F6ED59DA}" type="sibTrans" cxnId="{BB112422-F6EF-4936-A636-B47376E2CBD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A57FB-6E81-40F6-833E-FC9EA35A081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pPr algn="just"/>
          <a:r>
            <a: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Государственные </a:t>
          </a:r>
          <a:r>
            <a: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приоритеты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FFF7B6-A463-4F0F-A1C3-3514D2004B70}" type="parTrans" cxnId="{515F5EF0-BC35-418A-9694-34F2DF5900C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65EC5-E9CA-4144-9B81-17C34A9B2C67}" type="sibTrans" cxnId="{515F5EF0-BC35-418A-9694-34F2DF5900C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3DA02-7310-48B6-A959-38E89142D786}" type="pres">
      <dgm:prSet presAssocID="{57B65BF6-7E7A-42F8-965C-AD5919603F4A}" presName="compositeShape" presStyleCnt="0">
        <dgm:presLayoutVars>
          <dgm:chMax val="7"/>
          <dgm:dir/>
          <dgm:resizeHandles val="exact"/>
        </dgm:presLayoutVars>
      </dgm:prSet>
      <dgm:spPr/>
    </dgm:pt>
    <dgm:pt modelId="{2A0BC2F3-89D2-480D-8F6E-59EA87762BE4}" type="pres">
      <dgm:prSet presAssocID="{F7909085-D9B1-48FC-8793-1264840489F7}" presName="circ1" presStyleLbl="vennNode1" presStyleIdx="0" presStyleCnt="3" custAng="0" custScaleX="93809" custScaleY="88251" custLinFactNeighborX="347" custLinFactNeighborY="-10099"/>
      <dgm:spPr/>
      <dgm:t>
        <a:bodyPr/>
        <a:lstStyle/>
        <a:p>
          <a:endParaRPr lang="ru-RU"/>
        </a:p>
      </dgm:t>
    </dgm:pt>
    <dgm:pt modelId="{D9B4DE2A-B010-47E9-B56F-5EB60BE81C4C}" type="pres">
      <dgm:prSet presAssocID="{F7909085-D9B1-48FC-8793-1264840489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841A9-A2C9-40D5-B722-871BFD233741}" type="pres">
      <dgm:prSet presAssocID="{5F810F71-5BA3-4373-9B46-DA45852F1D6B}" presName="circ2" presStyleLbl="vennNode1" presStyleIdx="1" presStyleCnt="3" custScaleX="121766" custScaleY="92255" custLinFactNeighborX="-5582" custLinFactNeighborY="-25599"/>
      <dgm:spPr/>
      <dgm:t>
        <a:bodyPr/>
        <a:lstStyle/>
        <a:p>
          <a:endParaRPr lang="ru-RU"/>
        </a:p>
      </dgm:t>
    </dgm:pt>
    <dgm:pt modelId="{EB2D9BA9-4C7F-4850-A819-3ED32C3BC598}" type="pres">
      <dgm:prSet presAssocID="{5F810F71-5BA3-4373-9B46-DA45852F1D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49E29-68FC-49FD-A54B-D1C98FE205DD}" type="pres">
      <dgm:prSet presAssocID="{352A57FB-6E81-40F6-833E-FC9EA35A0814}" presName="circ3" presStyleLbl="vennNode1" presStyleIdx="2" presStyleCnt="3" custScaleX="121428" custScaleY="96179" custLinFactNeighborX="827" custLinFactNeighborY="-25878"/>
      <dgm:spPr/>
      <dgm:t>
        <a:bodyPr/>
        <a:lstStyle/>
        <a:p>
          <a:endParaRPr lang="ru-RU"/>
        </a:p>
      </dgm:t>
    </dgm:pt>
    <dgm:pt modelId="{72DE51A0-D94D-4C01-8FA0-217EFE3D14C2}" type="pres">
      <dgm:prSet presAssocID="{352A57FB-6E81-40F6-833E-FC9EA35A081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DA63A-745F-4FF8-98DA-79F04D0E34B0}" type="presOf" srcId="{F7909085-D9B1-48FC-8793-1264840489F7}" destId="{D9B4DE2A-B010-47E9-B56F-5EB60BE81C4C}" srcOrd="1" destOrd="0" presId="urn:microsoft.com/office/officeart/2005/8/layout/venn1"/>
    <dgm:cxn modelId="{96868509-BE77-4277-8164-1AA2AFEC6456}" type="presOf" srcId="{352A57FB-6E81-40F6-833E-FC9EA35A0814}" destId="{72DE51A0-D94D-4C01-8FA0-217EFE3D14C2}" srcOrd="1" destOrd="0" presId="urn:microsoft.com/office/officeart/2005/8/layout/venn1"/>
    <dgm:cxn modelId="{BB112422-F6EF-4936-A636-B47376E2CBD8}" srcId="{57B65BF6-7E7A-42F8-965C-AD5919603F4A}" destId="{5F810F71-5BA3-4373-9B46-DA45852F1D6B}" srcOrd="1" destOrd="0" parTransId="{1A3C36A0-21F1-480B-9240-AE891DCD78C9}" sibTransId="{54CD46AD-4207-46F2-9B87-ACE6F6ED59DA}"/>
    <dgm:cxn modelId="{74D339F7-4E96-442E-8FC4-D0C87DD4B452}" type="presOf" srcId="{5F810F71-5BA3-4373-9B46-DA45852F1D6B}" destId="{EB2D9BA9-4C7F-4850-A819-3ED32C3BC598}" srcOrd="1" destOrd="0" presId="urn:microsoft.com/office/officeart/2005/8/layout/venn1"/>
    <dgm:cxn modelId="{5840423D-2699-4CD9-868A-4337238C9C9F}" srcId="{57B65BF6-7E7A-42F8-965C-AD5919603F4A}" destId="{F7909085-D9B1-48FC-8793-1264840489F7}" srcOrd="0" destOrd="0" parTransId="{9D3D9AC2-9A27-424D-A51F-7DAD2AD4F01F}" sibTransId="{E06E3903-CFCD-44A3-A968-E5812097605A}"/>
    <dgm:cxn modelId="{7D39400C-DC84-466B-AF97-C448278C4704}" type="presOf" srcId="{F7909085-D9B1-48FC-8793-1264840489F7}" destId="{2A0BC2F3-89D2-480D-8F6E-59EA87762BE4}" srcOrd="0" destOrd="0" presId="urn:microsoft.com/office/officeart/2005/8/layout/venn1"/>
    <dgm:cxn modelId="{F52623CD-E9D4-4E2F-94CA-03AA9C3BAFED}" type="presOf" srcId="{352A57FB-6E81-40F6-833E-FC9EA35A0814}" destId="{01849E29-68FC-49FD-A54B-D1C98FE205DD}" srcOrd="0" destOrd="0" presId="urn:microsoft.com/office/officeart/2005/8/layout/venn1"/>
    <dgm:cxn modelId="{918FE077-DD3B-45FA-BB9E-4DB645E0748D}" type="presOf" srcId="{5F810F71-5BA3-4373-9B46-DA45852F1D6B}" destId="{92A841A9-A2C9-40D5-B722-871BFD233741}" srcOrd="0" destOrd="0" presId="urn:microsoft.com/office/officeart/2005/8/layout/venn1"/>
    <dgm:cxn modelId="{34871231-FF95-49EB-B9D0-1B023529B87E}" type="presOf" srcId="{57B65BF6-7E7A-42F8-965C-AD5919603F4A}" destId="{4933DA02-7310-48B6-A959-38E89142D786}" srcOrd="0" destOrd="0" presId="urn:microsoft.com/office/officeart/2005/8/layout/venn1"/>
    <dgm:cxn modelId="{515F5EF0-BC35-418A-9694-34F2DF5900C8}" srcId="{57B65BF6-7E7A-42F8-965C-AD5919603F4A}" destId="{352A57FB-6E81-40F6-833E-FC9EA35A0814}" srcOrd="2" destOrd="0" parTransId="{DCFFF7B6-A463-4F0F-A1C3-3514D2004B70}" sibTransId="{8E365EC5-E9CA-4144-9B81-17C34A9B2C67}"/>
    <dgm:cxn modelId="{41D8D02D-B0D6-4A41-BAC2-B7084690BE71}" type="presParOf" srcId="{4933DA02-7310-48B6-A959-38E89142D786}" destId="{2A0BC2F3-89D2-480D-8F6E-59EA87762BE4}" srcOrd="0" destOrd="0" presId="urn:microsoft.com/office/officeart/2005/8/layout/venn1"/>
    <dgm:cxn modelId="{664DC3EC-8E12-4916-8EF0-0FF3A36BC4B3}" type="presParOf" srcId="{4933DA02-7310-48B6-A959-38E89142D786}" destId="{D9B4DE2A-B010-47E9-B56F-5EB60BE81C4C}" srcOrd="1" destOrd="0" presId="urn:microsoft.com/office/officeart/2005/8/layout/venn1"/>
    <dgm:cxn modelId="{0E3CAAC2-73D3-48B9-AA0F-E06715DF4650}" type="presParOf" srcId="{4933DA02-7310-48B6-A959-38E89142D786}" destId="{92A841A9-A2C9-40D5-B722-871BFD233741}" srcOrd="2" destOrd="0" presId="urn:microsoft.com/office/officeart/2005/8/layout/venn1"/>
    <dgm:cxn modelId="{6FC519B8-8220-4CF3-B3CE-5DB13F7F4052}" type="presParOf" srcId="{4933DA02-7310-48B6-A959-38E89142D786}" destId="{EB2D9BA9-4C7F-4850-A819-3ED32C3BC598}" srcOrd="3" destOrd="0" presId="urn:microsoft.com/office/officeart/2005/8/layout/venn1"/>
    <dgm:cxn modelId="{7C42D1EE-9DB7-4966-A7F1-E3C1E0E6FB45}" type="presParOf" srcId="{4933DA02-7310-48B6-A959-38E89142D786}" destId="{01849E29-68FC-49FD-A54B-D1C98FE205DD}" srcOrd="4" destOrd="0" presId="urn:microsoft.com/office/officeart/2005/8/layout/venn1"/>
    <dgm:cxn modelId="{11405A2F-D2EF-43B8-8AC0-2E62B128231E}" type="presParOf" srcId="{4933DA02-7310-48B6-A959-38E89142D786}" destId="{72DE51A0-D94D-4C01-8FA0-217EFE3D14C2}" srcOrd="5" destOrd="0" presId="urn:microsoft.com/office/officeart/2005/8/layout/venn1"/>
  </dgm:cxnLst>
  <dgm:bg>
    <a:effectLst>
      <a:glow rad="101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B3956-FBBD-4D28-B779-24918218D3E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1AB5BC-5EB9-432C-8F6F-7E9CCBCC8713}">
      <dgm:prSet phldrT="[Текст]" custT="1"/>
      <dgm:spPr>
        <a:solidFill>
          <a:srgbClr val="7EA8E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</a:t>
          </a:r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II </a:t>
          </a:r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этапы: Сбор</a:t>
          </a:r>
          <a:r>
            <a:rPr lang="ru-RU" sz="14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информации для анализа ситуации. Анализ ситуации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AE588-6220-4D0B-A68B-4DE21CDCC7AA}" type="parTrans" cxnId="{9D2ACFB9-8179-4D57-998D-7D6ACCA16F5C}">
      <dgm:prSet/>
      <dgm:spPr/>
      <dgm:t>
        <a:bodyPr/>
        <a:lstStyle/>
        <a:p>
          <a:endParaRPr lang="ru-RU"/>
        </a:p>
      </dgm:t>
    </dgm:pt>
    <dgm:pt modelId="{635FD3DE-22F2-4423-BB76-374B2547EFA9}" type="sibTrans" cxnId="{9D2ACFB9-8179-4D57-998D-7D6ACCA16F5C}">
      <dgm:prSet/>
      <dgm:spPr/>
      <dgm:t>
        <a:bodyPr/>
        <a:lstStyle/>
        <a:p>
          <a:endParaRPr lang="ru-RU"/>
        </a:p>
      </dgm:t>
    </dgm:pt>
    <dgm:pt modelId="{BBA9C13D-CECD-405D-9697-C67328A4F528}">
      <dgm:prSet phldrT="[Текст]"/>
      <dgm:spPr>
        <a:solidFill>
          <a:srgbClr val="7EA8E6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III.</a:t>
          </a:r>
          <a:r>
            <a:rPr lang="ru-RU" dirty="0" smtClean="0">
              <a:solidFill>
                <a:schemeClr val="tx1"/>
              </a:solidFill>
            </a:rPr>
            <a:t>Планирование тем ГСЗ </a:t>
          </a:r>
          <a:endParaRPr lang="ru-RU" dirty="0">
            <a:solidFill>
              <a:schemeClr val="tx1"/>
            </a:solidFill>
          </a:endParaRPr>
        </a:p>
      </dgm:t>
    </dgm:pt>
    <dgm:pt modelId="{693A4BE8-14E1-434B-ACBE-9FE5DC9A8A2A}" type="parTrans" cxnId="{AC6AC9A4-E619-4FCF-8BF1-1D652E16A77C}">
      <dgm:prSet/>
      <dgm:spPr/>
      <dgm:t>
        <a:bodyPr/>
        <a:lstStyle/>
        <a:p>
          <a:endParaRPr lang="ru-RU"/>
        </a:p>
      </dgm:t>
    </dgm:pt>
    <dgm:pt modelId="{241D89F9-7FDE-4AFD-9555-BB2B64C21907}" type="sibTrans" cxnId="{AC6AC9A4-E619-4FCF-8BF1-1D652E16A77C}">
      <dgm:prSet/>
      <dgm:spPr/>
      <dgm:t>
        <a:bodyPr/>
        <a:lstStyle/>
        <a:p>
          <a:endParaRPr lang="ru-RU"/>
        </a:p>
      </dgm:t>
    </dgm:pt>
    <dgm:pt modelId="{A5ADD69A-809B-488D-9164-1E4BF04CB86B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Размещение на интернет ресурсе для публичного обсуждения (10 раб. дней)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486D8-352A-47FC-A28E-98AB3E233265}" type="parTrans" cxnId="{A00AABFC-518B-4DBC-BB47-CBBB4E406A39}">
      <dgm:prSet/>
      <dgm:spPr/>
      <dgm:t>
        <a:bodyPr/>
        <a:lstStyle/>
        <a:p>
          <a:endParaRPr lang="ru-RU"/>
        </a:p>
      </dgm:t>
    </dgm:pt>
    <dgm:pt modelId="{22F3D5DA-490E-48AF-80A2-62AA5E4238DD}" type="sibTrans" cxnId="{A00AABFC-518B-4DBC-BB47-CBBB4E406A39}">
      <dgm:prSet/>
      <dgm:spPr/>
      <dgm:t>
        <a:bodyPr/>
        <a:lstStyle/>
        <a:p>
          <a:endParaRPr lang="ru-RU"/>
        </a:p>
      </dgm:t>
    </dgm:pt>
    <dgm:pt modelId="{2269529B-D254-4D88-949D-8FB53E26B9DB}">
      <dgm:prSet phldrT="[Текст]"/>
      <dgm:spPr>
        <a:solidFill>
          <a:srgbClr val="7EA8E6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IV. </a:t>
          </a:r>
          <a:r>
            <a:rPr lang="ru-RU" dirty="0" smtClean="0">
              <a:solidFill>
                <a:schemeClr val="tx1"/>
              </a:solidFill>
            </a:rPr>
            <a:t>Включение в бюджетную заявку</a:t>
          </a:r>
          <a:endParaRPr lang="ru-RU" dirty="0">
            <a:solidFill>
              <a:schemeClr val="tx1"/>
            </a:solidFill>
          </a:endParaRPr>
        </a:p>
      </dgm:t>
    </dgm:pt>
    <dgm:pt modelId="{3B4EE9FD-322F-4657-9705-4EF31211C68D}" type="parTrans" cxnId="{51077DEE-C542-4B5A-BD3B-F92C121EE20D}">
      <dgm:prSet/>
      <dgm:spPr/>
      <dgm:t>
        <a:bodyPr/>
        <a:lstStyle/>
        <a:p>
          <a:endParaRPr lang="ru-RU"/>
        </a:p>
      </dgm:t>
    </dgm:pt>
    <dgm:pt modelId="{A4921BFB-BF8E-44D5-84F8-AAC5D86918A0}" type="sibTrans" cxnId="{51077DEE-C542-4B5A-BD3B-F92C121EE20D}">
      <dgm:prSet/>
      <dgm:spPr/>
      <dgm:t>
        <a:bodyPr/>
        <a:lstStyle/>
        <a:p>
          <a:endParaRPr lang="ru-RU"/>
        </a:p>
      </dgm:t>
    </dgm:pt>
    <dgm:pt modelId="{9C409CD8-9A8E-4DF2-B283-6521533C223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Подписание республиканского бюджета </a:t>
          </a:r>
          <a:r>
            <a: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не позднее 1 декабря</a:t>
          </a:r>
          <a:r>
            <a:rPr lang="ru-RU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текущего финансового года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BD7B8-4EA5-4375-AE9A-462C4D0C1687}" type="parTrans" cxnId="{14F08B3A-36F8-4CE1-8BE7-BD1A71624E74}">
      <dgm:prSet/>
      <dgm:spPr/>
      <dgm:t>
        <a:bodyPr/>
        <a:lstStyle/>
        <a:p>
          <a:endParaRPr lang="ru-RU"/>
        </a:p>
      </dgm:t>
    </dgm:pt>
    <dgm:pt modelId="{39E3E312-5480-4EBE-9527-1657693E0905}" type="sibTrans" cxnId="{14F08B3A-36F8-4CE1-8BE7-BD1A71624E74}">
      <dgm:prSet/>
      <dgm:spPr/>
      <dgm:t>
        <a:bodyPr/>
        <a:lstStyle/>
        <a:p>
          <a:endParaRPr lang="ru-RU"/>
        </a:p>
      </dgm:t>
    </dgm:pt>
    <dgm:pt modelId="{A5EC16F3-50D7-42CE-BBDF-E2D7A659E7A5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Прогнозы социально-экономического развития (области, города, района)</a:t>
          </a:r>
          <a:endParaRPr lang="ru-RU" sz="1500" dirty="0">
            <a:solidFill>
              <a:srgbClr val="002060"/>
            </a:solidFill>
          </a:endParaRPr>
        </a:p>
      </dgm:t>
    </dgm:pt>
    <dgm:pt modelId="{848109FB-B92B-46D2-986C-72181DC31C53}" type="sibTrans" cxnId="{C0191AC3-B0B7-4EF4-8762-F4D65EC203A8}">
      <dgm:prSet/>
      <dgm:spPr/>
      <dgm:t>
        <a:bodyPr/>
        <a:lstStyle/>
        <a:p>
          <a:endParaRPr lang="ru-RU"/>
        </a:p>
      </dgm:t>
    </dgm:pt>
    <dgm:pt modelId="{6804C72D-A420-49C7-ACD2-91AFD254EB22}" type="parTrans" cxnId="{C0191AC3-B0B7-4EF4-8762-F4D65EC203A8}">
      <dgm:prSet/>
      <dgm:spPr/>
      <dgm:t>
        <a:bodyPr/>
        <a:lstStyle/>
        <a:p>
          <a:endParaRPr lang="ru-RU"/>
        </a:p>
      </dgm:t>
    </dgm:pt>
    <dgm:pt modelId="{BA0E61FF-6D20-482B-85C6-88235BFF1FE7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Показатели оценки нужд и потребностей населения</a:t>
          </a:r>
          <a:endParaRPr lang="ru-RU" sz="15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DA4B4D-6BE4-49C1-9C72-350C7A49F1C4}" type="parTrans" cxnId="{ABC2D434-CD4A-4D62-91B9-4787EE0C6BDE}">
      <dgm:prSet/>
      <dgm:spPr/>
      <dgm:t>
        <a:bodyPr/>
        <a:lstStyle/>
        <a:p>
          <a:endParaRPr lang="ru-RU"/>
        </a:p>
      </dgm:t>
    </dgm:pt>
    <dgm:pt modelId="{04275569-B902-4AB0-87A3-5FAF770380B0}" type="sibTrans" cxnId="{ABC2D434-CD4A-4D62-91B9-4787EE0C6BDE}">
      <dgm:prSet/>
      <dgm:spPr/>
      <dgm:t>
        <a:bodyPr/>
        <a:lstStyle/>
        <a:p>
          <a:endParaRPr lang="ru-RU"/>
        </a:p>
      </dgm:t>
    </dgm:pt>
    <dgm:pt modelId="{76C6422B-0A90-420E-8F58-F0F81A6E1036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Подписание областного, города республиканского значения</a:t>
          </a:r>
          <a:r>
            <a:rPr lang="ru-RU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не позднее 15 октября не </a:t>
          </a:r>
          <a:r>
            <a: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позднее 2 недель</a:t>
          </a:r>
          <a:r>
            <a:rPr lang="ru-RU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после подписания закона о республиканском бюджете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FA2441-95C1-4E49-9A6C-D660364F9632}" type="parTrans" cxnId="{D5077817-1699-4FC0-8F1A-972422782BE0}">
      <dgm:prSet/>
      <dgm:spPr/>
      <dgm:t>
        <a:bodyPr/>
        <a:lstStyle/>
        <a:p>
          <a:endParaRPr lang="ru-RU"/>
        </a:p>
      </dgm:t>
    </dgm:pt>
    <dgm:pt modelId="{95D2E977-97E6-428E-BEDD-F8800182FD8B}" type="sibTrans" cxnId="{D5077817-1699-4FC0-8F1A-972422782BE0}">
      <dgm:prSet/>
      <dgm:spPr/>
      <dgm:t>
        <a:bodyPr/>
        <a:lstStyle/>
        <a:p>
          <a:endParaRPr lang="ru-RU"/>
        </a:p>
      </dgm:t>
    </dgm:pt>
    <dgm:pt modelId="{FBCD18A4-5E65-433D-8D18-231E20D09C2F}">
      <dgm:prSet/>
      <dgm:spPr/>
      <dgm:t>
        <a:bodyPr/>
        <a:lstStyle/>
        <a:p>
          <a:endParaRPr lang="ru-RU" sz="700" dirty="0">
            <a:solidFill>
              <a:srgbClr val="002060"/>
            </a:solidFill>
          </a:endParaRPr>
        </a:p>
      </dgm:t>
    </dgm:pt>
    <dgm:pt modelId="{280ABF8A-85A9-435F-AEBD-D2474CD13212}" type="parTrans" cxnId="{4F841932-AB1A-4AC5-A936-3198EC976D3E}">
      <dgm:prSet/>
      <dgm:spPr/>
      <dgm:t>
        <a:bodyPr/>
        <a:lstStyle/>
        <a:p>
          <a:endParaRPr lang="ru-RU"/>
        </a:p>
      </dgm:t>
    </dgm:pt>
    <dgm:pt modelId="{908E3664-3CA0-4FA4-A196-5DFA8A2134C3}" type="sibTrans" cxnId="{4F841932-AB1A-4AC5-A936-3198EC976D3E}">
      <dgm:prSet/>
      <dgm:spPr/>
      <dgm:t>
        <a:bodyPr/>
        <a:lstStyle/>
        <a:p>
          <a:endParaRPr lang="ru-RU"/>
        </a:p>
      </dgm:t>
    </dgm:pt>
    <dgm:pt modelId="{66011B64-17E2-4706-B98C-17A79A6CBDB8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Подписание бюджета района </a:t>
          </a:r>
          <a:r>
            <a: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не позднее 10 ноября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(2 недели после подписания решения об утверждении районного бюджета)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5C94D-4738-4EE6-9918-6AC799F1E4A9}" type="parTrans" cxnId="{60D2F469-5B8F-48E8-9A46-AB834F478607}">
      <dgm:prSet/>
      <dgm:spPr/>
      <dgm:t>
        <a:bodyPr/>
        <a:lstStyle/>
        <a:p>
          <a:endParaRPr lang="ru-RU"/>
        </a:p>
      </dgm:t>
    </dgm:pt>
    <dgm:pt modelId="{CA006433-DFEE-4EF7-8D58-705D9657B1DB}" type="sibTrans" cxnId="{60D2F469-5B8F-48E8-9A46-AB834F478607}">
      <dgm:prSet/>
      <dgm:spPr/>
      <dgm:t>
        <a:bodyPr/>
        <a:lstStyle/>
        <a:p>
          <a:endParaRPr lang="ru-RU"/>
        </a:p>
      </dgm:t>
    </dgm:pt>
    <dgm:pt modelId="{441FBCDE-2A68-4B24-A527-71F446743C26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Результаты проектов и мониторинга ГСЗ за предыдущие годы</a:t>
          </a:r>
          <a:endParaRPr lang="ru-RU" sz="15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779EA-B65B-42DD-BC9B-8A99E6EE7268}" type="parTrans" cxnId="{B3BDAAEE-45A5-4272-9A36-6E341E4D0296}">
      <dgm:prSet/>
      <dgm:spPr/>
      <dgm:t>
        <a:bodyPr/>
        <a:lstStyle/>
        <a:p>
          <a:endParaRPr lang="ru-RU"/>
        </a:p>
      </dgm:t>
    </dgm:pt>
    <dgm:pt modelId="{6209872F-F1A4-44AC-98A0-104AFF43A1FA}" type="sibTrans" cxnId="{B3BDAAEE-45A5-4272-9A36-6E341E4D0296}">
      <dgm:prSet/>
      <dgm:spPr/>
      <dgm:t>
        <a:bodyPr/>
        <a:lstStyle/>
        <a:p>
          <a:endParaRPr lang="ru-RU"/>
        </a:p>
      </dgm:t>
    </dgm:pt>
    <dgm:pt modelId="{39753D90-DD39-4741-853E-6E3883E66B32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Отчеты о реализации стратегических и программных документов</a:t>
          </a:r>
          <a:endParaRPr lang="ru-RU" sz="15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18179-E942-43F4-934D-A2A1BE8FB453}" type="parTrans" cxnId="{76D09874-A8EB-44F0-B890-D3E652D0967F}">
      <dgm:prSet/>
      <dgm:spPr/>
      <dgm:t>
        <a:bodyPr/>
        <a:lstStyle/>
        <a:p>
          <a:endParaRPr lang="ru-RU"/>
        </a:p>
      </dgm:t>
    </dgm:pt>
    <dgm:pt modelId="{2F3815BA-1BFA-4535-8354-5FA4A1E6F20C}" type="sibTrans" cxnId="{76D09874-A8EB-44F0-B890-D3E652D0967F}">
      <dgm:prSet/>
      <dgm:spPr/>
      <dgm:t>
        <a:bodyPr/>
        <a:lstStyle/>
        <a:p>
          <a:endParaRPr lang="ru-RU"/>
        </a:p>
      </dgm:t>
    </dgm:pt>
    <dgm:pt modelId="{AD2E8D28-F62F-4DBD-BF24-B056CECACA0E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Предложения рассматриваются 3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раб.дня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CD1924-6061-402F-AF29-D78795D830A7}" type="parTrans" cxnId="{79E5D4FC-5A75-4E31-A939-25B3739E0965}">
      <dgm:prSet/>
      <dgm:spPr/>
      <dgm:t>
        <a:bodyPr/>
        <a:lstStyle/>
        <a:p>
          <a:endParaRPr lang="ru-RU"/>
        </a:p>
      </dgm:t>
    </dgm:pt>
    <dgm:pt modelId="{F9CAB0D0-4734-4815-8C46-032B91A9AC4F}" type="sibTrans" cxnId="{79E5D4FC-5A75-4E31-A939-25B3739E0965}">
      <dgm:prSet/>
      <dgm:spPr/>
      <dgm:t>
        <a:bodyPr/>
        <a:lstStyle/>
        <a:p>
          <a:endParaRPr lang="ru-RU"/>
        </a:p>
      </dgm:t>
    </dgm:pt>
    <dgm:pt modelId="{DCA926B8-1024-481A-BE5F-5C5EB7A28AA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Отчет на интернет ресурсе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45AFB5-259D-4065-8F7E-7C1A236BF731}" type="parTrans" cxnId="{3F2FF0CF-186B-459F-ABC0-589B4136DAFB}">
      <dgm:prSet/>
      <dgm:spPr/>
      <dgm:t>
        <a:bodyPr/>
        <a:lstStyle/>
        <a:p>
          <a:endParaRPr lang="ru-RU"/>
        </a:p>
      </dgm:t>
    </dgm:pt>
    <dgm:pt modelId="{F5295FFE-2F7F-4A0A-9B56-40D42898A3D3}" type="sibTrans" cxnId="{3F2FF0CF-186B-459F-ABC0-589B4136DAFB}">
      <dgm:prSet/>
      <dgm:spPr/>
      <dgm:t>
        <a:bodyPr/>
        <a:lstStyle/>
        <a:p>
          <a:endParaRPr lang="ru-RU"/>
        </a:p>
      </dgm:t>
    </dgm:pt>
    <dgm:pt modelId="{7505E668-DEED-4C4E-A797-6DE86E8DAC91}" type="pres">
      <dgm:prSet presAssocID="{7B5B3956-FBBD-4D28-B779-24918218D3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9FE21-076B-40C0-8D0D-E2A71699D3BB}" type="pres">
      <dgm:prSet presAssocID="{7B5B3956-FBBD-4D28-B779-24918218D3E9}" presName="tSp" presStyleCnt="0"/>
      <dgm:spPr/>
    </dgm:pt>
    <dgm:pt modelId="{EA36260C-171E-4A51-9DF3-82A341FB22E8}" type="pres">
      <dgm:prSet presAssocID="{7B5B3956-FBBD-4D28-B779-24918218D3E9}" presName="bSp" presStyleCnt="0"/>
      <dgm:spPr/>
    </dgm:pt>
    <dgm:pt modelId="{AB2926BA-FCBB-4B19-A32C-8B865950D8D4}" type="pres">
      <dgm:prSet presAssocID="{7B5B3956-FBBD-4D28-B779-24918218D3E9}" presName="process" presStyleCnt="0"/>
      <dgm:spPr/>
    </dgm:pt>
    <dgm:pt modelId="{5FF3FC13-230D-4808-A5BC-31DD424BA70E}" type="pres">
      <dgm:prSet presAssocID="{331AB5BC-5EB9-432C-8F6F-7E9CCBCC8713}" presName="composite1" presStyleCnt="0"/>
      <dgm:spPr/>
    </dgm:pt>
    <dgm:pt modelId="{2A6643C8-3FC5-41C6-8A58-9834231DCC88}" type="pres">
      <dgm:prSet presAssocID="{331AB5BC-5EB9-432C-8F6F-7E9CCBCC8713}" presName="dummyNode1" presStyleLbl="node1" presStyleIdx="0" presStyleCnt="3"/>
      <dgm:spPr/>
    </dgm:pt>
    <dgm:pt modelId="{97588991-C4BE-4AF6-B009-41D690A20909}" type="pres">
      <dgm:prSet presAssocID="{331AB5BC-5EB9-432C-8F6F-7E9CCBCC8713}" presName="childNode1" presStyleLbl="bgAcc1" presStyleIdx="0" presStyleCnt="3" custScaleX="159503" custScaleY="192837" custLinFactNeighborX="-20" custLinFactNeighborY="-17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7629D-579B-42C4-B4FB-90879E2C7A64}" type="pres">
      <dgm:prSet presAssocID="{331AB5BC-5EB9-432C-8F6F-7E9CCBCC871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4BAE7-9CCD-4651-915D-AC7214EFF882}" type="pres">
      <dgm:prSet presAssocID="{331AB5BC-5EB9-432C-8F6F-7E9CCBCC8713}" presName="parentNode1" presStyleLbl="node1" presStyleIdx="0" presStyleCnt="3" custScaleX="134150" custScaleY="143848" custLinFactY="50015" custLinFactNeighborX="68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6F343-F150-4798-8CA0-D238E1DE9404}" type="pres">
      <dgm:prSet presAssocID="{331AB5BC-5EB9-432C-8F6F-7E9CCBCC8713}" presName="connSite1" presStyleCnt="0"/>
      <dgm:spPr/>
    </dgm:pt>
    <dgm:pt modelId="{C99AAFCF-050A-40E5-8D57-FBBF920160D8}" type="pres">
      <dgm:prSet presAssocID="{635FD3DE-22F2-4423-BB76-374B2547EFA9}" presName="Name9" presStyleLbl="sibTrans2D1" presStyleIdx="0" presStyleCnt="2"/>
      <dgm:spPr/>
      <dgm:t>
        <a:bodyPr/>
        <a:lstStyle/>
        <a:p>
          <a:endParaRPr lang="ru-RU"/>
        </a:p>
      </dgm:t>
    </dgm:pt>
    <dgm:pt modelId="{D005FBEF-49C3-4AD8-8C6F-078CF09CFB53}" type="pres">
      <dgm:prSet presAssocID="{BBA9C13D-CECD-405D-9697-C67328A4F528}" presName="composite2" presStyleCnt="0"/>
      <dgm:spPr/>
    </dgm:pt>
    <dgm:pt modelId="{9941B9EA-14EB-4AD9-8279-8F5CF923FC38}" type="pres">
      <dgm:prSet presAssocID="{BBA9C13D-CECD-405D-9697-C67328A4F528}" presName="dummyNode2" presStyleLbl="node1" presStyleIdx="0" presStyleCnt="3"/>
      <dgm:spPr/>
    </dgm:pt>
    <dgm:pt modelId="{923613E9-A199-47FA-9AC4-E858879E9467}" type="pres">
      <dgm:prSet presAssocID="{BBA9C13D-CECD-405D-9697-C67328A4F528}" presName="childNode2" presStyleLbl="bgAcc1" presStyleIdx="1" presStyleCnt="3" custScaleX="129153" custScaleY="202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03F4D-A4C1-43E9-BD2C-74A5371788A2}" type="pres">
      <dgm:prSet presAssocID="{BBA9C13D-CECD-405D-9697-C67328A4F52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97F91-F2E3-49A5-AEC8-6AAA213EA3D7}" type="pres">
      <dgm:prSet presAssocID="{BBA9C13D-CECD-405D-9697-C67328A4F528}" presName="parentNode2" presStyleLbl="node1" presStyleIdx="1" presStyleCnt="3" custScaleX="112821" custLinFactNeighborX="17037" custLinFactNeighborY="-48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C0230-A297-49B2-AF5E-54B692707F38}" type="pres">
      <dgm:prSet presAssocID="{BBA9C13D-CECD-405D-9697-C67328A4F528}" presName="connSite2" presStyleCnt="0"/>
      <dgm:spPr/>
    </dgm:pt>
    <dgm:pt modelId="{16654518-BBC7-4D7E-9DC0-50E4EAF8FC14}" type="pres">
      <dgm:prSet presAssocID="{241D89F9-7FDE-4AFD-9555-BB2B64C21907}" presName="Name18" presStyleLbl="sibTrans2D1" presStyleIdx="1" presStyleCnt="2"/>
      <dgm:spPr/>
      <dgm:t>
        <a:bodyPr/>
        <a:lstStyle/>
        <a:p>
          <a:endParaRPr lang="ru-RU"/>
        </a:p>
      </dgm:t>
    </dgm:pt>
    <dgm:pt modelId="{E15FE617-7CE6-457A-975D-B85F39F91444}" type="pres">
      <dgm:prSet presAssocID="{2269529B-D254-4D88-949D-8FB53E26B9DB}" presName="composite1" presStyleCnt="0"/>
      <dgm:spPr/>
    </dgm:pt>
    <dgm:pt modelId="{7E7CBF07-4CE4-4E81-ABCD-44AAEBEEF0D3}" type="pres">
      <dgm:prSet presAssocID="{2269529B-D254-4D88-949D-8FB53E26B9DB}" presName="dummyNode1" presStyleLbl="node1" presStyleIdx="1" presStyleCnt="3"/>
      <dgm:spPr/>
    </dgm:pt>
    <dgm:pt modelId="{E857B9F6-467B-4C1A-A155-F82101C17767}" type="pres">
      <dgm:prSet presAssocID="{2269529B-D254-4D88-949D-8FB53E26B9DB}" presName="childNode1" presStyleLbl="bgAcc1" presStyleIdx="2" presStyleCnt="3" custScaleX="114638" custScaleY="302289" custLinFactNeighborX="1271" custLinFactNeighborY="-24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1FBC4-DE68-4EE3-A004-A832EBDBF5E4}" type="pres">
      <dgm:prSet presAssocID="{2269529B-D254-4D88-949D-8FB53E26B9D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2F516-9295-415A-85BC-6ADB83E61392}" type="pres">
      <dgm:prSet presAssocID="{2269529B-D254-4D88-949D-8FB53E26B9DB}" presName="parentNode1" presStyleLbl="node1" presStyleIdx="2" presStyleCnt="3" custLinFactX="-22187" custLinFactY="90790" custLinFactNeighborX="-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5CA4-C4C9-4927-8A79-B35336EC6E34}" type="pres">
      <dgm:prSet presAssocID="{2269529B-D254-4D88-949D-8FB53E26B9DB}" presName="connSite1" presStyleCnt="0"/>
      <dgm:spPr/>
    </dgm:pt>
  </dgm:ptLst>
  <dgm:cxnLst>
    <dgm:cxn modelId="{51077DEE-C542-4B5A-BD3B-F92C121EE20D}" srcId="{7B5B3956-FBBD-4D28-B779-24918218D3E9}" destId="{2269529B-D254-4D88-949D-8FB53E26B9DB}" srcOrd="2" destOrd="0" parTransId="{3B4EE9FD-322F-4657-9705-4EF31211C68D}" sibTransId="{A4921BFB-BF8E-44D5-84F8-AAC5D86918A0}"/>
    <dgm:cxn modelId="{C38E7421-EAB7-48F2-9B62-34165ED4823B}" type="presOf" srcId="{AD2E8D28-F62F-4DBD-BF24-B056CECACA0E}" destId="{923613E9-A199-47FA-9AC4-E858879E9467}" srcOrd="0" destOrd="1" presId="urn:microsoft.com/office/officeart/2005/8/layout/hProcess4"/>
    <dgm:cxn modelId="{74BB977F-0231-4CD9-9CE1-611668CFF7E8}" type="presOf" srcId="{FBCD18A4-5E65-433D-8D18-231E20D09C2F}" destId="{E857B9F6-467B-4C1A-A155-F82101C17767}" srcOrd="0" destOrd="3" presId="urn:microsoft.com/office/officeart/2005/8/layout/hProcess4"/>
    <dgm:cxn modelId="{EFFFD585-DDDE-4949-A7AC-1AA9ED6252BB}" type="presOf" srcId="{39753D90-DD39-4741-853E-6E3883E66B32}" destId="{C0B7629D-579B-42C4-B4FB-90879E2C7A64}" srcOrd="1" destOrd="2" presId="urn:microsoft.com/office/officeart/2005/8/layout/hProcess4"/>
    <dgm:cxn modelId="{1B69FC72-114A-44F4-9C21-67ED967E3876}" type="presOf" srcId="{A5ADD69A-809B-488D-9164-1E4BF04CB86B}" destId="{EC303F4D-A4C1-43E9-BD2C-74A5371788A2}" srcOrd="1" destOrd="0" presId="urn:microsoft.com/office/officeart/2005/8/layout/hProcess4"/>
    <dgm:cxn modelId="{A00AABFC-518B-4DBC-BB47-CBBB4E406A39}" srcId="{BBA9C13D-CECD-405D-9697-C67328A4F528}" destId="{A5ADD69A-809B-488D-9164-1E4BF04CB86B}" srcOrd="0" destOrd="0" parTransId="{F6B486D8-352A-47FC-A28E-98AB3E233265}" sibTransId="{22F3D5DA-490E-48AF-80A2-62AA5E4238DD}"/>
    <dgm:cxn modelId="{C0191AC3-B0B7-4EF4-8762-F4D65EC203A8}" srcId="{331AB5BC-5EB9-432C-8F6F-7E9CCBCC8713}" destId="{A5EC16F3-50D7-42CE-BBDF-E2D7A659E7A5}" srcOrd="0" destOrd="0" parTransId="{6804C72D-A420-49C7-ACD2-91AFD254EB22}" sibTransId="{848109FB-B92B-46D2-986C-72181DC31C53}"/>
    <dgm:cxn modelId="{B6BB8734-C6A8-4F65-A03E-0DCBFB75453B}" type="presOf" srcId="{AD2E8D28-F62F-4DBD-BF24-B056CECACA0E}" destId="{EC303F4D-A4C1-43E9-BD2C-74A5371788A2}" srcOrd="1" destOrd="1" presId="urn:microsoft.com/office/officeart/2005/8/layout/hProcess4"/>
    <dgm:cxn modelId="{FC64D7AD-18E8-495A-BB04-E7EBCE2D1AA1}" type="presOf" srcId="{331AB5BC-5EB9-432C-8F6F-7E9CCBCC8713}" destId="{D684BAE7-9CCD-4651-915D-AC7214EFF882}" srcOrd="0" destOrd="0" presId="urn:microsoft.com/office/officeart/2005/8/layout/hProcess4"/>
    <dgm:cxn modelId="{73ADC3FA-2B3E-4D11-AC86-A435F1FF3B0A}" type="presOf" srcId="{DCA926B8-1024-481A-BE5F-5C5EB7A28AAF}" destId="{923613E9-A199-47FA-9AC4-E858879E9467}" srcOrd="0" destOrd="2" presId="urn:microsoft.com/office/officeart/2005/8/layout/hProcess4"/>
    <dgm:cxn modelId="{60D2F469-5B8F-48E8-9A46-AB834F478607}" srcId="{2269529B-D254-4D88-949D-8FB53E26B9DB}" destId="{66011B64-17E2-4706-B98C-17A79A6CBDB8}" srcOrd="2" destOrd="0" parTransId="{55C5C94D-4738-4EE6-9918-6AC799F1E4A9}" sibTransId="{CA006433-DFEE-4EF7-8D58-705D9657B1DB}"/>
    <dgm:cxn modelId="{94F5B30B-9975-4E3F-AED6-781ACE399B47}" type="presOf" srcId="{A5ADD69A-809B-488D-9164-1E4BF04CB86B}" destId="{923613E9-A199-47FA-9AC4-E858879E9467}" srcOrd="0" destOrd="0" presId="urn:microsoft.com/office/officeart/2005/8/layout/hProcess4"/>
    <dgm:cxn modelId="{ABC2D434-CD4A-4D62-91B9-4787EE0C6BDE}" srcId="{331AB5BC-5EB9-432C-8F6F-7E9CCBCC8713}" destId="{BA0E61FF-6D20-482B-85C6-88235BFF1FE7}" srcOrd="1" destOrd="0" parTransId="{F5DA4B4D-6BE4-49C1-9C72-350C7A49F1C4}" sibTransId="{04275569-B902-4AB0-87A3-5FAF770380B0}"/>
    <dgm:cxn modelId="{D5077817-1699-4FC0-8F1A-972422782BE0}" srcId="{2269529B-D254-4D88-949D-8FB53E26B9DB}" destId="{76C6422B-0A90-420E-8F58-F0F81A6E1036}" srcOrd="1" destOrd="0" parTransId="{5BFA2441-95C1-4E49-9A6C-D660364F9632}" sibTransId="{95D2E977-97E6-428E-BEDD-F8800182FD8B}"/>
    <dgm:cxn modelId="{08E12B58-2A3F-4116-92AA-1BB9DD1239F1}" type="presOf" srcId="{7B5B3956-FBBD-4D28-B779-24918218D3E9}" destId="{7505E668-DEED-4C4E-A797-6DE86E8DAC91}" srcOrd="0" destOrd="0" presId="urn:microsoft.com/office/officeart/2005/8/layout/hProcess4"/>
    <dgm:cxn modelId="{76D09874-A8EB-44F0-B890-D3E652D0967F}" srcId="{331AB5BC-5EB9-432C-8F6F-7E9CCBCC8713}" destId="{39753D90-DD39-4741-853E-6E3883E66B32}" srcOrd="2" destOrd="0" parTransId="{39718179-E942-43F4-934D-A2A1BE8FB453}" sibTransId="{2F3815BA-1BFA-4535-8354-5FA4A1E6F20C}"/>
    <dgm:cxn modelId="{B3BDAAEE-45A5-4272-9A36-6E341E4D0296}" srcId="{331AB5BC-5EB9-432C-8F6F-7E9CCBCC8713}" destId="{441FBCDE-2A68-4B24-A527-71F446743C26}" srcOrd="3" destOrd="0" parTransId="{D9E779EA-B65B-42DD-BC9B-8A99E6EE7268}" sibTransId="{6209872F-F1A4-44AC-98A0-104AFF43A1FA}"/>
    <dgm:cxn modelId="{25567248-6665-44CF-B5D8-2A186702EA35}" type="presOf" srcId="{66011B64-17E2-4706-B98C-17A79A6CBDB8}" destId="{07A1FBC4-DE68-4EE3-A004-A832EBDBF5E4}" srcOrd="1" destOrd="2" presId="urn:microsoft.com/office/officeart/2005/8/layout/hProcess4"/>
    <dgm:cxn modelId="{051A693A-2044-40DE-8EC5-7FCE15AB5275}" type="presOf" srcId="{76C6422B-0A90-420E-8F58-F0F81A6E1036}" destId="{07A1FBC4-DE68-4EE3-A004-A832EBDBF5E4}" srcOrd="1" destOrd="1" presId="urn:microsoft.com/office/officeart/2005/8/layout/hProcess4"/>
    <dgm:cxn modelId="{651B566F-3A93-4D8D-BB39-7651CCBD60B9}" type="presOf" srcId="{441FBCDE-2A68-4B24-A527-71F446743C26}" destId="{C0B7629D-579B-42C4-B4FB-90879E2C7A64}" srcOrd="1" destOrd="3" presId="urn:microsoft.com/office/officeart/2005/8/layout/hProcess4"/>
    <dgm:cxn modelId="{AF946C80-6D86-4EE8-81DE-3C649F509A64}" type="presOf" srcId="{9C409CD8-9A8E-4DF2-B283-6521533C223A}" destId="{07A1FBC4-DE68-4EE3-A004-A832EBDBF5E4}" srcOrd="1" destOrd="0" presId="urn:microsoft.com/office/officeart/2005/8/layout/hProcess4"/>
    <dgm:cxn modelId="{3A42B177-38B0-4720-9FE8-BF6F7450E5C0}" type="presOf" srcId="{39753D90-DD39-4741-853E-6E3883E66B32}" destId="{97588991-C4BE-4AF6-B009-41D690A20909}" srcOrd="0" destOrd="2" presId="urn:microsoft.com/office/officeart/2005/8/layout/hProcess4"/>
    <dgm:cxn modelId="{D5A243CE-6532-481E-A8DC-066A9B37158C}" type="presOf" srcId="{BA0E61FF-6D20-482B-85C6-88235BFF1FE7}" destId="{C0B7629D-579B-42C4-B4FB-90879E2C7A64}" srcOrd="1" destOrd="1" presId="urn:microsoft.com/office/officeart/2005/8/layout/hProcess4"/>
    <dgm:cxn modelId="{D0E97485-43D0-4D4C-8395-48C470CA1569}" type="presOf" srcId="{66011B64-17E2-4706-B98C-17A79A6CBDB8}" destId="{E857B9F6-467B-4C1A-A155-F82101C17767}" srcOrd="0" destOrd="2" presId="urn:microsoft.com/office/officeart/2005/8/layout/hProcess4"/>
    <dgm:cxn modelId="{1B918E1D-060B-48B7-887A-137C9D82568A}" type="presOf" srcId="{635FD3DE-22F2-4423-BB76-374B2547EFA9}" destId="{C99AAFCF-050A-40E5-8D57-FBBF920160D8}" srcOrd="0" destOrd="0" presId="urn:microsoft.com/office/officeart/2005/8/layout/hProcess4"/>
    <dgm:cxn modelId="{79E5D4FC-5A75-4E31-A939-25B3739E0965}" srcId="{BBA9C13D-CECD-405D-9697-C67328A4F528}" destId="{AD2E8D28-F62F-4DBD-BF24-B056CECACA0E}" srcOrd="1" destOrd="0" parTransId="{03CD1924-6061-402F-AF29-D78795D830A7}" sibTransId="{F9CAB0D0-4734-4815-8C46-032B91A9AC4F}"/>
    <dgm:cxn modelId="{DABA2788-3D39-4B30-823F-C5BA178BB046}" type="presOf" srcId="{DCA926B8-1024-481A-BE5F-5C5EB7A28AAF}" destId="{EC303F4D-A4C1-43E9-BD2C-74A5371788A2}" srcOrd="1" destOrd="2" presId="urn:microsoft.com/office/officeart/2005/8/layout/hProcess4"/>
    <dgm:cxn modelId="{61958AE9-AC65-49C4-8635-CF9118C0E224}" type="presOf" srcId="{441FBCDE-2A68-4B24-A527-71F446743C26}" destId="{97588991-C4BE-4AF6-B009-41D690A20909}" srcOrd="0" destOrd="3" presId="urn:microsoft.com/office/officeart/2005/8/layout/hProcess4"/>
    <dgm:cxn modelId="{4905C84B-F682-4652-9E2D-AB2E860D6285}" type="presOf" srcId="{A5EC16F3-50D7-42CE-BBDF-E2D7A659E7A5}" destId="{97588991-C4BE-4AF6-B009-41D690A20909}" srcOrd="0" destOrd="0" presId="urn:microsoft.com/office/officeart/2005/8/layout/hProcess4"/>
    <dgm:cxn modelId="{AC6AC9A4-E619-4FCF-8BF1-1D652E16A77C}" srcId="{7B5B3956-FBBD-4D28-B779-24918218D3E9}" destId="{BBA9C13D-CECD-405D-9697-C67328A4F528}" srcOrd="1" destOrd="0" parTransId="{693A4BE8-14E1-434B-ACBE-9FE5DC9A8A2A}" sibTransId="{241D89F9-7FDE-4AFD-9555-BB2B64C21907}"/>
    <dgm:cxn modelId="{7CCD4D59-AA7B-47D3-B8E2-B055BC3B2029}" type="presOf" srcId="{FBCD18A4-5E65-433D-8D18-231E20D09C2F}" destId="{07A1FBC4-DE68-4EE3-A004-A832EBDBF5E4}" srcOrd="1" destOrd="3" presId="urn:microsoft.com/office/officeart/2005/8/layout/hProcess4"/>
    <dgm:cxn modelId="{8246C132-B683-4FE8-880B-3E181C7407AB}" type="presOf" srcId="{241D89F9-7FDE-4AFD-9555-BB2B64C21907}" destId="{16654518-BBC7-4D7E-9DC0-50E4EAF8FC14}" srcOrd="0" destOrd="0" presId="urn:microsoft.com/office/officeart/2005/8/layout/hProcess4"/>
    <dgm:cxn modelId="{5D98E049-93F1-40DC-B597-869D8581F352}" type="presOf" srcId="{BA0E61FF-6D20-482B-85C6-88235BFF1FE7}" destId="{97588991-C4BE-4AF6-B009-41D690A20909}" srcOrd="0" destOrd="1" presId="urn:microsoft.com/office/officeart/2005/8/layout/hProcess4"/>
    <dgm:cxn modelId="{5BE2EEE0-2BD3-4FA9-A6FA-B6B8D29E47E4}" type="presOf" srcId="{A5EC16F3-50D7-42CE-BBDF-E2D7A659E7A5}" destId="{C0B7629D-579B-42C4-B4FB-90879E2C7A64}" srcOrd="1" destOrd="0" presId="urn:microsoft.com/office/officeart/2005/8/layout/hProcess4"/>
    <dgm:cxn modelId="{6FEEC580-1C60-4168-A284-8D58917D738A}" type="presOf" srcId="{9C409CD8-9A8E-4DF2-B283-6521533C223A}" destId="{E857B9F6-467B-4C1A-A155-F82101C17767}" srcOrd="0" destOrd="0" presId="urn:microsoft.com/office/officeart/2005/8/layout/hProcess4"/>
    <dgm:cxn modelId="{AD3F191D-F6FD-48DB-8A60-B92EC0130720}" type="presOf" srcId="{76C6422B-0A90-420E-8F58-F0F81A6E1036}" destId="{E857B9F6-467B-4C1A-A155-F82101C17767}" srcOrd="0" destOrd="1" presId="urn:microsoft.com/office/officeart/2005/8/layout/hProcess4"/>
    <dgm:cxn modelId="{EB634BB2-2E9A-49C2-8D42-B5E12D8E32E4}" type="presOf" srcId="{2269529B-D254-4D88-949D-8FB53E26B9DB}" destId="{9992F516-9295-415A-85BC-6ADB83E61392}" srcOrd="0" destOrd="0" presId="urn:microsoft.com/office/officeart/2005/8/layout/hProcess4"/>
    <dgm:cxn modelId="{7A3CF9C2-08BE-47A5-8120-09DBE9F46A23}" type="presOf" srcId="{BBA9C13D-CECD-405D-9697-C67328A4F528}" destId="{7F097F91-F2E3-49A5-AEC8-6AAA213EA3D7}" srcOrd="0" destOrd="0" presId="urn:microsoft.com/office/officeart/2005/8/layout/hProcess4"/>
    <dgm:cxn modelId="{3F2FF0CF-186B-459F-ABC0-589B4136DAFB}" srcId="{BBA9C13D-CECD-405D-9697-C67328A4F528}" destId="{DCA926B8-1024-481A-BE5F-5C5EB7A28AAF}" srcOrd="2" destOrd="0" parTransId="{4F45AFB5-259D-4065-8F7E-7C1A236BF731}" sibTransId="{F5295FFE-2F7F-4A0A-9B56-40D42898A3D3}"/>
    <dgm:cxn modelId="{4F841932-AB1A-4AC5-A936-3198EC976D3E}" srcId="{2269529B-D254-4D88-949D-8FB53E26B9DB}" destId="{FBCD18A4-5E65-433D-8D18-231E20D09C2F}" srcOrd="3" destOrd="0" parTransId="{280ABF8A-85A9-435F-AEBD-D2474CD13212}" sibTransId="{908E3664-3CA0-4FA4-A196-5DFA8A2134C3}"/>
    <dgm:cxn modelId="{9D2ACFB9-8179-4D57-998D-7D6ACCA16F5C}" srcId="{7B5B3956-FBBD-4D28-B779-24918218D3E9}" destId="{331AB5BC-5EB9-432C-8F6F-7E9CCBCC8713}" srcOrd="0" destOrd="0" parTransId="{56BAE588-6220-4D0B-A68B-4DE21CDCC7AA}" sibTransId="{635FD3DE-22F2-4423-BB76-374B2547EFA9}"/>
    <dgm:cxn modelId="{14F08B3A-36F8-4CE1-8BE7-BD1A71624E74}" srcId="{2269529B-D254-4D88-949D-8FB53E26B9DB}" destId="{9C409CD8-9A8E-4DF2-B283-6521533C223A}" srcOrd="0" destOrd="0" parTransId="{E21BD7B8-4EA5-4375-AE9A-462C4D0C1687}" sibTransId="{39E3E312-5480-4EBE-9527-1657693E0905}"/>
    <dgm:cxn modelId="{395E7A2F-9EDB-43C0-9728-10CE6B8B94CD}" type="presParOf" srcId="{7505E668-DEED-4C4E-A797-6DE86E8DAC91}" destId="{7FD9FE21-076B-40C0-8D0D-E2A71699D3BB}" srcOrd="0" destOrd="0" presId="urn:microsoft.com/office/officeart/2005/8/layout/hProcess4"/>
    <dgm:cxn modelId="{27388733-A2BD-4223-A067-806B2C7B18F3}" type="presParOf" srcId="{7505E668-DEED-4C4E-A797-6DE86E8DAC91}" destId="{EA36260C-171E-4A51-9DF3-82A341FB22E8}" srcOrd="1" destOrd="0" presId="urn:microsoft.com/office/officeart/2005/8/layout/hProcess4"/>
    <dgm:cxn modelId="{3889FB10-A4DF-4707-A708-292D35B4CDF5}" type="presParOf" srcId="{7505E668-DEED-4C4E-A797-6DE86E8DAC91}" destId="{AB2926BA-FCBB-4B19-A32C-8B865950D8D4}" srcOrd="2" destOrd="0" presId="urn:microsoft.com/office/officeart/2005/8/layout/hProcess4"/>
    <dgm:cxn modelId="{8C2643F5-2BC9-4777-B9B2-C800463D30FA}" type="presParOf" srcId="{AB2926BA-FCBB-4B19-A32C-8B865950D8D4}" destId="{5FF3FC13-230D-4808-A5BC-31DD424BA70E}" srcOrd="0" destOrd="0" presId="urn:microsoft.com/office/officeart/2005/8/layout/hProcess4"/>
    <dgm:cxn modelId="{7831B7CA-23FF-4599-9F96-EFFD7AB1CC14}" type="presParOf" srcId="{5FF3FC13-230D-4808-A5BC-31DD424BA70E}" destId="{2A6643C8-3FC5-41C6-8A58-9834231DCC88}" srcOrd="0" destOrd="0" presId="urn:microsoft.com/office/officeart/2005/8/layout/hProcess4"/>
    <dgm:cxn modelId="{C8523356-045C-4945-82BE-C48769FA7D15}" type="presParOf" srcId="{5FF3FC13-230D-4808-A5BC-31DD424BA70E}" destId="{97588991-C4BE-4AF6-B009-41D690A20909}" srcOrd="1" destOrd="0" presId="urn:microsoft.com/office/officeart/2005/8/layout/hProcess4"/>
    <dgm:cxn modelId="{423DF9E3-7FD4-45E6-A3BE-0A948BBB2E3A}" type="presParOf" srcId="{5FF3FC13-230D-4808-A5BC-31DD424BA70E}" destId="{C0B7629D-579B-42C4-B4FB-90879E2C7A64}" srcOrd="2" destOrd="0" presId="urn:microsoft.com/office/officeart/2005/8/layout/hProcess4"/>
    <dgm:cxn modelId="{09D610AA-E8D9-426A-B310-CA5C2A495B53}" type="presParOf" srcId="{5FF3FC13-230D-4808-A5BC-31DD424BA70E}" destId="{D684BAE7-9CCD-4651-915D-AC7214EFF882}" srcOrd="3" destOrd="0" presId="urn:microsoft.com/office/officeart/2005/8/layout/hProcess4"/>
    <dgm:cxn modelId="{6F68121B-B0B5-4577-AF59-AA9A23924BEE}" type="presParOf" srcId="{5FF3FC13-230D-4808-A5BC-31DD424BA70E}" destId="{EA46F343-F150-4798-8CA0-D238E1DE9404}" srcOrd="4" destOrd="0" presId="urn:microsoft.com/office/officeart/2005/8/layout/hProcess4"/>
    <dgm:cxn modelId="{AD1803B9-1481-4B46-8CD2-329E87847004}" type="presParOf" srcId="{AB2926BA-FCBB-4B19-A32C-8B865950D8D4}" destId="{C99AAFCF-050A-40E5-8D57-FBBF920160D8}" srcOrd="1" destOrd="0" presId="urn:microsoft.com/office/officeart/2005/8/layout/hProcess4"/>
    <dgm:cxn modelId="{CFD75F0F-6724-46BC-A1F5-5F18D4B64C23}" type="presParOf" srcId="{AB2926BA-FCBB-4B19-A32C-8B865950D8D4}" destId="{D005FBEF-49C3-4AD8-8C6F-078CF09CFB53}" srcOrd="2" destOrd="0" presId="urn:microsoft.com/office/officeart/2005/8/layout/hProcess4"/>
    <dgm:cxn modelId="{B2BC82A8-E299-4565-8A88-B13D17B1B901}" type="presParOf" srcId="{D005FBEF-49C3-4AD8-8C6F-078CF09CFB53}" destId="{9941B9EA-14EB-4AD9-8279-8F5CF923FC38}" srcOrd="0" destOrd="0" presId="urn:microsoft.com/office/officeart/2005/8/layout/hProcess4"/>
    <dgm:cxn modelId="{3DBC2011-6995-45F6-8DAF-473E8E31E5DD}" type="presParOf" srcId="{D005FBEF-49C3-4AD8-8C6F-078CF09CFB53}" destId="{923613E9-A199-47FA-9AC4-E858879E9467}" srcOrd="1" destOrd="0" presId="urn:microsoft.com/office/officeart/2005/8/layout/hProcess4"/>
    <dgm:cxn modelId="{E896E31A-3128-4973-ADD3-35ECC5AE11B4}" type="presParOf" srcId="{D005FBEF-49C3-4AD8-8C6F-078CF09CFB53}" destId="{EC303F4D-A4C1-43E9-BD2C-74A5371788A2}" srcOrd="2" destOrd="0" presId="urn:microsoft.com/office/officeart/2005/8/layout/hProcess4"/>
    <dgm:cxn modelId="{BF7902D9-4563-4D66-B087-B29038878B0E}" type="presParOf" srcId="{D005FBEF-49C3-4AD8-8C6F-078CF09CFB53}" destId="{7F097F91-F2E3-49A5-AEC8-6AAA213EA3D7}" srcOrd="3" destOrd="0" presId="urn:microsoft.com/office/officeart/2005/8/layout/hProcess4"/>
    <dgm:cxn modelId="{B3CF540D-A6A2-472F-A537-9E99F247319C}" type="presParOf" srcId="{D005FBEF-49C3-4AD8-8C6F-078CF09CFB53}" destId="{656C0230-A297-49B2-AF5E-54B692707F38}" srcOrd="4" destOrd="0" presId="urn:microsoft.com/office/officeart/2005/8/layout/hProcess4"/>
    <dgm:cxn modelId="{BB915F1E-7001-42EA-8EA5-FAD66DC4D244}" type="presParOf" srcId="{AB2926BA-FCBB-4B19-A32C-8B865950D8D4}" destId="{16654518-BBC7-4D7E-9DC0-50E4EAF8FC14}" srcOrd="3" destOrd="0" presId="urn:microsoft.com/office/officeart/2005/8/layout/hProcess4"/>
    <dgm:cxn modelId="{D454B475-70E7-4A52-A45B-5C222318F999}" type="presParOf" srcId="{AB2926BA-FCBB-4B19-A32C-8B865950D8D4}" destId="{E15FE617-7CE6-457A-975D-B85F39F91444}" srcOrd="4" destOrd="0" presId="urn:microsoft.com/office/officeart/2005/8/layout/hProcess4"/>
    <dgm:cxn modelId="{D00B53E5-B660-49E4-A042-087E66EBFB88}" type="presParOf" srcId="{E15FE617-7CE6-457A-975D-B85F39F91444}" destId="{7E7CBF07-4CE4-4E81-ABCD-44AAEBEEF0D3}" srcOrd="0" destOrd="0" presId="urn:microsoft.com/office/officeart/2005/8/layout/hProcess4"/>
    <dgm:cxn modelId="{E533DEE6-A831-4B14-B4D2-53715690FD04}" type="presParOf" srcId="{E15FE617-7CE6-457A-975D-B85F39F91444}" destId="{E857B9F6-467B-4C1A-A155-F82101C17767}" srcOrd="1" destOrd="0" presId="urn:microsoft.com/office/officeart/2005/8/layout/hProcess4"/>
    <dgm:cxn modelId="{6CD9DE77-FF82-43B0-A8CB-6BBAAE101FE6}" type="presParOf" srcId="{E15FE617-7CE6-457A-975D-B85F39F91444}" destId="{07A1FBC4-DE68-4EE3-A004-A832EBDBF5E4}" srcOrd="2" destOrd="0" presId="urn:microsoft.com/office/officeart/2005/8/layout/hProcess4"/>
    <dgm:cxn modelId="{65703FA7-34B8-42C3-9DBA-8D536B4CE4B4}" type="presParOf" srcId="{E15FE617-7CE6-457A-975D-B85F39F91444}" destId="{9992F516-9295-415A-85BC-6ADB83E61392}" srcOrd="3" destOrd="0" presId="urn:microsoft.com/office/officeart/2005/8/layout/hProcess4"/>
    <dgm:cxn modelId="{EBC88C6F-B31A-4471-AF6D-694702EF1281}" type="presParOf" srcId="{E15FE617-7CE6-457A-975D-B85F39F91444}" destId="{32725CA4-C4C9-4927-8A79-B35336EC6E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C13282-3AF9-40D2-9AAE-FC8031662938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85213F-5DE5-440D-B8FA-B6309AA337C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тем ГСЗ</a:t>
          </a:r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92AFB-DC53-47AC-B8CB-2D3AEE6AD7C7}" type="parTrans" cxnId="{A765A139-65C5-4476-860C-43DFCCCF47D7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3612E-0B92-4BA5-BB07-6087F6A36A33}" type="sibTrans" cxnId="{A765A139-65C5-4476-860C-43DFCCCF47D7}">
      <dgm:prSet custT="1"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5DE1E-B2EF-4EC9-A651-19526A12DE7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Размещение на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интернет-ресурсе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госоргана</a:t>
          </a:r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4B9538-2A60-41C8-AE13-55E0E5AAFA95}" type="parTrans" cxnId="{87B5568C-9C38-4184-8F1D-52D4BF6421E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1BF51-8759-4A53-8FB4-D37E5D4F312B}" type="sibTrans" cxnId="{87B5568C-9C38-4184-8F1D-52D4BF6421EA}">
      <dgm:prSet custT="1"/>
      <dgm:spPr/>
      <dgm:t>
        <a:bodyPr/>
        <a:lstStyle/>
        <a:p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199160-1D63-4593-91BC-324E2BABF0D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Публичное обсуждение (10 рабочих дней)</a:t>
          </a:r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BB1B0-7C28-4B04-9F2F-0D62827A6154}" type="parTrans" cxnId="{3AADAB8A-2366-47AC-BD1C-8C744220049E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3C5BF-2E6C-46B6-A09B-AB902830425A}" type="sibTrans" cxnId="{3AADAB8A-2366-47AC-BD1C-8C744220049E}">
      <dgm:prSet custT="1"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79866-41A3-42ED-87AB-4AEB87CE146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Рассмотрение замечаний и предложений </a:t>
          </a:r>
        </a:p>
        <a:p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(3 рабочих дня)</a:t>
          </a:r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EEEF78-2CAD-4ACB-8321-1C6CFE88D47C}" type="parTrans" cxnId="{FD9C116B-6B9E-4EE3-BB74-0F89DA69FDC6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B579C-8E7A-4C9A-9A60-96622F2C64B6}" type="sibTrans" cxnId="{FD9C116B-6B9E-4EE3-BB74-0F89DA69FDC6}">
      <dgm:prSet custT="1"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06D06-6327-47A4-B799-EE83B2A78A6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и публикация отчета о завершении публичного обсуждения</a:t>
          </a:r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1DEB0-5CF6-4F6E-8CD9-E5D315971A90}" type="parTrans" cxnId="{6F56F61D-9958-4C59-90CB-823FCD619547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86B8-2CAA-4719-9B4A-32F3B5141548}" type="sibTrans" cxnId="{6F56F61D-9958-4C59-90CB-823FCD619547}">
      <dgm:prSet custScaleX="67669" custScaleY="89342"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9000E-02B4-4A4C-A246-CFC2F84F9340}">
      <dgm:prSet phldrT="[Текст]" custScaleY="57551" custT="1" custLinFactNeighborY="4816"/>
      <dgm:spPr/>
      <dgm:t>
        <a:bodyPr/>
        <a:lstStyle/>
        <a:p>
          <a:endParaRPr lang="ru-RU"/>
        </a:p>
      </dgm:t>
    </dgm:pt>
    <dgm:pt modelId="{45B3F6ED-46C4-4D82-BCE1-BBC4643356C7}" type="parTrans" cxnId="{F7275F6F-472D-400C-BBB9-781E0E0C7041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E2078-41EF-48C9-B1FD-E6A356A3BF06}" type="sibTrans" cxnId="{F7275F6F-472D-400C-BBB9-781E0E0C7041}">
      <dgm:prSet custScaleX="67669" custScaleY="89342"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B8E0B-8682-4F09-9A97-B2A10AF337C8}" type="pres">
      <dgm:prSet presAssocID="{F3C13282-3AF9-40D2-9AAE-FC803166293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5E826-5C87-4101-A95B-AEE17435CDCC}" type="pres">
      <dgm:prSet presAssocID="{F3C13282-3AF9-40D2-9AAE-FC8031662938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DD6F3E2E-7BB5-43A7-B449-2CB4168C7F26}" type="pres">
      <dgm:prSet presAssocID="{F3C13282-3AF9-40D2-9AAE-FC8031662938}" presName="FiveNodes_1" presStyleLbl="node1" presStyleIdx="0" presStyleCnt="5" custScaleY="48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10108-2596-4A5F-8649-AEDD9ADF9DEB}" type="pres">
      <dgm:prSet presAssocID="{F3C13282-3AF9-40D2-9AAE-FC8031662938}" presName="FiveNodes_2" presStyleLbl="node1" presStyleIdx="1" presStyleCnt="5" custScaleY="57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8CA1-B46C-4CAD-A6B7-6F77122A1A78}" type="pres">
      <dgm:prSet presAssocID="{F3C13282-3AF9-40D2-9AAE-FC8031662938}" presName="FiveNodes_3" presStyleLbl="node1" presStyleIdx="2" presStyleCnt="5" custScaleY="50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CF48B-748F-4D31-BBD5-1424783444C6}" type="pres">
      <dgm:prSet presAssocID="{F3C13282-3AF9-40D2-9AAE-FC8031662938}" presName="FiveNodes_4" presStyleLbl="node1" presStyleIdx="3" presStyleCnt="5" custScaleY="71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8403E-A404-457E-B8A1-3BFAE3AFC5A3}" type="pres">
      <dgm:prSet presAssocID="{F3C13282-3AF9-40D2-9AAE-FC8031662938}" presName="FiveNodes_5" presStyleLbl="node1" presStyleIdx="4" presStyleCnt="5" custScaleY="57551" custLinFactNeighborY="4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DDF26-3F3C-4843-8B2D-E364FC823DFA}" type="pres">
      <dgm:prSet presAssocID="{F3C13282-3AF9-40D2-9AAE-FC803166293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45320-8A0E-4288-A78E-1325473CBA21}" type="pres">
      <dgm:prSet presAssocID="{F3C13282-3AF9-40D2-9AAE-FC803166293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6A8AB-4619-4F65-A07B-4DDA56D2BDE0}" type="pres">
      <dgm:prSet presAssocID="{F3C13282-3AF9-40D2-9AAE-FC803166293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AE704-BC86-41D4-B9DA-659B6A465513}" type="pres">
      <dgm:prSet presAssocID="{F3C13282-3AF9-40D2-9AAE-FC8031662938}" presName="FiveConn_4-5" presStyleLbl="fgAccFollowNode1" presStyleIdx="3" presStyleCnt="4" custScaleX="67669" custScaleY="89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354B2-290E-47B2-987A-5CC33B658218}" type="pres">
      <dgm:prSet presAssocID="{F3C13282-3AF9-40D2-9AAE-FC803166293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98E42-D84C-4DC1-AC46-647151812DE8}" type="pres">
      <dgm:prSet presAssocID="{F3C13282-3AF9-40D2-9AAE-FC803166293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09914-DAFF-4647-88BD-1F6151F07728}" type="pres">
      <dgm:prSet presAssocID="{F3C13282-3AF9-40D2-9AAE-FC803166293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DDE0B-EE08-42D0-B09B-15AC2CF3B139}" type="pres">
      <dgm:prSet presAssocID="{F3C13282-3AF9-40D2-9AAE-FC803166293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9E72B-A5FA-4397-93D8-612C3014F7BC}" type="pres">
      <dgm:prSet presAssocID="{F3C13282-3AF9-40D2-9AAE-FC803166293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F7FDCB-9A85-4A44-BF64-FD0F1C05DEB6}" type="presOf" srcId="{DD679866-41A3-42ED-87AB-4AEB87CE1465}" destId="{E67CF48B-748F-4D31-BBD5-1424783444C6}" srcOrd="0" destOrd="0" presId="urn:microsoft.com/office/officeart/2005/8/layout/vProcess5"/>
    <dgm:cxn modelId="{34E8658F-DE98-458E-A150-87964CD412AE}" type="presOf" srcId="{9643C5BF-2E6C-46B6-A09B-AB902830425A}" destId="{4886A8AB-4619-4F65-A07B-4DDA56D2BDE0}" srcOrd="0" destOrd="0" presId="urn:microsoft.com/office/officeart/2005/8/layout/vProcess5"/>
    <dgm:cxn modelId="{203754B0-F38E-4D99-B632-9904EAA680E9}" type="presOf" srcId="{6485213F-5DE5-440D-B8FA-B6309AA337C2}" destId="{DD6F3E2E-7BB5-43A7-B449-2CB4168C7F26}" srcOrd="0" destOrd="0" presId="urn:microsoft.com/office/officeart/2005/8/layout/vProcess5"/>
    <dgm:cxn modelId="{3AADAB8A-2366-47AC-BD1C-8C744220049E}" srcId="{F3C13282-3AF9-40D2-9AAE-FC8031662938}" destId="{C3199160-1D63-4593-91BC-324E2BABF0D2}" srcOrd="2" destOrd="0" parTransId="{A03BB1B0-7C28-4B04-9F2F-0D62827A6154}" sibTransId="{9643C5BF-2E6C-46B6-A09B-AB902830425A}"/>
    <dgm:cxn modelId="{A765A139-65C5-4476-860C-43DFCCCF47D7}" srcId="{F3C13282-3AF9-40D2-9AAE-FC8031662938}" destId="{6485213F-5DE5-440D-B8FA-B6309AA337C2}" srcOrd="0" destOrd="0" parTransId="{4B192AFB-DC53-47AC-B8CB-2D3AEE6AD7C7}" sibTransId="{D463612E-0B92-4BA5-BB07-6087F6A36A33}"/>
    <dgm:cxn modelId="{81FB71F4-7EE6-425D-98C2-DB5DAE627FA5}" type="presOf" srcId="{C3199160-1D63-4593-91BC-324E2BABF0D2}" destId="{1D618CA1-B46C-4CAD-A6B7-6F77122A1A78}" srcOrd="0" destOrd="0" presId="urn:microsoft.com/office/officeart/2005/8/layout/vProcess5"/>
    <dgm:cxn modelId="{1C27F1FF-F4E1-44C8-B21C-2C406BE9B089}" type="presOf" srcId="{D463612E-0B92-4BA5-BB07-6087F6A36A33}" destId="{B7DDDF26-3F3C-4843-8B2D-E364FC823DFA}" srcOrd="0" destOrd="0" presId="urn:microsoft.com/office/officeart/2005/8/layout/vProcess5"/>
    <dgm:cxn modelId="{FD9C116B-6B9E-4EE3-BB74-0F89DA69FDC6}" srcId="{F3C13282-3AF9-40D2-9AAE-FC8031662938}" destId="{DD679866-41A3-42ED-87AB-4AEB87CE1465}" srcOrd="3" destOrd="0" parTransId="{4EEEEF78-2CAD-4ACB-8321-1C6CFE88D47C}" sibTransId="{B44B579C-8E7A-4C9A-9A60-96622F2C64B6}"/>
    <dgm:cxn modelId="{ACCE2AC8-2932-41AA-85AA-090D5B37558B}" type="presOf" srcId="{5F95DE1E-B2EF-4EC9-A651-19526A12DE7A}" destId="{DB710108-2596-4A5F-8649-AEDD9ADF9DEB}" srcOrd="0" destOrd="0" presId="urn:microsoft.com/office/officeart/2005/8/layout/vProcess5"/>
    <dgm:cxn modelId="{87B5568C-9C38-4184-8F1D-52D4BF6421EA}" srcId="{F3C13282-3AF9-40D2-9AAE-FC8031662938}" destId="{5F95DE1E-B2EF-4EC9-A651-19526A12DE7A}" srcOrd="1" destOrd="0" parTransId="{D34B9538-2A60-41C8-AE13-55E0E5AAFA95}" sibTransId="{D4B1BF51-8759-4A53-8FB4-D37E5D4F312B}"/>
    <dgm:cxn modelId="{A01712CD-7ABD-48BD-A93E-36B0FA678EBC}" type="presOf" srcId="{8FE06D06-6327-47A4-B799-EE83B2A78A64}" destId="{5E09E72B-A5FA-4397-93D8-612C3014F7BC}" srcOrd="1" destOrd="0" presId="urn:microsoft.com/office/officeart/2005/8/layout/vProcess5"/>
    <dgm:cxn modelId="{F7275F6F-472D-400C-BBB9-781E0E0C7041}" srcId="{F3C13282-3AF9-40D2-9AAE-FC8031662938}" destId="{4C89000E-02B4-4A4C-A246-CFC2F84F9340}" srcOrd="5" destOrd="0" parTransId="{45B3F6ED-46C4-4D82-BCE1-BBC4643356C7}" sibTransId="{7BFE2078-41EF-48C9-B1FD-E6A356A3BF06}"/>
    <dgm:cxn modelId="{58AEDDA1-F9E8-405E-A03D-B9EDC006CF70}" type="presOf" srcId="{6485213F-5DE5-440D-B8FA-B6309AA337C2}" destId="{A63354B2-290E-47B2-987A-5CC33B658218}" srcOrd="1" destOrd="0" presId="urn:microsoft.com/office/officeart/2005/8/layout/vProcess5"/>
    <dgm:cxn modelId="{8A171B7D-CEF9-4106-A43A-8E865C34DC7C}" type="presOf" srcId="{C3199160-1D63-4593-91BC-324E2BABF0D2}" destId="{5CE09914-DAFF-4647-88BD-1F6151F07728}" srcOrd="1" destOrd="0" presId="urn:microsoft.com/office/officeart/2005/8/layout/vProcess5"/>
    <dgm:cxn modelId="{75FA855A-6041-4121-8E0F-E0FAF97BEC69}" type="presOf" srcId="{DD679866-41A3-42ED-87AB-4AEB87CE1465}" destId="{820DDE0B-EE08-42D0-B09B-15AC2CF3B139}" srcOrd="1" destOrd="0" presId="urn:microsoft.com/office/officeart/2005/8/layout/vProcess5"/>
    <dgm:cxn modelId="{F29AB034-14E6-464B-BB85-DFF61A4FE46C}" type="presOf" srcId="{5F95DE1E-B2EF-4EC9-A651-19526A12DE7A}" destId="{87F98E42-D84C-4DC1-AC46-647151812DE8}" srcOrd="1" destOrd="0" presId="urn:microsoft.com/office/officeart/2005/8/layout/vProcess5"/>
    <dgm:cxn modelId="{FC3D7A6F-E683-4852-8873-D0CB3A8A5D23}" type="presOf" srcId="{B44B579C-8E7A-4C9A-9A60-96622F2C64B6}" destId="{661AE704-BC86-41D4-B9DA-659B6A465513}" srcOrd="0" destOrd="0" presId="urn:microsoft.com/office/officeart/2005/8/layout/vProcess5"/>
    <dgm:cxn modelId="{6F56F61D-9958-4C59-90CB-823FCD619547}" srcId="{F3C13282-3AF9-40D2-9AAE-FC8031662938}" destId="{8FE06D06-6327-47A4-B799-EE83B2A78A64}" srcOrd="4" destOrd="0" parTransId="{BEA1DEB0-5CF6-4F6E-8CD9-E5D315971A90}" sibTransId="{3EC686B8-2CAA-4719-9B4A-32F3B5141548}"/>
    <dgm:cxn modelId="{47DC84BE-40E9-4C82-8A00-F3EFCD341C52}" type="presOf" srcId="{8FE06D06-6327-47A4-B799-EE83B2A78A64}" destId="{CA08403E-A404-457E-B8A1-3BFAE3AFC5A3}" srcOrd="0" destOrd="0" presId="urn:microsoft.com/office/officeart/2005/8/layout/vProcess5"/>
    <dgm:cxn modelId="{FFAEC57F-0926-446F-8FEB-A210CC03DCAC}" type="presOf" srcId="{F3C13282-3AF9-40D2-9AAE-FC8031662938}" destId="{A87B8E0B-8682-4F09-9A97-B2A10AF337C8}" srcOrd="0" destOrd="0" presId="urn:microsoft.com/office/officeart/2005/8/layout/vProcess5"/>
    <dgm:cxn modelId="{D1B88F8A-6748-4DF5-B1B0-1C3D66F93F6F}" type="presOf" srcId="{D4B1BF51-8759-4A53-8FB4-D37E5D4F312B}" destId="{7CD45320-8A0E-4288-A78E-1325473CBA21}" srcOrd="0" destOrd="0" presId="urn:microsoft.com/office/officeart/2005/8/layout/vProcess5"/>
    <dgm:cxn modelId="{A222AEB2-D49E-4B6C-980F-84B3AA684CB3}" type="presParOf" srcId="{A87B8E0B-8682-4F09-9A97-B2A10AF337C8}" destId="{1C15E826-5C87-4101-A95B-AEE17435CDCC}" srcOrd="0" destOrd="0" presId="urn:microsoft.com/office/officeart/2005/8/layout/vProcess5"/>
    <dgm:cxn modelId="{FB6E2807-B11B-4303-BE4A-9C466249CFDC}" type="presParOf" srcId="{A87B8E0B-8682-4F09-9A97-B2A10AF337C8}" destId="{DD6F3E2E-7BB5-43A7-B449-2CB4168C7F26}" srcOrd="1" destOrd="0" presId="urn:microsoft.com/office/officeart/2005/8/layout/vProcess5"/>
    <dgm:cxn modelId="{8150CF82-46DA-467A-83F3-24A9EB46EBAC}" type="presParOf" srcId="{A87B8E0B-8682-4F09-9A97-B2A10AF337C8}" destId="{DB710108-2596-4A5F-8649-AEDD9ADF9DEB}" srcOrd="2" destOrd="0" presId="urn:microsoft.com/office/officeart/2005/8/layout/vProcess5"/>
    <dgm:cxn modelId="{7FDE4195-EDB7-4CDE-961E-770147DEB51A}" type="presParOf" srcId="{A87B8E0B-8682-4F09-9A97-B2A10AF337C8}" destId="{1D618CA1-B46C-4CAD-A6B7-6F77122A1A78}" srcOrd="3" destOrd="0" presId="urn:microsoft.com/office/officeart/2005/8/layout/vProcess5"/>
    <dgm:cxn modelId="{5E0E4E02-4B50-4190-879C-BA248B11FFD1}" type="presParOf" srcId="{A87B8E0B-8682-4F09-9A97-B2A10AF337C8}" destId="{E67CF48B-748F-4D31-BBD5-1424783444C6}" srcOrd="4" destOrd="0" presId="urn:microsoft.com/office/officeart/2005/8/layout/vProcess5"/>
    <dgm:cxn modelId="{6576E7D6-492C-4435-854A-640E8A5F8E03}" type="presParOf" srcId="{A87B8E0B-8682-4F09-9A97-B2A10AF337C8}" destId="{CA08403E-A404-457E-B8A1-3BFAE3AFC5A3}" srcOrd="5" destOrd="0" presId="urn:microsoft.com/office/officeart/2005/8/layout/vProcess5"/>
    <dgm:cxn modelId="{B6D6387A-C25A-4E77-ADB3-14EA109F2743}" type="presParOf" srcId="{A87B8E0B-8682-4F09-9A97-B2A10AF337C8}" destId="{B7DDDF26-3F3C-4843-8B2D-E364FC823DFA}" srcOrd="6" destOrd="0" presId="urn:microsoft.com/office/officeart/2005/8/layout/vProcess5"/>
    <dgm:cxn modelId="{B552081F-58E8-4670-8B55-8EF1A1EB2352}" type="presParOf" srcId="{A87B8E0B-8682-4F09-9A97-B2A10AF337C8}" destId="{7CD45320-8A0E-4288-A78E-1325473CBA21}" srcOrd="7" destOrd="0" presId="urn:microsoft.com/office/officeart/2005/8/layout/vProcess5"/>
    <dgm:cxn modelId="{901FA24A-2B32-4785-B1E0-E9DE398C278D}" type="presParOf" srcId="{A87B8E0B-8682-4F09-9A97-B2A10AF337C8}" destId="{4886A8AB-4619-4F65-A07B-4DDA56D2BDE0}" srcOrd="8" destOrd="0" presId="urn:microsoft.com/office/officeart/2005/8/layout/vProcess5"/>
    <dgm:cxn modelId="{CE9BC293-0A95-4471-8774-1C7DE20F32CB}" type="presParOf" srcId="{A87B8E0B-8682-4F09-9A97-B2A10AF337C8}" destId="{661AE704-BC86-41D4-B9DA-659B6A465513}" srcOrd="9" destOrd="0" presId="urn:microsoft.com/office/officeart/2005/8/layout/vProcess5"/>
    <dgm:cxn modelId="{80DB8AC3-32C7-4DBE-920B-7A774BC6F955}" type="presParOf" srcId="{A87B8E0B-8682-4F09-9A97-B2A10AF337C8}" destId="{A63354B2-290E-47B2-987A-5CC33B658218}" srcOrd="10" destOrd="0" presId="urn:microsoft.com/office/officeart/2005/8/layout/vProcess5"/>
    <dgm:cxn modelId="{6E3A7573-D7D1-4F03-9527-5F152AA0820A}" type="presParOf" srcId="{A87B8E0B-8682-4F09-9A97-B2A10AF337C8}" destId="{87F98E42-D84C-4DC1-AC46-647151812DE8}" srcOrd="11" destOrd="0" presId="urn:microsoft.com/office/officeart/2005/8/layout/vProcess5"/>
    <dgm:cxn modelId="{543CE963-DEAF-40BA-B268-91F583ED2AB3}" type="presParOf" srcId="{A87B8E0B-8682-4F09-9A97-B2A10AF337C8}" destId="{5CE09914-DAFF-4647-88BD-1F6151F07728}" srcOrd="12" destOrd="0" presId="urn:microsoft.com/office/officeart/2005/8/layout/vProcess5"/>
    <dgm:cxn modelId="{AA76651D-ABC6-4761-8187-35F8C3D1932B}" type="presParOf" srcId="{A87B8E0B-8682-4F09-9A97-B2A10AF337C8}" destId="{820DDE0B-EE08-42D0-B09B-15AC2CF3B139}" srcOrd="13" destOrd="0" presId="urn:microsoft.com/office/officeart/2005/8/layout/vProcess5"/>
    <dgm:cxn modelId="{9D15408F-AA62-4756-9BB1-F7EA6B78ACA7}" type="presParOf" srcId="{A87B8E0B-8682-4F09-9A97-B2A10AF337C8}" destId="{5E09E72B-A5FA-4397-93D8-612C3014F7B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F2BA5-E4EC-4F49-93BC-261D87517615}">
      <dsp:nvSpPr>
        <dsp:cNvPr id="0" name=""/>
        <dsp:cNvSpPr/>
      </dsp:nvSpPr>
      <dsp:spPr>
        <a:xfrm>
          <a:off x="201506" y="296204"/>
          <a:ext cx="2407865" cy="1271547"/>
        </a:xfrm>
        <a:prstGeom prst="rect">
          <a:avLst/>
        </a:prstGeom>
        <a:solidFill>
          <a:srgbClr val="B5D9F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Исследования в социальной сфере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01506" y="296204"/>
        <a:ext cx="2407865" cy="1271547"/>
      </dsp:txXfrm>
    </dsp:sp>
    <dsp:sp modelId="{35F5A25E-955E-4D99-BF3D-BEA2DBE6D6FE}">
      <dsp:nvSpPr>
        <dsp:cNvPr id="0" name=""/>
        <dsp:cNvSpPr/>
      </dsp:nvSpPr>
      <dsp:spPr>
        <a:xfrm>
          <a:off x="2803982" y="279432"/>
          <a:ext cx="2318327" cy="1271547"/>
        </a:xfrm>
        <a:prstGeom prst="rect">
          <a:avLst/>
        </a:prstGeom>
        <a:solidFill>
          <a:srgbClr val="BEBDA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Консалтинг: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Организационное развитие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803982" y="279432"/>
        <a:ext cx="2318327" cy="1271547"/>
      </dsp:txXfrm>
    </dsp:sp>
    <dsp:sp modelId="{15768BAE-83E1-4B24-AC60-5C645C647CB2}">
      <dsp:nvSpPr>
        <dsp:cNvPr id="0" name=""/>
        <dsp:cNvSpPr/>
      </dsp:nvSpPr>
      <dsp:spPr>
        <a:xfrm>
          <a:off x="5365005" y="279432"/>
          <a:ext cx="2463728" cy="1271547"/>
        </a:xfrm>
        <a:prstGeom prst="rect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Краудфандинговая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платформа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365005" y="279432"/>
        <a:ext cx="2463728" cy="1271547"/>
      </dsp:txXfrm>
    </dsp:sp>
    <dsp:sp modelId="{357F12D7-A76A-43E2-9C5B-E487E1FFDE37}">
      <dsp:nvSpPr>
        <dsp:cNvPr id="0" name=""/>
        <dsp:cNvSpPr/>
      </dsp:nvSpPr>
      <dsp:spPr>
        <a:xfrm>
          <a:off x="75707" y="3118599"/>
          <a:ext cx="3781475" cy="1739184"/>
        </a:xfrm>
        <a:prstGeom prst="rect">
          <a:avLst/>
        </a:prstGeom>
        <a:solidFill>
          <a:srgbClr val="10D66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и оценка: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Проектов и программ;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Государственных услуг;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Развития организации;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Тайный Покупатель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75707" y="3118599"/>
        <a:ext cx="3781475" cy="1739184"/>
      </dsp:txXfrm>
    </dsp:sp>
    <dsp:sp modelId="{30AF6301-69EE-4079-AC37-ED12363D4EE9}">
      <dsp:nvSpPr>
        <dsp:cNvPr id="0" name=""/>
        <dsp:cNvSpPr/>
      </dsp:nvSpPr>
      <dsp:spPr>
        <a:xfrm>
          <a:off x="3998037" y="3115700"/>
          <a:ext cx="4222066" cy="1742083"/>
        </a:xfrm>
        <a:prstGeom prst="rect">
          <a:avLst/>
        </a:prstGeom>
        <a:solidFill>
          <a:srgbClr val="88BAE8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Обучающие мероприятия: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Организационное развитие;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Социальные технологии влияния;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Исследования, мониторинг и оценка;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Soft skills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998037" y="3115700"/>
        <a:ext cx="4222066" cy="1742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A89EC-3AC6-4B7B-938D-07EA77D86641}">
      <dsp:nvSpPr>
        <dsp:cNvPr id="0" name=""/>
        <dsp:cNvSpPr/>
      </dsp:nvSpPr>
      <dsp:spPr>
        <a:xfrm rot="5400000">
          <a:off x="-191569" y="192345"/>
          <a:ext cx="1277130" cy="8939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 </a:t>
          </a:r>
          <a:endParaRPr lang="ru-RU" sz="2600" kern="1200" dirty="0"/>
        </a:p>
      </dsp:txBody>
      <dsp:txXfrm rot="-5400000">
        <a:off x="1" y="447772"/>
        <a:ext cx="893991" cy="383139"/>
      </dsp:txXfrm>
    </dsp:sp>
    <dsp:sp modelId="{6EAC4AD8-232C-4E1F-B134-39D15BFB0216}">
      <dsp:nvSpPr>
        <dsp:cNvPr id="0" name=""/>
        <dsp:cNvSpPr/>
      </dsp:nvSpPr>
      <dsp:spPr>
        <a:xfrm rot="5400000">
          <a:off x="4054181" y="-3153339"/>
          <a:ext cx="830134" cy="7156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Сбор информации для анализа ситуации</a:t>
          </a:r>
          <a:endParaRPr lang="ru-RU" sz="2700" kern="1200" dirty="0"/>
        </a:p>
      </dsp:txBody>
      <dsp:txXfrm rot="-5400000">
        <a:off x="891200" y="50166"/>
        <a:ext cx="7115572" cy="749086"/>
      </dsp:txXfrm>
    </dsp:sp>
    <dsp:sp modelId="{09A667CE-2E8C-47C9-8A1A-D37DC6630A84}">
      <dsp:nvSpPr>
        <dsp:cNvPr id="0" name=""/>
        <dsp:cNvSpPr/>
      </dsp:nvSpPr>
      <dsp:spPr>
        <a:xfrm rot="5400000">
          <a:off x="-191569" y="1323000"/>
          <a:ext cx="1277130" cy="893991"/>
        </a:xfrm>
        <a:prstGeom prst="chevron">
          <a:avLst/>
        </a:prstGeom>
        <a:solidFill>
          <a:schemeClr val="accent3">
            <a:hueOff val="3664666"/>
            <a:satOff val="-2648"/>
            <a:lumOff val="980"/>
            <a:alphaOff val="0"/>
          </a:schemeClr>
        </a:solidFill>
        <a:ln w="22225" cap="flat" cmpd="sng" algn="ctr">
          <a:solidFill>
            <a:schemeClr val="accent3">
              <a:hueOff val="3664666"/>
              <a:satOff val="-2648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1" y="1578427"/>
        <a:ext cx="893991" cy="383139"/>
      </dsp:txXfrm>
    </dsp:sp>
    <dsp:sp modelId="{6772FE14-D6DB-4BA3-935D-882F1AF9D941}">
      <dsp:nvSpPr>
        <dsp:cNvPr id="0" name=""/>
        <dsp:cNvSpPr/>
      </dsp:nvSpPr>
      <dsp:spPr>
        <a:xfrm rot="5400000">
          <a:off x="4056972" y="-2031549"/>
          <a:ext cx="830134" cy="7156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3664666"/>
              <a:satOff val="-2648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Анализ ситуации в определенной сфере деятельности</a:t>
          </a:r>
          <a:endParaRPr lang="ru-RU" sz="2700" kern="1200" dirty="0"/>
        </a:p>
      </dsp:txBody>
      <dsp:txXfrm rot="-5400000">
        <a:off x="893991" y="1171956"/>
        <a:ext cx="7115572" cy="749086"/>
      </dsp:txXfrm>
    </dsp:sp>
    <dsp:sp modelId="{2F9841B4-AD65-48EA-B303-A28E86B52298}">
      <dsp:nvSpPr>
        <dsp:cNvPr id="0" name=""/>
        <dsp:cNvSpPr/>
      </dsp:nvSpPr>
      <dsp:spPr>
        <a:xfrm rot="5400000">
          <a:off x="-191569" y="2453656"/>
          <a:ext cx="1277130" cy="893991"/>
        </a:xfrm>
        <a:prstGeom prst="chevron">
          <a:avLst/>
        </a:prstGeom>
        <a:solidFill>
          <a:schemeClr val="accent3">
            <a:hueOff val="7329333"/>
            <a:satOff val="-5295"/>
            <a:lumOff val="1961"/>
            <a:alphaOff val="0"/>
          </a:schemeClr>
        </a:solidFill>
        <a:ln w="22225" cap="flat" cmpd="sng" algn="ctr">
          <a:solidFill>
            <a:schemeClr val="accent3">
              <a:hueOff val="7329333"/>
              <a:satOff val="-5295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1" y="2709083"/>
        <a:ext cx="893991" cy="383139"/>
      </dsp:txXfrm>
    </dsp:sp>
    <dsp:sp modelId="{6D11F0A0-068C-48C4-85A6-1B9A1E238EED}">
      <dsp:nvSpPr>
        <dsp:cNvPr id="0" name=""/>
        <dsp:cNvSpPr/>
      </dsp:nvSpPr>
      <dsp:spPr>
        <a:xfrm rot="5400000">
          <a:off x="4056972" y="-900894"/>
          <a:ext cx="830134" cy="7156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7329333"/>
              <a:satOff val="-5295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Планирование тем ГСЗ</a:t>
          </a:r>
          <a:endParaRPr lang="ru-RU" sz="2700" kern="1200" dirty="0"/>
        </a:p>
      </dsp:txBody>
      <dsp:txXfrm rot="-5400000">
        <a:off x="893991" y="2302611"/>
        <a:ext cx="7115572" cy="749086"/>
      </dsp:txXfrm>
    </dsp:sp>
    <dsp:sp modelId="{C2761D53-5FF7-43CA-B8AF-2FF380FD198D}">
      <dsp:nvSpPr>
        <dsp:cNvPr id="0" name=""/>
        <dsp:cNvSpPr/>
      </dsp:nvSpPr>
      <dsp:spPr>
        <a:xfrm rot="5400000">
          <a:off x="-191569" y="3584311"/>
          <a:ext cx="1277130" cy="893991"/>
        </a:xfrm>
        <a:prstGeom prst="chevron">
          <a:avLst/>
        </a:prstGeom>
        <a:solidFill>
          <a:schemeClr val="accent3">
            <a:hueOff val="10993999"/>
            <a:satOff val="-7943"/>
            <a:lumOff val="2941"/>
            <a:alphaOff val="0"/>
          </a:schemeClr>
        </a:solidFill>
        <a:ln w="22225" cap="flat" cmpd="sng" algn="ctr">
          <a:solidFill>
            <a:schemeClr val="accent3">
              <a:hueOff val="10993999"/>
              <a:satOff val="-7943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</a:t>
          </a:r>
          <a:endParaRPr lang="ru-RU" sz="2600" kern="1200" dirty="0"/>
        </a:p>
      </dsp:txBody>
      <dsp:txXfrm rot="-5400000">
        <a:off x="1" y="3839738"/>
        <a:ext cx="893991" cy="383139"/>
      </dsp:txXfrm>
    </dsp:sp>
    <dsp:sp modelId="{073A036F-8A22-4FF4-8EDE-0AC06E1C08C2}">
      <dsp:nvSpPr>
        <dsp:cNvPr id="0" name=""/>
        <dsp:cNvSpPr/>
      </dsp:nvSpPr>
      <dsp:spPr>
        <a:xfrm rot="5400000">
          <a:off x="4056972" y="229760"/>
          <a:ext cx="830134" cy="7156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10993999"/>
              <a:satOff val="-7943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Включение в бюджетную заявку</a:t>
          </a:r>
          <a:endParaRPr lang="ru-RU" sz="2700" kern="1200" dirty="0"/>
        </a:p>
      </dsp:txBody>
      <dsp:txXfrm rot="-5400000">
        <a:off x="893991" y="3433265"/>
        <a:ext cx="7115572" cy="749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BC2F3-89D2-480D-8F6E-59EA87762BE4}">
      <dsp:nvSpPr>
        <dsp:cNvPr id="0" name=""/>
        <dsp:cNvSpPr/>
      </dsp:nvSpPr>
      <dsp:spPr>
        <a:xfrm>
          <a:off x="1447213" y="0"/>
          <a:ext cx="3099583" cy="2915939"/>
        </a:xfrm>
        <a:prstGeom prst="ellipse">
          <a:avLst/>
        </a:prstGeom>
        <a:solidFill>
          <a:srgbClr val="92D050">
            <a:alpha val="50000"/>
          </a:srgb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Потребности </a:t>
          </a:r>
          <a:r>
            <a:rPr lang="ru-RU" sz="20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населения </a:t>
          </a: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0491" y="510289"/>
        <a:ext cx="2273027" cy="1312172"/>
      </dsp:txXfrm>
    </dsp:sp>
    <dsp:sp modelId="{92A841A9-A2C9-40D5-B722-871BFD233741}">
      <dsp:nvSpPr>
        <dsp:cNvPr id="0" name=""/>
        <dsp:cNvSpPr/>
      </dsp:nvSpPr>
      <dsp:spPr>
        <a:xfrm>
          <a:off x="1981686" y="1441426"/>
          <a:ext cx="4023322" cy="304823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Способность </a:t>
          </a:r>
          <a:r>
            <a:rPr lang="ru-RU" sz="20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ru-RU" sz="20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готовность </a:t>
          </a:r>
          <a:r>
            <a:rPr lang="ru-RU" sz="20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НПО </a:t>
          </a:r>
          <a:r>
            <a:rPr lang="ru-RU" sz="20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влиять </a:t>
          </a:r>
          <a:r>
            <a:rPr lang="ru-RU" sz="20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</a:t>
          </a:r>
          <a:r>
            <a:rPr lang="ru-RU" sz="20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изменение </a:t>
          </a:r>
          <a:r>
            <a:rPr lang="ru-RU" sz="20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ситуации</a:t>
          </a: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2152" y="2228888"/>
        <a:ext cx="2413993" cy="1676530"/>
      </dsp:txXfrm>
    </dsp:sp>
    <dsp:sp modelId="{01849E29-68FC-49FD-A54B-D1C98FE205DD}">
      <dsp:nvSpPr>
        <dsp:cNvPr id="0" name=""/>
        <dsp:cNvSpPr/>
      </dsp:nvSpPr>
      <dsp:spPr>
        <a:xfrm>
          <a:off x="-185457" y="1367381"/>
          <a:ext cx="4012154" cy="3177891"/>
        </a:xfrm>
        <a:prstGeom prst="ellipse">
          <a:avLst/>
        </a:prstGeom>
        <a:solidFill>
          <a:srgbClr val="00B0F0">
            <a:alpha val="50000"/>
          </a:srgb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Государственные </a:t>
          </a:r>
          <a:r>
            <a:rPr lang="ru-RU" sz="20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приоритеты</a:t>
          </a: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354" y="2188336"/>
        <a:ext cx="2407292" cy="1747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88991-C4BE-4AF6-B009-41D690A20909}">
      <dsp:nvSpPr>
        <dsp:cNvPr id="0" name=""/>
        <dsp:cNvSpPr/>
      </dsp:nvSpPr>
      <dsp:spPr>
        <a:xfrm>
          <a:off x="4540" y="538564"/>
          <a:ext cx="3078211" cy="306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Прогнозы социально-экономического развития (области, города, района)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Показатели оценки нужд и потребностей населения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Отчеты о реализации стратегических и программных документов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Результаты проектов и мониторинга ГСЗ за предыдущие годы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77" y="609201"/>
        <a:ext cx="2936937" cy="2270455"/>
      </dsp:txXfrm>
    </dsp:sp>
    <dsp:sp modelId="{C99AAFCF-050A-40E5-8D57-FBBF920160D8}">
      <dsp:nvSpPr>
        <dsp:cNvPr id="0" name=""/>
        <dsp:cNvSpPr/>
      </dsp:nvSpPr>
      <dsp:spPr>
        <a:xfrm>
          <a:off x="1148920" y="1853864"/>
          <a:ext cx="3125207" cy="3125207"/>
        </a:xfrm>
        <a:prstGeom prst="leftCircularArrow">
          <a:avLst>
            <a:gd name="adj1" fmla="val 1975"/>
            <a:gd name="adj2" fmla="val 236441"/>
            <a:gd name="adj3" fmla="val 421140"/>
            <a:gd name="adj4" fmla="val 7433677"/>
            <a:gd name="adj5" fmla="val 23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4BAE7-9CCD-4651-915D-AC7214EFF882}">
      <dsp:nvSpPr>
        <dsp:cNvPr id="0" name=""/>
        <dsp:cNvSpPr/>
      </dsp:nvSpPr>
      <dsp:spPr>
        <a:xfrm>
          <a:off x="726759" y="3676738"/>
          <a:ext cx="2301271" cy="981297"/>
        </a:xfrm>
        <a:prstGeom prst="roundRect">
          <a:avLst>
            <a:gd name="adj" fmla="val 10000"/>
          </a:avLst>
        </a:prstGeom>
        <a:solidFill>
          <a:srgbClr val="7EA8E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en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II 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этапы: Сбор</a:t>
          </a:r>
          <a:r>
            <a:rPr lang="ru-RU" sz="14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информации для анализа ситуации. Анализ ситуации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5500" y="3705479"/>
        <a:ext cx="2243789" cy="923815"/>
      </dsp:txXfrm>
    </dsp:sp>
    <dsp:sp modelId="{923613E9-A199-47FA-9AC4-E858879E9467}">
      <dsp:nvSpPr>
        <dsp:cNvPr id="0" name=""/>
        <dsp:cNvSpPr/>
      </dsp:nvSpPr>
      <dsp:spPr>
        <a:xfrm>
          <a:off x="3377007" y="734516"/>
          <a:ext cx="2492494" cy="3227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Размещение на интернет ресурсе для публичного обсуждения (10 раб. дней)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Предложения рассматриваются 3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раб.дня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Отчет на интернет ресурсе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0010" y="1499075"/>
        <a:ext cx="2346488" cy="2389700"/>
      </dsp:txXfrm>
    </dsp:sp>
    <dsp:sp modelId="{16654518-BBC7-4D7E-9DC0-50E4EAF8FC14}">
      <dsp:nvSpPr>
        <dsp:cNvPr id="0" name=""/>
        <dsp:cNvSpPr/>
      </dsp:nvSpPr>
      <dsp:spPr>
        <a:xfrm>
          <a:off x="4926134" y="400792"/>
          <a:ext cx="2343141" cy="2343141"/>
        </a:xfrm>
        <a:prstGeom prst="circularArrow">
          <a:avLst>
            <a:gd name="adj1" fmla="val 2634"/>
            <a:gd name="adj2" fmla="val 320187"/>
            <a:gd name="adj3" fmla="val 20058794"/>
            <a:gd name="adj4" fmla="val 13130002"/>
            <a:gd name="adj5" fmla="val 307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97F91-F2E3-49A5-AEC8-6AAA213EA3D7}">
      <dsp:nvSpPr>
        <dsp:cNvPr id="0" name=""/>
        <dsp:cNvSpPr/>
      </dsp:nvSpPr>
      <dsp:spPr>
        <a:xfrm>
          <a:off x="4269469" y="879642"/>
          <a:ext cx="1935383" cy="682176"/>
        </a:xfrm>
        <a:prstGeom prst="roundRect">
          <a:avLst>
            <a:gd name="adj" fmla="val 10000"/>
          </a:avLst>
        </a:prstGeom>
        <a:solidFill>
          <a:srgbClr val="7EA8E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III.</a:t>
          </a:r>
          <a:r>
            <a:rPr lang="ru-RU" sz="1500" kern="1200" dirty="0" smtClean="0">
              <a:solidFill>
                <a:schemeClr val="tx1"/>
              </a:solidFill>
            </a:rPr>
            <a:t>Планирование тем ГСЗ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89449" y="899622"/>
        <a:ext cx="1895423" cy="642216"/>
      </dsp:txXfrm>
    </dsp:sp>
    <dsp:sp modelId="{E857B9F6-467B-4C1A-A155-F82101C17767}">
      <dsp:nvSpPr>
        <dsp:cNvPr id="0" name=""/>
        <dsp:cNvSpPr/>
      </dsp:nvSpPr>
      <dsp:spPr>
        <a:xfrm>
          <a:off x="6230991" y="-57687"/>
          <a:ext cx="2212372" cy="4811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Подписание республиканского бюджета </a:t>
          </a:r>
          <a:r>
            <a:rPr lang="ru-RU" sz="1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не позднее 1 декабря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текущего финансового года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Подписание областного, города республиканского значения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не позднее 15 октября не </a:t>
          </a:r>
          <a:r>
            <a:rPr lang="ru-RU" sz="1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позднее 2 недель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после подписания закона о республиканском бюджете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Подписание бюджета района </a:t>
          </a:r>
          <a:r>
            <a:rPr lang="ru-RU" sz="1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не позднее 10 ноября 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(2 недели после подписания решения об утверждении районного бюджета)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>
            <a:solidFill>
              <a:srgbClr val="002060"/>
            </a:solidFill>
          </a:endParaRPr>
        </a:p>
      </dsp:txBody>
      <dsp:txXfrm>
        <a:off x="6295789" y="7111"/>
        <a:ext cx="2082776" cy="3651001"/>
      </dsp:txXfrm>
    </dsp:sp>
    <dsp:sp modelId="{9992F516-9295-415A-85BC-6ADB83E61392}">
      <dsp:nvSpPr>
        <dsp:cNvPr id="0" name=""/>
        <dsp:cNvSpPr/>
      </dsp:nvSpPr>
      <dsp:spPr>
        <a:xfrm>
          <a:off x="4680519" y="4014119"/>
          <a:ext cx="1715446" cy="682176"/>
        </a:xfrm>
        <a:prstGeom prst="roundRect">
          <a:avLst>
            <a:gd name="adj" fmla="val 10000"/>
          </a:avLst>
        </a:prstGeom>
        <a:solidFill>
          <a:srgbClr val="7EA8E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IV. </a:t>
          </a:r>
          <a:r>
            <a:rPr lang="ru-RU" sz="1500" kern="1200" dirty="0" smtClean="0">
              <a:solidFill>
                <a:schemeClr val="tx1"/>
              </a:solidFill>
            </a:rPr>
            <a:t>Включение в бюджетную заявку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700499" y="4034099"/>
        <a:ext cx="1675486" cy="642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F3E2E-7BB5-43A7-B449-2CB4168C7F26}">
      <dsp:nvSpPr>
        <dsp:cNvPr id="0" name=""/>
        <dsp:cNvSpPr/>
      </dsp:nvSpPr>
      <dsp:spPr>
        <a:xfrm>
          <a:off x="0" y="201357"/>
          <a:ext cx="6294515" cy="386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тем ГСЗ</a:t>
          </a:r>
          <a:endParaRPr lang="ru-RU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16" y="212673"/>
        <a:ext cx="5374323" cy="363717"/>
      </dsp:txXfrm>
    </dsp:sp>
    <dsp:sp modelId="{DB710108-2596-4A5F-8649-AEDD9ADF9DEB}">
      <dsp:nvSpPr>
        <dsp:cNvPr id="0" name=""/>
        <dsp:cNvSpPr/>
      </dsp:nvSpPr>
      <dsp:spPr>
        <a:xfrm>
          <a:off x="470045" y="1065232"/>
          <a:ext cx="6294515" cy="455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6676"/>
                <a:satOff val="-831"/>
                <a:lumOff val="-6863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146676"/>
                <a:satOff val="-831"/>
                <a:lumOff val="-6863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Размещение на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интернет-ресурсе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госоргана</a:t>
          </a:r>
          <a:endParaRPr lang="ru-RU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398" y="1078585"/>
        <a:ext cx="5284873" cy="429207"/>
      </dsp:txXfrm>
    </dsp:sp>
    <dsp:sp modelId="{1D618CA1-B46C-4CAD-A6B7-6F77122A1A78}">
      <dsp:nvSpPr>
        <dsp:cNvPr id="0" name=""/>
        <dsp:cNvSpPr/>
      </dsp:nvSpPr>
      <dsp:spPr>
        <a:xfrm>
          <a:off x="940090" y="1991336"/>
          <a:ext cx="6294515" cy="401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3352"/>
                <a:satOff val="-1662"/>
                <a:lumOff val="-13725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293352"/>
                <a:satOff val="-1662"/>
                <a:lumOff val="-13725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Публичное обсуждение (10 рабочих дней)</a:t>
          </a:r>
          <a:endParaRPr lang="ru-RU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1835" y="2003081"/>
        <a:ext cx="5288089" cy="377528"/>
      </dsp:txXfrm>
    </dsp:sp>
    <dsp:sp modelId="{E67CF48B-748F-4D31-BBD5-1424783444C6}">
      <dsp:nvSpPr>
        <dsp:cNvPr id="0" name=""/>
        <dsp:cNvSpPr/>
      </dsp:nvSpPr>
      <dsp:spPr>
        <a:xfrm>
          <a:off x="1410135" y="2808932"/>
          <a:ext cx="6294515" cy="563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0029"/>
                <a:satOff val="-2494"/>
                <a:lumOff val="-20588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440029"/>
                <a:satOff val="-2494"/>
                <a:lumOff val="-20588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Рассмотрение замечаний и предложений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(3 рабочих дня)</a:t>
          </a:r>
          <a:endParaRPr lang="ru-RU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6629" y="2825426"/>
        <a:ext cx="5278591" cy="530151"/>
      </dsp:txXfrm>
    </dsp:sp>
    <dsp:sp modelId="{CA08403E-A404-457E-B8A1-3BFAE3AFC5A3}">
      <dsp:nvSpPr>
        <dsp:cNvPr id="0" name=""/>
        <dsp:cNvSpPr/>
      </dsp:nvSpPr>
      <dsp:spPr>
        <a:xfrm>
          <a:off x="1880180" y="3800102"/>
          <a:ext cx="6294515" cy="454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86705"/>
                <a:satOff val="-3325"/>
                <a:lumOff val="-2745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586705"/>
                <a:satOff val="-3325"/>
                <a:lumOff val="-2745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и публикация отчета о завершении публичного обсуждения</a:t>
          </a:r>
          <a:endParaRPr lang="ru-RU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3481" y="3813403"/>
        <a:ext cx="5284977" cy="427512"/>
      </dsp:txXfrm>
    </dsp:sp>
    <dsp:sp modelId="{B7DDDF26-3F3C-4843-8B2D-E364FC823DFA}">
      <dsp:nvSpPr>
        <dsp:cNvPr id="0" name=""/>
        <dsp:cNvSpPr/>
      </dsp:nvSpPr>
      <dsp:spPr>
        <a:xfrm>
          <a:off x="5781624" y="576455"/>
          <a:ext cx="512891" cy="5128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7024" y="576455"/>
        <a:ext cx="282091" cy="385950"/>
      </dsp:txXfrm>
    </dsp:sp>
    <dsp:sp modelId="{7CD45320-8A0E-4288-A78E-1325473CBA21}">
      <dsp:nvSpPr>
        <dsp:cNvPr id="0" name=""/>
        <dsp:cNvSpPr/>
      </dsp:nvSpPr>
      <dsp:spPr>
        <a:xfrm>
          <a:off x="6251669" y="1475112"/>
          <a:ext cx="512891" cy="5128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80433"/>
            <a:satOff val="-3742"/>
            <a:lumOff val="-1661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80433"/>
              <a:satOff val="-3742"/>
              <a:lumOff val="-16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67069" y="1475112"/>
        <a:ext cx="282091" cy="385950"/>
      </dsp:txXfrm>
    </dsp:sp>
    <dsp:sp modelId="{4886A8AB-4619-4F65-A07B-4DDA56D2BDE0}">
      <dsp:nvSpPr>
        <dsp:cNvPr id="0" name=""/>
        <dsp:cNvSpPr/>
      </dsp:nvSpPr>
      <dsp:spPr>
        <a:xfrm>
          <a:off x="6721714" y="2360617"/>
          <a:ext cx="512891" cy="5128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60865"/>
            <a:satOff val="-7484"/>
            <a:lumOff val="-3322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360865"/>
              <a:satOff val="-7484"/>
              <a:lumOff val="-33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7114" y="2360617"/>
        <a:ext cx="282091" cy="385950"/>
      </dsp:txXfrm>
    </dsp:sp>
    <dsp:sp modelId="{661AE704-BC86-41D4-B9DA-659B6A465513}">
      <dsp:nvSpPr>
        <dsp:cNvPr id="0" name=""/>
        <dsp:cNvSpPr/>
      </dsp:nvSpPr>
      <dsp:spPr>
        <a:xfrm>
          <a:off x="7274670" y="3295373"/>
          <a:ext cx="347068" cy="45822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541298"/>
            <a:satOff val="-11226"/>
            <a:lumOff val="-4983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541298"/>
              <a:satOff val="-11226"/>
              <a:lumOff val="-49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2760" y="3295373"/>
        <a:ext cx="190888" cy="37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1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609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10" y="9447609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9EADEEC-ECC1-464F-B3EC-F130F28A6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3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01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609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010" y="9447609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80AEB0D-C88E-42AD-AAA9-5D05BBCB9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65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AEB0D-C88E-42AD-AAA9-5D05BBCB96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7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AEB0D-C88E-42AD-AAA9-5D05BBCB96A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AC1154-9821-4728-B84C-16D2C489A539}" type="slidenum">
              <a:rPr lang="ru-RU" alt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9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F0D77-B63C-46AD-AED7-86A8B6D34FA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5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AEB0D-C88E-42AD-AAA9-5D05BBCB96A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9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AEB0D-C88E-42AD-AAA9-5D05BBCB96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7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AEB0D-C88E-42AD-AAA9-5D05BBCB96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59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AEB0D-C88E-42AD-AAA9-5D05BBCB96A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4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45FD-211A-4368-BED0-5A1A5711D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2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9EFB-FCAF-4F07-8CD4-1B6D42B8F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977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33B5A-A247-4456-B0CB-78F16A90E6F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269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9349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AEF730-3FC1-4331-A2F3-D77CC2A6EA38}" type="slidenum">
              <a:rPr lang="ru-RU" alt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042988" y="6453188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8" descr="C:\Users\MaYes\Documents\Makhabbat\Eurasia Foundation\МиО подотчетность\logo_ИНМИР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140843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08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145EB-D7EB-4301-ACDA-4C260BE30F41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813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803D1-50DB-419A-A2EE-9C88A499348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3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785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735">
                <a:solidFill>
                  <a:schemeClr val="tx2"/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6D3E-E12C-40EB-83A0-1933AB434C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903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64A65-0A91-47A7-90AE-1D7E9226294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54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294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735">
                <a:solidFill>
                  <a:schemeClr val="tx2"/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9E-39E1-4917-AA59-0DC2EDFF58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444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495A-B1D1-4201-B437-7EFA061191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043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881EF-FF82-49DB-93E6-8C9FE6D1319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64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785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735">
                <a:solidFill>
                  <a:schemeClr val="tx2"/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6D3E-E12C-40EB-83A0-1933AB434C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986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793C-2862-40A2-B782-B6DE5F0EDEA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353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8F1D0-DF1D-4E07-B12F-35029F270C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280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7" y="457201"/>
            <a:ext cx="4594934" cy="4114799"/>
          </a:xfrm>
        </p:spPr>
        <p:txBody>
          <a:bodyPr/>
          <a:lstStyle>
            <a:lvl1pPr>
              <a:defRPr sz="2382"/>
            </a:lvl1pPr>
            <a:lvl2pPr>
              <a:defRPr sz="2206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030">
                <a:solidFill>
                  <a:schemeClr val="tx2"/>
                </a:solidFill>
              </a:defRPr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541C3-7BF1-4830-B393-E2913EE0C4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597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65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92A90-53A1-44CE-A7E5-6D84F4B4591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47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51810-E442-4A4B-8939-DDB9967853B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034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33B5A-A247-4456-B0CB-78F16A90E6F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53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69108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AEF730-3FC1-4331-A2F3-D77CC2A6EA38}" type="slidenum">
              <a:rPr lang="ru-RU" alt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042988" y="6453188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8" descr="C:\Users\MaYes\Documents\Makhabbat\Eurasia Foundation\МиО подотчетность\logo_ИНМИР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140843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49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145EB-D7EB-4301-ACDA-4C260BE30F41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697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803D1-50DB-419A-A2EE-9C88A499348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3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64A65-0A91-47A7-90AE-1D7E9226294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315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785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735">
                <a:solidFill>
                  <a:schemeClr val="tx2"/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6D3E-E12C-40EB-83A0-1933AB434C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000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64A65-0A91-47A7-90AE-1D7E9226294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91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294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735">
                <a:solidFill>
                  <a:schemeClr val="tx2"/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9E-39E1-4917-AA59-0DC2EDFF58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28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495A-B1D1-4201-B437-7EFA061191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884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881EF-FF82-49DB-93E6-8C9FE6D1319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732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793C-2862-40A2-B782-B6DE5F0EDEA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59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8F1D0-DF1D-4E07-B12F-35029F270C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551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7" y="457201"/>
            <a:ext cx="4594934" cy="4114799"/>
          </a:xfrm>
        </p:spPr>
        <p:txBody>
          <a:bodyPr/>
          <a:lstStyle>
            <a:lvl1pPr>
              <a:defRPr sz="2382"/>
            </a:lvl1pPr>
            <a:lvl2pPr>
              <a:defRPr sz="2206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030">
                <a:solidFill>
                  <a:schemeClr val="tx2"/>
                </a:solidFill>
              </a:defRPr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541C3-7BF1-4830-B393-E2913EE0C4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1249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65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92A90-53A1-44CE-A7E5-6D84F4B4591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259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51810-E442-4A4B-8939-DDB9967853B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4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294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735">
                <a:solidFill>
                  <a:schemeClr val="tx2"/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9E-39E1-4917-AA59-0DC2EDFF58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681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33B5A-A247-4456-B0CB-78F16A90E6F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581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16028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AEF730-3FC1-4331-A2F3-D77CC2A6EA38}" type="slidenum">
              <a:rPr lang="ru-RU" alt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042988" y="6453188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8" descr="C:\Users\MaYes\Documents\Makhabbat\Eurasia Foundation\МиО подотчетность\logo_ИНМИР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140843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83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145EB-D7EB-4301-ACDA-4C260BE30F41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46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803D1-50DB-419A-A2EE-9C88A499348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4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495A-B1D1-4201-B437-7EFA061191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91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881EF-FF82-49DB-93E6-8C9FE6D1319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06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793C-2862-40A2-B782-B6DE5F0EDEA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51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8F1D0-DF1D-4E07-B12F-35029F270C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82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7" y="457201"/>
            <a:ext cx="4594934" cy="4114799"/>
          </a:xfrm>
        </p:spPr>
        <p:txBody>
          <a:bodyPr/>
          <a:lstStyle>
            <a:lvl1pPr>
              <a:defRPr sz="2382"/>
            </a:lvl1pPr>
            <a:lvl2pPr>
              <a:defRPr sz="2206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030">
                <a:solidFill>
                  <a:schemeClr val="tx2"/>
                </a:solidFill>
              </a:defRPr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541C3-7BF1-4830-B393-E2913EE0C4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37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65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92A90-53A1-44CE-A7E5-6D84F4B4591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3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DD3F-75BC-4825-8EC9-60DEA0F0D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64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51810-E442-4A4B-8939-DDB9967853B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56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33B5A-A247-4456-B0CB-78F16A90E6F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75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AEF730-3FC1-4331-A2F3-D77CC2A6EA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042988" y="6453188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8" descr="C:\Users\MaYes\Documents\Makhabbat\Eurasia Foundation\МиО подотчетность\logo_ИНМИР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140843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8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145EB-D7EB-4301-ACDA-4C260BE30F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866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803D1-50DB-419A-A2EE-9C88A499348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589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52">
                <a:solidFill>
                  <a:schemeClr val="tx2"/>
                </a:solidFill>
              </a:defRPr>
            </a:lvl1pPr>
            <a:lvl2pPr marL="33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623D4-7053-4447-9F5F-CB55798B16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6165850"/>
            <a:ext cx="21955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996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59F38-CC4A-4889-91C0-E707304E5D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521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3971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52">
                <a:solidFill>
                  <a:schemeClr val="tx2"/>
                </a:solidFill>
              </a:defRPr>
            </a:lvl1pPr>
            <a:lvl2pPr marL="337104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2pPr>
            <a:lvl3pPr marL="674207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3pPr>
            <a:lvl4pPr marL="1011311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34841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685518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2022621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35972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696829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582D7-2D35-4458-A7CA-6DBA3EC624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/>
          </a:p>
        </p:txBody>
      </p:sp>
    </p:spTree>
    <p:extLst>
      <p:ext uri="{BB962C8B-B14F-4D97-AF65-F5344CB8AC3E}">
        <p14:creationId xmlns:p14="http://schemas.microsoft.com/office/powerpoint/2010/main" val="3604694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2"/>
            <a:ext cx="3657600" cy="3767327"/>
          </a:xfrm>
        </p:spPr>
        <p:txBody>
          <a:bodyPr/>
          <a:lstStyle>
            <a:lvl1pPr>
              <a:defRPr sz="2052"/>
            </a:lvl1pPr>
            <a:lvl2pPr>
              <a:defRPr sz="1786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2"/>
            <a:ext cx="3657600" cy="3767327"/>
          </a:xfrm>
        </p:spPr>
        <p:txBody>
          <a:bodyPr/>
          <a:lstStyle>
            <a:lvl1pPr>
              <a:defRPr sz="2052"/>
            </a:lvl1pPr>
            <a:lvl2pPr>
              <a:defRPr sz="1786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58FDA-767B-497F-8BB5-14A75D37572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6161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052" b="0">
                <a:latin typeface="+mj-lt"/>
              </a:defRPr>
            </a:lvl1pPr>
            <a:lvl2pPr marL="337104" indent="0">
              <a:buNone/>
              <a:defRPr sz="1456" b="1"/>
            </a:lvl2pPr>
            <a:lvl3pPr marL="674207" indent="0">
              <a:buNone/>
              <a:defRPr sz="1324" b="1"/>
            </a:lvl3pPr>
            <a:lvl4pPr marL="1011311" indent="0">
              <a:buNone/>
              <a:defRPr sz="1191" b="1"/>
            </a:lvl4pPr>
            <a:lvl5pPr marL="1348414" indent="0">
              <a:buNone/>
              <a:defRPr sz="1191" b="1"/>
            </a:lvl5pPr>
            <a:lvl6pPr marL="1685518" indent="0">
              <a:buNone/>
              <a:defRPr sz="1191" b="1"/>
            </a:lvl6pPr>
            <a:lvl7pPr marL="2022621" indent="0">
              <a:buNone/>
              <a:defRPr sz="1191" b="1"/>
            </a:lvl7pPr>
            <a:lvl8pPr marL="2359725" indent="0">
              <a:buNone/>
              <a:defRPr sz="1191" b="1"/>
            </a:lvl8pPr>
            <a:lvl9pPr marL="2696829" indent="0">
              <a:buNone/>
              <a:defRPr sz="119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786"/>
            </a:lvl1pPr>
            <a:lvl2pPr>
              <a:defRPr sz="1456"/>
            </a:lvl2pPr>
            <a:lvl3pPr>
              <a:defRPr sz="1324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052" b="0">
                <a:latin typeface="+mj-lt"/>
              </a:defRPr>
            </a:lvl1pPr>
            <a:lvl2pPr marL="337104" indent="0">
              <a:buNone/>
              <a:defRPr sz="1456" b="1"/>
            </a:lvl2pPr>
            <a:lvl3pPr marL="674207" indent="0">
              <a:buNone/>
              <a:defRPr sz="1324" b="1"/>
            </a:lvl3pPr>
            <a:lvl4pPr marL="1011311" indent="0">
              <a:buNone/>
              <a:defRPr sz="1191" b="1"/>
            </a:lvl4pPr>
            <a:lvl5pPr marL="1348414" indent="0">
              <a:buNone/>
              <a:defRPr sz="1191" b="1"/>
            </a:lvl5pPr>
            <a:lvl6pPr marL="1685518" indent="0">
              <a:buNone/>
              <a:defRPr sz="1191" b="1"/>
            </a:lvl6pPr>
            <a:lvl7pPr marL="2022621" indent="0">
              <a:buNone/>
              <a:defRPr sz="1191" b="1"/>
            </a:lvl7pPr>
            <a:lvl8pPr marL="2359725" indent="0">
              <a:buNone/>
              <a:defRPr sz="1191" b="1"/>
            </a:lvl8pPr>
            <a:lvl9pPr marL="2696829" indent="0">
              <a:buNone/>
              <a:defRPr sz="119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786"/>
            </a:lvl1pPr>
            <a:lvl2pPr>
              <a:defRPr sz="1456"/>
            </a:lvl2pPr>
            <a:lvl3pPr>
              <a:defRPr sz="1324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A56C3-5E78-4DC2-8682-F43A90F0D2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1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1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95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ED4F-9B29-42CE-8B2A-214F6CA4A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32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CEB57-2525-465A-BA9A-77C3897A70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655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9B874-DAE9-4154-B9E6-625E7E7E79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792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3971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7" y="457201"/>
            <a:ext cx="4594934" cy="4114799"/>
          </a:xfrm>
        </p:spPr>
        <p:txBody>
          <a:bodyPr/>
          <a:lstStyle>
            <a:lvl1pPr>
              <a:defRPr sz="1786"/>
            </a:lvl1pPr>
            <a:lvl2pPr>
              <a:defRPr sz="1655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8" cy="4114800"/>
          </a:xfrm>
        </p:spPr>
        <p:txBody>
          <a:bodyPr>
            <a:normAutofit/>
          </a:bodyPr>
          <a:lstStyle>
            <a:lvl1pPr marL="0" indent="0">
              <a:buNone/>
              <a:defRPr sz="1522">
                <a:solidFill>
                  <a:schemeClr val="tx2"/>
                </a:solidFill>
              </a:defRPr>
            </a:lvl1pPr>
            <a:lvl2pPr marL="337104" indent="0">
              <a:buNone/>
              <a:defRPr sz="861"/>
            </a:lvl2pPr>
            <a:lvl3pPr marL="674207" indent="0">
              <a:buNone/>
              <a:defRPr sz="728"/>
            </a:lvl3pPr>
            <a:lvl4pPr marL="1011311" indent="0">
              <a:buNone/>
              <a:defRPr sz="662"/>
            </a:lvl4pPr>
            <a:lvl5pPr marL="1348414" indent="0">
              <a:buNone/>
              <a:defRPr sz="662"/>
            </a:lvl5pPr>
            <a:lvl6pPr marL="1685518" indent="0">
              <a:buNone/>
              <a:defRPr sz="662"/>
            </a:lvl6pPr>
            <a:lvl7pPr marL="2022621" indent="0">
              <a:buNone/>
              <a:defRPr sz="662"/>
            </a:lvl7pPr>
            <a:lvl8pPr marL="2359725" indent="0">
              <a:buNone/>
              <a:defRPr sz="662"/>
            </a:lvl8pPr>
            <a:lvl9pPr marL="2696829" indent="0">
              <a:buNone/>
              <a:defRPr sz="6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52F7-217F-4048-9B93-0CA429E1D8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40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3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397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383"/>
            </a:lvl1pPr>
            <a:lvl2pPr marL="337104" indent="0">
              <a:buNone/>
              <a:defRPr sz="2052"/>
            </a:lvl2pPr>
            <a:lvl3pPr marL="674207" indent="0">
              <a:buNone/>
              <a:defRPr sz="1786"/>
            </a:lvl3pPr>
            <a:lvl4pPr marL="1011311" indent="0">
              <a:buNone/>
              <a:defRPr sz="1456"/>
            </a:lvl4pPr>
            <a:lvl5pPr marL="1348414" indent="0">
              <a:buNone/>
              <a:defRPr sz="1456"/>
            </a:lvl5pPr>
            <a:lvl6pPr marL="1685518" indent="0">
              <a:buNone/>
              <a:defRPr sz="1456"/>
            </a:lvl6pPr>
            <a:lvl7pPr marL="2022621" indent="0">
              <a:buNone/>
              <a:defRPr sz="1456"/>
            </a:lvl7pPr>
            <a:lvl8pPr marL="2359725" indent="0">
              <a:buNone/>
              <a:defRPr sz="1456"/>
            </a:lvl8pPr>
            <a:lvl9pPr marL="2696829" indent="0">
              <a:buNone/>
              <a:defRPr sz="1456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1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24"/>
            </a:lvl1pPr>
            <a:lvl2pPr marL="337104" indent="0">
              <a:buNone/>
              <a:defRPr sz="861"/>
            </a:lvl2pPr>
            <a:lvl3pPr marL="674207" indent="0">
              <a:buNone/>
              <a:defRPr sz="728"/>
            </a:lvl3pPr>
            <a:lvl4pPr marL="1011311" indent="0">
              <a:buNone/>
              <a:defRPr sz="662"/>
            </a:lvl4pPr>
            <a:lvl5pPr marL="1348414" indent="0">
              <a:buNone/>
              <a:defRPr sz="662"/>
            </a:lvl5pPr>
            <a:lvl6pPr marL="1685518" indent="0">
              <a:buNone/>
              <a:defRPr sz="662"/>
            </a:lvl6pPr>
            <a:lvl7pPr marL="2022621" indent="0">
              <a:buNone/>
              <a:defRPr sz="662"/>
            </a:lvl7pPr>
            <a:lvl8pPr marL="2359725" indent="0">
              <a:buNone/>
              <a:defRPr sz="662"/>
            </a:lvl8pPr>
            <a:lvl9pPr marL="2696829" indent="0">
              <a:buNone/>
              <a:defRPr sz="6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0F6BB-B4A6-46F3-85A8-6AF7E2AC77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904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32377-9823-42B7-98C2-5F6C2E3623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7037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EAE69-DA26-4CFD-91DA-5E7935A9DE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597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589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52">
                <a:solidFill>
                  <a:schemeClr val="tx2"/>
                </a:solidFill>
              </a:defRPr>
            </a:lvl1pPr>
            <a:lvl2pPr marL="33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623D4-7053-4447-9F5F-CB55798B1687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6165850"/>
            <a:ext cx="21955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333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59F38-CC4A-4889-91C0-E707304E5DDF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61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3971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52">
                <a:solidFill>
                  <a:schemeClr val="tx2"/>
                </a:solidFill>
              </a:defRPr>
            </a:lvl1pPr>
            <a:lvl2pPr marL="337104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2pPr>
            <a:lvl3pPr marL="674207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3pPr>
            <a:lvl4pPr marL="1011311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34841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685518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2022621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35972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696829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582D7-2D35-4458-A7CA-6DBA3EC6243F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37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2"/>
            <a:ext cx="3657600" cy="3767327"/>
          </a:xfrm>
        </p:spPr>
        <p:txBody>
          <a:bodyPr/>
          <a:lstStyle>
            <a:lvl1pPr>
              <a:defRPr sz="2052"/>
            </a:lvl1pPr>
            <a:lvl2pPr>
              <a:defRPr sz="1786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2"/>
            <a:ext cx="3657600" cy="3767327"/>
          </a:xfrm>
        </p:spPr>
        <p:txBody>
          <a:bodyPr/>
          <a:lstStyle>
            <a:lvl1pPr>
              <a:defRPr sz="2052"/>
            </a:lvl1pPr>
            <a:lvl2pPr>
              <a:defRPr sz="1786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58FDA-767B-497F-8BB5-14A75D375728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2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BBD8-BBEA-4A29-A1BD-F916BAC7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60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052" b="0">
                <a:latin typeface="+mj-lt"/>
              </a:defRPr>
            </a:lvl1pPr>
            <a:lvl2pPr marL="337104" indent="0">
              <a:buNone/>
              <a:defRPr sz="1456" b="1"/>
            </a:lvl2pPr>
            <a:lvl3pPr marL="674207" indent="0">
              <a:buNone/>
              <a:defRPr sz="1324" b="1"/>
            </a:lvl3pPr>
            <a:lvl4pPr marL="1011311" indent="0">
              <a:buNone/>
              <a:defRPr sz="1191" b="1"/>
            </a:lvl4pPr>
            <a:lvl5pPr marL="1348414" indent="0">
              <a:buNone/>
              <a:defRPr sz="1191" b="1"/>
            </a:lvl5pPr>
            <a:lvl6pPr marL="1685518" indent="0">
              <a:buNone/>
              <a:defRPr sz="1191" b="1"/>
            </a:lvl6pPr>
            <a:lvl7pPr marL="2022621" indent="0">
              <a:buNone/>
              <a:defRPr sz="1191" b="1"/>
            </a:lvl7pPr>
            <a:lvl8pPr marL="2359725" indent="0">
              <a:buNone/>
              <a:defRPr sz="1191" b="1"/>
            </a:lvl8pPr>
            <a:lvl9pPr marL="2696829" indent="0">
              <a:buNone/>
              <a:defRPr sz="119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786"/>
            </a:lvl1pPr>
            <a:lvl2pPr>
              <a:defRPr sz="1456"/>
            </a:lvl2pPr>
            <a:lvl3pPr>
              <a:defRPr sz="1324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052" b="0">
                <a:latin typeface="+mj-lt"/>
              </a:defRPr>
            </a:lvl1pPr>
            <a:lvl2pPr marL="337104" indent="0">
              <a:buNone/>
              <a:defRPr sz="1456" b="1"/>
            </a:lvl2pPr>
            <a:lvl3pPr marL="674207" indent="0">
              <a:buNone/>
              <a:defRPr sz="1324" b="1"/>
            </a:lvl3pPr>
            <a:lvl4pPr marL="1011311" indent="0">
              <a:buNone/>
              <a:defRPr sz="1191" b="1"/>
            </a:lvl4pPr>
            <a:lvl5pPr marL="1348414" indent="0">
              <a:buNone/>
              <a:defRPr sz="1191" b="1"/>
            </a:lvl5pPr>
            <a:lvl6pPr marL="1685518" indent="0">
              <a:buNone/>
              <a:defRPr sz="1191" b="1"/>
            </a:lvl6pPr>
            <a:lvl7pPr marL="2022621" indent="0">
              <a:buNone/>
              <a:defRPr sz="1191" b="1"/>
            </a:lvl7pPr>
            <a:lvl8pPr marL="2359725" indent="0">
              <a:buNone/>
              <a:defRPr sz="1191" b="1"/>
            </a:lvl8pPr>
            <a:lvl9pPr marL="2696829" indent="0">
              <a:buNone/>
              <a:defRPr sz="119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786"/>
            </a:lvl1pPr>
            <a:lvl2pPr>
              <a:defRPr sz="1456"/>
            </a:lvl2pPr>
            <a:lvl3pPr>
              <a:defRPr sz="1324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A56C3-5E78-4DC2-8682-F43A90F0D26A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1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1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9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CEB57-2525-465A-BA9A-77C3897A70E5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31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9B874-DAE9-4154-B9E6-625E7E7E794A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98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3971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7" y="457201"/>
            <a:ext cx="4594934" cy="4114799"/>
          </a:xfrm>
        </p:spPr>
        <p:txBody>
          <a:bodyPr/>
          <a:lstStyle>
            <a:lvl1pPr>
              <a:defRPr sz="1786"/>
            </a:lvl1pPr>
            <a:lvl2pPr>
              <a:defRPr sz="1655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8" cy="4114800"/>
          </a:xfrm>
        </p:spPr>
        <p:txBody>
          <a:bodyPr>
            <a:normAutofit/>
          </a:bodyPr>
          <a:lstStyle>
            <a:lvl1pPr marL="0" indent="0">
              <a:buNone/>
              <a:defRPr sz="1522">
                <a:solidFill>
                  <a:schemeClr val="tx2"/>
                </a:solidFill>
              </a:defRPr>
            </a:lvl1pPr>
            <a:lvl2pPr marL="337104" indent="0">
              <a:buNone/>
              <a:defRPr sz="861"/>
            </a:lvl2pPr>
            <a:lvl3pPr marL="674207" indent="0">
              <a:buNone/>
              <a:defRPr sz="728"/>
            </a:lvl3pPr>
            <a:lvl4pPr marL="1011311" indent="0">
              <a:buNone/>
              <a:defRPr sz="662"/>
            </a:lvl4pPr>
            <a:lvl5pPr marL="1348414" indent="0">
              <a:buNone/>
              <a:defRPr sz="662"/>
            </a:lvl5pPr>
            <a:lvl6pPr marL="1685518" indent="0">
              <a:buNone/>
              <a:defRPr sz="662"/>
            </a:lvl6pPr>
            <a:lvl7pPr marL="2022621" indent="0">
              <a:buNone/>
              <a:defRPr sz="662"/>
            </a:lvl7pPr>
            <a:lvl8pPr marL="2359725" indent="0">
              <a:buNone/>
              <a:defRPr sz="662"/>
            </a:lvl8pPr>
            <a:lvl9pPr marL="2696829" indent="0">
              <a:buNone/>
              <a:defRPr sz="6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52F7-217F-4048-9B93-0CA429E1D80E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09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3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397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383"/>
            </a:lvl1pPr>
            <a:lvl2pPr marL="337104" indent="0">
              <a:buNone/>
              <a:defRPr sz="2052"/>
            </a:lvl2pPr>
            <a:lvl3pPr marL="674207" indent="0">
              <a:buNone/>
              <a:defRPr sz="1786"/>
            </a:lvl3pPr>
            <a:lvl4pPr marL="1011311" indent="0">
              <a:buNone/>
              <a:defRPr sz="1456"/>
            </a:lvl4pPr>
            <a:lvl5pPr marL="1348414" indent="0">
              <a:buNone/>
              <a:defRPr sz="1456"/>
            </a:lvl5pPr>
            <a:lvl6pPr marL="1685518" indent="0">
              <a:buNone/>
              <a:defRPr sz="1456"/>
            </a:lvl6pPr>
            <a:lvl7pPr marL="2022621" indent="0">
              <a:buNone/>
              <a:defRPr sz="1456"/>
            </a:lvl7pPr>
            <a:lvl8pPr marL="2359725" indent="0">
              <a:buNone/>
              <a:defRPr sz="1456"/>
            </a:lvl8pPr>
            <a:lvl9pPr marL="2696829" indent="0">
              <a:buNone/>
              <a:defRPr sz="1456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1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24"/>
            </a:lvl1pPr>
            <a:lvl2pPr marL="337104" indent="0">
              <a:buNone/>
              <a:defRPr sz="861"/>
            </a:lvl2pPr>
            <a:lvl3pPr marL="674207" indent="0">
              <a:buNone/>
              <a:defRPr sz="728"/>
            </a:lvl3pPr>
            <a:lvl4pPr marL="1011311" indent="0">
              <a:buNone/>
              <a:defRPr sz="662"/>
            </a:lvl4pPr>
            <a:lvl5pPr marL="1348414" indent="0">
              <a:buNone/>
              <a:defRPr sz="662"/>
            </a:lvl5pPr>
            <a:lvl6pPr marL="1685518" indent="0">
              <a:buNone/>
              <a:defRPr sz="662"/>
            </a:lvl6pPr>
            <a:lvl7pPr marL="2022621" indent="0">
              <a:buNone/>
              <a:defRPr sz="662"/>
            </a:lvl7pPr>
            <a:lvl8pPr marL="2359725" indent="0">
              <a:buNone/>
              <a:defRPr sz="662"/>
            </a:lvl8pPr>
            <a:lvl9pPr marL="2696829" indent="0">
              <a:buNone/>
              <a:defRPr sz="6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0F6BB-B4A6-46F3-85A8-6AF7E2AC77C9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32377-9823-42B7-98C2-5F6C2E3623E5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43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EAE69-DA26-4CFD-91DA-5E7935A9DE5E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81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662B-4E5D-42D5-9FAC-CD346CBB607A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74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589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52">
                <a:solidFill>
                  <a:schemeClr val="tx2"/>
                </a:solidFill>
              </a:defRPr>
            </a:lvl1pPr>
            <a:lvl2pPr marL="33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623D4-7053-4447-9F5F-CB55798B1687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6165850"/>
            <a:ext cx="21955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983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59F38-CC4A-4889-91C0-E707304E5DDF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B20D6-9953-41C3-89C6-A4D6D6B2F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50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3971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52">
                <a:solidFill>
                  <a:schemeClr val="tx2"/>
                </a:solidFill>
              </a:defRPr>
            </a:lvl1pPr>
            <a:lvl2pPr marL="337104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2pPr>
            <a:lvl3pPr marL="674207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3pPr>
            <a:lvl4pPr marL="1011311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34841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685518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2022621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35972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696829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582D7-2D35-4458-A7CA-6DBA3EC6243F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02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2"/>
            <a:ext cx="3657600" cy="3767327"/>
          </a:xfrm>
        </p:spPr>
        <p:txBody>
          <a:bodyPr/>
          <a:lstStyle>
            <a:lvl1pPr>
              <a:defRPr sz="2052"/>
            </a:lvl1pPr>
            <a:lvl2pPr>
              <a:defRPr sz="1786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2"/>
            <a:ext cx="3657600" cy="3767327"/>
          </a:xfrm>
        </p:spPr>
        <p:txBody>
          <a:bodyPr/>
          <a:lstStyle>
            <a:lvl1pPr>
              <a:defRPr sz="2052"/>
            </a:lvl1pPr>
            <a:lvl2pPr>
              <a:defRPr sz="1786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58FDA-767B-497F-8BB5-14A75D375728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28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052" b="0">
                <a:latin typeface="+mj-lt"/>
              </a:defRPr>
            </a:lvl1pPr>
            <a:lvl2pPr marL="337104" indent="0">
              <a:buNone/>
              <a:defRPr sz="1456" b="1"/>
            </a:lvl2pPr>
            <a:lvl3pPr marL="674207" indent="0">
              <a:buNone/>
              <a:defRPr sz="1324" b="1"/>
            </a:lvl3pPr>
            <a:lvl4pPr marL="1011311" indent="0">
              <a:buNone/>
              <a:defRPr sz="1191" b="1"/>
            </a:lvl4pPr>
            <a:lvl5pPr marL="1348414" indent="0">
              <a:buNone/>
              <a:defRPr sz="1191" b="1"/>
            </a:lvl5pPr>
            <a:lvl6pPr marL="1685518" indent="0">
              <a:buNone/>
              <a:defRPr sz="1191" b="1"/>
            </a:lvl6pPr>
            <a:lvl7pPr marL="2022621" indent="0">
              <a:buNone/>
              <a:defRPr sz="1191" b="1"/>
            </a:lvl7pPr>
            <a:lvl8pPr marL="2359725" indent="0">
              <a:buNone/>
              <a:defRPr sz="1191" b="1"/>
            </a:lvl8pPr>
            <a:lvl9pPr marL="2696829" indent="0">
              <a:buNone/>
              <a:defRPr sz="119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786"/>
            </a:lvl1pPr>
            <a:lvl2pPr>
              <a:defRPr sz="1456"/>
            </a:lvl2pPr>
            <a:lvl3pPr>
              <a:defRPr sz="1324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052" b="0">
                <a:latin typeface="+mj-lt"/>
              </a:defRPr>
            </a:lvl1pPr>
            <a:lvl2pPr marL="337104" indent="0">
              <a:buNone/>
              <a:defRPr sz="1456" b="1"/>
            </a:lvl2pPr>
            <a:lvl3pPr marL="674207" indent="0">
              <a:buNone/>
              <a:defRPr sz="1324" b="1"/>
            </a:lvl3pPr>
            <a:lvl4pPr marL="1011311" indent="0">
              <a:buNone/>
              <a:defRPr sz="1191" b="1"/>
            </a:lvl4pPr>
            <a:lvl5pPr marL="1348414" indent="0">
              <a:buNone/>
              <a:defRPr sz="1191" b="1"/>
            </a:lvl5pPr>
            <a:lvl6pPr marL="1685518" indent="0">
              <a:buNone/>
              <a:defRPr sz="1191" b="1"/>
            </a:lvl6pPr>
            <a:lvl7pPr marL="2022621" indent="0">
              <a:buNone/>
              <a:defRPr sz="1191" b="1"/>
            </a:lvl7pPr>
            <a:lvl8pPr marL="2359725" indent="0">
              <a:buNone/>
              <a:defRPr sz="1191" b="1"/>
            </a:lvl8pPr>
            <a:lvl9pPr marL="2696829" indent="0">
              <a:buNone/>
              <a:defRPr sz="119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786"/>
            </a:lvl1pPr>
            <a:lvl2pPr>
              <a:defRPr sz="1456"/>
            </a:lvl2pPr>
            <a:lvl3pPr>
              <a:defRPr sz="1324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A56C3-5E78-4DC2-8682-F43A90F0D26A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1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1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29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CEB57-2525-465A-BA9A-77C3897A70E5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0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9B874-DAE9-4154-B9E6-625E7E7E794A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75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3971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7" y="457201"/>
            <a:ext cx="4594934" cy="4114799"/>
          </a:xfrm>
        </p:spPr>
        <p:txBody>
          <a:bodyPr/>
          <a:lstStyle>
            <a:lvl1pPr>
              <a:defRPr sz="1786"/>
            </a:lvl1pPr>
            <a:lvl2pPr>
              <a:defRPr sz="1655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8" cy="4114800"/>
          </a:xfrm>
        </p:spPr>
        <p:txBody>
          <a:bodyPr>
            <a:normAutofit/>
          </a:bodyPr>
          <a:lstStyle>
            <a:lvl1pPr marL="0" indent="0">
              <a:buNone/>
              <a:defRPr sz="1522">
                <a:solidFill>
                  <a:schemeClr val="tx2"/>
                </a:solidFill>
              </a:defRPr>
            </a:lvl1pPr>
            <a:lvl2pPr marL="337104" indent="0">
              <a:buNone/>
              <a:defRPr sz="861"/>
            </a:lvl2pPr>
            <a:lvl3pPr marL="674207" indent="0">
              <a:buNone/>
              <a:defRPr sz="728"/>
            </a:lvl3pPr>
            <a:lvl4pPr marL="1011311" indent="0">
              <a:buNone/>
              <a:defRPr sz="662"/>
            </a:lvl4pPr>
            <a:lvl5pPr marL="1348414" indent="0">
              <a:buNone/>
              <a:defRPr sz="662"/>
            </a:lvl5pPr>
            <a:lvl6pPr marL="1685518" indent="0">
              <a:buNone/>
              <a:defRPr sz="662"/>
            </a:lvl6pPr>
            <a:lvl7pPr marL="2022621" indent="0">
              <a:buNone/>
              <a:defRPr sz="662"/>
            </a:lvl7pPr>
            <a:lvl8pPr marL="2359725" indent="0">
              <a:buNone/>
              <a:defRPr sz="662"/>
            </a:lvl8pPr>
            <a:lvl9pPr marL="2696829" indent="0">
              <a:buNone/>
              <a:defRPr sz="6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52F7-217F-4048-9B93-0CA429E1D80E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563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3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397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383"/>
            </a:lvl1pPr>
            <a:lvl2pPr marL="337104" indent="0">
              <a:buNone/>
              <a:defRPr sz="2052"/>
            </a:lvl2pPr>
            <a:lvl3pPr marL="674207" indent="0">
              <a:buNone/>
              <a:defRPr sz="1786"/>
            </a:lvl3pPr>
            <a:lvl4pPr marL="1011311" indent="0">
              <a:buNone/>
              <a:defRPr sz="1456"/>
            </a:lvl4pPr>
            <a:lvl5pPr marL="1348414" indent="0">
              <a:buNone/>
              <a:defRPr sz="1456"/>
            </a:lvl5pPr>
            <a:lvl6pPr marL="1685518" indent="0">
              <a:buNone/>
              <a:defRPr sz="1456"/>
            </a:lvl6pPr>
            <a:lvl7pPr marL="2022621" indent="0">
              <a:buNone/>
              <a:defRPr sz="1456"/>
            </a:lvl7pPr>
            <a:lvl8pPr marL="2359725" indent="0">
              <a:buNone/>
              <a:defRPr sz="1456"/>
            </a:lvl8pPr>
            <a:lvl9pPr marL="2696829" indent="0">
              <a:buNone/>
              <a:defRPr sz="1456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1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24"/>
            </a:lvl1pPr>
            <a:lvl2pPr marL="337104" indent="0">
              <a:buNone/>
              <a:defRPr sz="861"/>
            </a:lvl2pPr>
            <a:lvl3pPr marL="674207" indent="0">
              <a:buNone/>
              <a:defRPr sz="728"/>
            </a:lvl3pPr>
            <a:lvl4pPr marL="1011311" indent="0">
              <a:buNone/>
              <a:defRPr sz="662"/>
            </a:lvl4pPr>
            <a:lvl5pPr marL="1348414" indent="0">
              <a:buNone/>
              <a:defRPr sz="662"/>
            </a:lvl5pPr>
            <a:lvl6pPr marL="1685518" indent="0">
              <a:buNone/>
              <a:defRPr sz="662"/>
            </a:lvl6pPr>
            <a:lvl7pPr marL="2022621" indent="0">
              <a:buNone/>
              <a:defRPr sz="662"/>
            </a:lvl7pPr>
            <a:lvl8pPr marL="2359725" indent="0">
              <a:buNone/>
              <a:defRPr sz="662"/>
            </a:lvl8pPr>
            <a:lvl9pPr marL="2696829" indent="0">
              <a:buNone/>
              <a:defRPr sz="6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0F6BB-B4A6-46F3-85A8-6AF7E2AC77C9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61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32377-9823-42B7-98C2-5F6C2E3623E5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96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EAE69-DA26-4CFD-91DA-5E7935A9DE5E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35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785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735">
                <a:solidFill>
                  <a:schemeClr val="tx2"/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6D3E-E12C-40EB-83A0-1933AB434C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3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32A7-D80D-4DD0-9671-4CB01ADF9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425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64A65-0A91-47A7-90AE-1D7E9226294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62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294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735">
                <a:solidFill>
                  <a:schemeClr val="tx2"/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9E-39E1-4917-AA59-0DC2EDFF58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25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495A-B1D1-4201-B437-7EFA061191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401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881EF-FF82-49DB-93E6-8C9FE6D1319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1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793C-2862-40A2-B782-B6DE5F0EDEA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739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8F1D0-DF1D-4E07-B12F-35029F270C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841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7" y="457201"/>
            <a:ext cx="4594934" cy="4114799"/>
          </a:xfrm>
        </p:spPr>
        <p:txBody>
          <a:bodyPr/>
          <a:lstStyle>
            <a:lvl1pPr>
              <a:defRPr sz="2382"/>
            </a:lvl1pPr>
            <a:lvl2pPr>
              <a:defRPr sz="2206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030">
                <a:solidFill>
                  <a:schemeClr val="tx2"/>
                </a:solidFill>
              </a:defRPr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541C3-7BF1-4830-B393-E2913EE0C4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46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65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92A90-53A1-44CE-A7E5-6D84F4B4591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786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51810-E442-4A4B-8939-DDB9967853B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48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33B5A-A247-4456-B0CB-78F16A90E6F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8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8C0CD-BB06-4733-9A2E-E574394F0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10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631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9042-D718-48A2-AFDA-C7E644547F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0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AEF730-3FC1-4331-A2F3-D77CC2A6EA38}" type="slidenum">
              <a:rPr lang="ru-RU" alt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042988" y="6453188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8" descr="C:\Users\MaYes\Documents\Makhabbat\Eurasia Foundation\МиО подотчетность\logo_ИНМИР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140843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92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145EB-D7EB-4301-ACDA-4C260BE30F41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378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803D1-50DB-419A-A2EE-9C88A499348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0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785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735">
                <a:solidFill>
                  <a:schemeClr val="tx2"/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6D3E-E12C-40EB-83A0-1933AB434C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95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64A65-0A91-47A7-90AE-1D7E9226294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21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294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735">
                <a:solidFill>
                  <a:schemeClr val="tx2"/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9E-39E1-4917-AA59-0DC2EDFF58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931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495A-B1D1-4201-B437-7EFA061191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040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881EF-FF82-49DB-93E6-8C9FE6D1319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5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8BE3-C21E-44A8-A866-7C7E18C8E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175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793C-2862-40A2-B782-B6DE5F0EDEA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05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8F1D0-DF1D-4E07-B12F-35029F270C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765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7" y="457201"/>
            <a:ext cx="4594934" cy="4114799"/>
          </a:xfrm>
        </p:spPr>
        <p:txBody>
          <a:bodyPr/>
          <a:lstStyle>
            <a:lvl1pPr>
              <a:defRPr sz="2382"/>
            </a:lvl1pPr>
            <a:lvl2pPr>
              <a:defRPr sz="2206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030">
                <a:solidFill>
                  <a:schemeClr val="tx2"/>
                </a:solidFill>
              </a:defRPr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541C3-7BF1-4830-B393-E2913EE0C4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720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65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92A90-53A1-44CE-A7E5-6D84F4B4591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960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51810-E442-4A4B-8939-DDB9967853B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778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33B5A-A247-4456-B0CB-78F16A90E6F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707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52728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AEF730-3FC1-4331-A2F3-D77CC2A6EA38}" type="slidenum">
              <a:rPr lang="ru-RU" alt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042988" y="6453188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8" descr="C:\Users\MaYes\Documents\Makhabbat\Eurasia Foundation\МиО подотчетность\logo_ИНМИР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140843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66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145EB-D7EB-4301-ACDA-4C260BE30F41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66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803D1-50DB-419A-A2EE-9C88A499348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0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4D01-08DD-41CE-B6EA-9B88BFB7E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53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785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735">
                <a:solidFill>
                  <a:schemeClr val="tx2"/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6D3E-E12C-40EB-83A0-1933AB434C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8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64A65-0A91-47A7-90AE-1D7E9226294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74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294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735">
                <a:solidFill>
                  <a:schemeClr val="tx2"/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9E-39E1-4917-AA59-0DC2EDFF58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3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495A-B1D1-4201-B437-7EFA061191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899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735" b="0">
                <a:latin typeface="+mj-lt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881EF-FF82-49DB-93E6-8C9FE6D1319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269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793C-2862-40A2-B782-B6DE5F0EDEA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229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8F1D0-DF1D-4E07-B12F-35029F270C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229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7" y="457201"/>
            <a:ext cx="4594934" cy="4114799"/>
          </a:xfrm>
        </p:spPr>
        <p:txBody>
          <a:bodyPr/>
          <a:lstStyle>
            <a:lvl1pPr>
              <a:defRPr sz="2382"/>
            </a:lvl1pPr>
            <a:lvl2pPr>
              <a:defRPr sz="2206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030">
                <a:solidFill>
                  <a:schemeClr val="tx2"/>
                </a:solidFill>
              </a:defRPr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541C3-7BF1-4830-B393-E2913EE0C4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404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2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65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92A90-53A1-44CE-A7E5-6D84F4B4591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85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51810-E442-4A4B-8939-DDB9967853B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9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55992A7-DA8E-49D4-8F0E-FF0648C88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496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79" r:id="rId1"/>
    <p:sldLayoutId id="2147485880" r:id="rId2"/>
    <p:sldLayoutId id="2147485881" r:id="rId3"/>
    <p:sldLayoutId id="2147485882" r:id="rId4"/>
    <p:sldLayoutId id="2147485883" r:id="rId5"/>
    <p:sldLayoutId id="2147485884" r:id="rId6"/>
    <p:sldLayoutId id="2147485885" r:id="rId7"/>
    <p:sldLayoutId id="2147485886" r:id="rId8"/>
    <p:sldLayoutId id="2147485887" r:id="rId9"/>
    <p:sldLayoutId id="214748588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101882" tIns="50941" rIns="101882" bIns="50941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7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7"/>
            <a:ext cx="487386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2382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6450904-271D-4EBA-9D76-5CCB87083205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5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6" r:id="rId1"/>
    <p:sldLayoutId id="2147486477" r:id="rId2"/>
    <p:sldLayoutId id="2147486478" r:id="rId3"/>
    <p:sldLayoutId id="2147486479" r:id="rId4"/>
    <p:sldLayoutId id="2147486480" r:id="rId5"/>
    <p:sldLayoutId id="2147486481" r:id="rId6"/>
    <p:sldLayoutId id="2147486482" r:id="rId7"/>
    <p:sldLayoutId id="2147486483" r:id="rId8"/>
    <p:sldLayoutId id="2147486484" r:id="rId9"/>
    <p:sldLayoutId id="2147486485" r:id="rId10"/>
    <p:sldLayoutId id="2147486486" r:id="rId11"/>
    <p:sldLayoutId id="2147486487" r:id="rId12"/>
    <p:sldLayoutId id="2147486488" r:id="rId13"/>
    <p:sldLayoutId id="2147486489" r:id="rId14"/>
    <p:sldLayoutId id="2147486490" r:id="rId15"/>
  </p:sldLayoutIdLst>
  <p:hf sldNum="0" hdr="0" ftr="0" dt="0"/>
  <p:txStyles>
    <p:titleStyle>
      <a:lvl1pPr algn="l" defTabSz="899010" rtl="0" eaLnBrk="1" latinLnBrk="0" hangingPunct="1">
        <a:spcBef>
          <a:spcPct val="0"/>
        </a:spcBef>
        <a:buNone/>
        <a:defRPr sz="529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703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82" kern="1200">
          <a:solidFill>
            <a:schemeClr val="tx2"/>
          </a:solidFill>
          <a:latin typeface="+mn-lt"/>
          <a:ea typeface="+mn-ea"/>
          <a:cs typeface="+mn-cs"/>
        </a:defRPr>
      </a:lvl1pPr>
      <a:lvl2pPr marL="584357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6" kern="1200">
          <a:solidFill>
            <a:schemeClr val="tx2"/>
          </a:solidFill>
          <a:latin typeface="+mn-lt"/>
          <a:ea typeface="+mn-ea"/>
          <a:cs typeface="+mn-cs"/>
        </a:defRPr>
      </a:lvl2pPr>
      <a:lvl3pPr marL="854060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41" kern="1200">
          <a:solidFill>
            <a:schemeClr val="tx2"/>
          </a:solidFill>
          <a:latin typeface="+mn-lt"/>
          <a:ea typeface="+mn-ea"/>
          <a:cs typeface="+mn-cs"/>
        </a:defRPr>
      </a:lvl3pPr>
      <a:lvl4pPr marL="1123764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>
          <a:solidFill>
            <a:schemeClr val="tx2"/>
          </a:solidFill>
          <a:latin typeface="+mn-lt"/>
          <a:ea typeface="+mn-ea"/>
          <a:cs typeface="+mn-cs"/>
        </a:defRPr>
      </a:lvl4pPr>
      <a:lvl5pPr marL="134851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1821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6pPr>
      <a:lvl7pPr marL="1869942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7pPr>
      <a:lvl8pPr marL="215762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8pPr>
      <a:lvl9pPr marL="242732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101882" tIns="50941" rIns="101882" bIns="50941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7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7"/>
            <a:ext cx="487386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2382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6450904-271D-4EBA-9D76-5CCB8708320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2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60" r:id="rId1"/>
    <p:sldLayoutId id="2147486361" r:id="rId2"/>
    <p:sldLayoutId id="2147486362" r:id="rId3"/>
    <p:sldLayoutId id="2147486363" r:id="rId4"/>
    <p:sldLayoutId id="2147486364" r:id="rId5"/>
    <p:sldLayoutId id="2147486365" r:id="rId6"/>
    <p:sldLayoutId id="2147486366" r:id="rId7"/>
    <p:sldLayoutId id="2147486367" r:id="rId8"/>
    <p:sldLayoutId id="2147486368" r:id="rId9"/>
    <p:sldLayoutId id="2147486369" r:id="rId10"/>
    <p:sldLayoutId id="2147486370" r:id="rId11"/>
    <p:sldLayoutId id="2147486205" r:id="rId12"/>
    <p:sldLayoutId id="2147486214" r:id="rId13"/>
    <p:sldLayoutId id="2147486163" r:id="rId14"/>
  </p:sldLayoutIdLst>
  <p:hf sldNum="0" hdr="0" ftr="0" dt="0"/>
  <p:txStyles>
    <p:titleStyle>
      <a:lvl1pPr algn="l" defTabSz="899010" rtl="0" eaLnBrk="1" latinLnBrk="0" hangingPunct="1">
        <a:spcBef>
          <a:spcPct val="0"/>
        </a:spcBef>
        <a:buNone/>
        <a:defRPr sz="529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703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82" kern="1200">
          <a:solidFill>
            <a:schemeClr val="tx2"/>
          </a:solidFill>
          <a:latin typeface="+mn-lt"/>
          <a:ea typeface="+mn-ea"/>
          <a:cs typeface="+mn-cs"/>
        </a:defRPr>
      </a:lvl1pPr>
      <a:lvl2pPr marL="584357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6" kern="1200">
          <a:solidFill>
            <a:schemeClr val="tx2"/>
          </a:solidFill>
          <a:latin typeface="+mn-lt"/>
          <a:ea typeface="+mn-ea"/>
          <a:cs typeface="+mn-cs"/>
        </a:defRPr>
      </a:lvl2pPr>
      <a:lvl3pPr marL="854060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41" kern="1200">
          <a:solidFill>
            <a:schemeClr val="tx2"/>
          </a:solidFill>
          <a:latin typeface="+mn-lt"/>
          <a:ea typeface="+mn-ea"/>
          <a:cs typeface="+mn-cs"/>
        </a:defRPr>
      </a:lvl3pPr>
      <a:lvl4pPr marL="1123764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>
          <a:solidFill>
            <a:schemeClr val="tx2"/>
          </a:solidFill>
          <a:latin typeface="+mn-lt"/>
          <a:ea typeface="+mn-ea"/>
          <a:cs typeface="+mn-cs"/>
        </a:defRPr>
      </a:lvl4pPr>
      <a:lvl5pPr marL="134851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1821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6pPr>
      <a:lvl7pPr marL="1869942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7pPr>
      <a:lvl8pPr marL="215762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8pPr>
      <a:lvl9pPr marL="242732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101882" tIns="50941" rIns="101882" bIns="50941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861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861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9"/>
            <a:ext cx="7620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786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/>
          </a:p>
        </p:txBody>
      </p:sp>
    </p:spTree>
    <p:extLst>
      <p:ext uri="{BB962C8B-B14F-4D97-AF65-F5344CB8AC3E}">
        <p14:creationId xmlns:p14="http://schemas.microsoft.com/office/powerpoint/2010/main" val="358999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4" r:id="rId1"/>
    <p:sldLayoutId id="2147486375" r:id="rId2"/>
    <p:sldLayoutId id="2147486376" r:id="rId3"/>
    <p:sldLayoutId id="2147486377" r:id="rId4"/>
    <p:sldLayoutId id="2147486378" r:id="rId5"/>
    <p:sldLayoutId id="2147486379" r:id="rId6"/>
    <p:sldLayoutId id="2147486380" r:id="rId7"/>
    <p:sldLayoutId id="2147486381" r:id="rId8"/>
    <p:sldLayoutId id="2147486382" r:id="rId9"/>
    <p:sldLayoutId id="2147486383" r:id="rId10"/>
    <p:sldLayoutId id="2147486384" r:id="rId11"/>
  </p:sldLayoutIdLst>
  <p:hf sldNum="0" hdr="0" ftr="0" dt="0"/>
  <p:txStyles>
    <p:titleStyle>
      <a:lvl1pPr algn="l" defTabSz="674207" rtl="0" eaLnBrk="1" latinLnBrk="0" hangingPunct="1">
        <a:spcBef>
          <a:spcPct val="0"/>
        </a:spcBef>
        <a:buNone/>
        <a:defRPr sz="397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262" indent="-20226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86" kern="1200">
          <a:solidFill>
            <a:schemeClr val="tx2"/>
          </a:solidFill>
          <a:latin typeface="+mn-lt"/>
          <a:ea typeface="+mn-ea"/>
          <a:cs typeface="+mn-cs"/>
        </a:defRPr>
      </a:lvl1pPr>
      <a:lvl2pPr marL="438235" indent="-20226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5" kern="1200">
          <a:solidFill>
            <a:schemeClr val="tx2"/>
          </a:solidFill>
          <a:latin typeface="+mn-lt"/>
          <a:ea typeface="+mn-ea"/>
          <a:cs typeface="+mn-cs"/>
        </a:defRPr>
      </a:lvl2pPr>
      <a:lvl3pPr marL="640497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56" kern="1200">
          <a:solidFill>
            <a:schemeClr val="tx2"/>
          </a:solidFill>
          <a:latin typeface="+mn-lt"/>
          <a:ea typeface="+mn-ea"/>
          <a:cs typeface="+mn-cs"/>
        </a:defRPr>
      </a:lvl3pPr>
      <a:lvl4pPr marL="842759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24" kern="1200">
          <a:solidFill>
            <a:schemeClr val="tx2"/>
          </a:solidFill>
          <a:latin typeface="+mn-lt"/>
          <a:ea typeface="+mn-ea"/>
          <a:cs typeface="+mn-cs"/>
        </a:defRPr>
      </a:lvl4pPr>
      <a:lvl5pPr marL="1011311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2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13573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6pPr>
      <a:lvl7pPr marL="1402351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7pPr>
      <a:lvl8pPr marL="1618097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8pPr>
      <a:lvl9pPr marL="1820359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7104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4207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11311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8414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5518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22621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9725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96829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101882" tIns="50941" rIns="101882" bIns="50941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861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861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9"/>
            <a:ext cx="7620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786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6" r:id="rId1"/>
    <p:sldLayoutId id="2147486387" r:id="rId2"/>
    <p:sldLayoutId id="2147486388" r:id="rId3"/>
    <p:sldLayoutId id="2147486389" r:id="rId4"/>
    <p:sldLayoutId id="2147486390" r:id="rId5"/>
    <p:sldLayoutId id="2147486391" r:id="rId6"/>
    <p:sldLayoutId id="2147486392" r:id="rId7"/>
    <p:sldLayoutId id="2147486393" r:id="rId8"/>
    <p:sldLayoutId id="2147486394" r:id="rId9"/>
    <p:sldLayoutId id="2147486395" r:id="rId10"/>
    <p:sldLayoutId id="2147486396" r:id="rId11"/>
    <p:sldLayoutId id="2147486397" r:id="rId12"/>
  </p:sldLayoutIdLst>
  <p:hf sldNum="0" hdr="0" ftr="0" dt="0"/>
  <p:txStyles>
    <p:titleStyle>
      <a:lvl1pPr algn="l" defTabSz="674207" rtl="0" eaLnBrk="1" latinLnBrk="0" hangingPunct="1">
        <a:spcBef>
          <a:spcPct val="0"/>
        </a:spcBef>
        <a:buNone/>
        <a:defRPr sz="397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262" indent="-20226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86" kern="1200">
          <a:solidFill>
            <a:schemeClr val="tx2"/>
          </a:solidFill>
          <a:latin typeface="+mn-lt"/>
          <a:ea typeface="+mn-ea"/>
          <a:cs typeface="+mn-cs"/>
        </a:defRPr>
      </a:lvl1pPr>
      <a:lvl2pPr marL="438235" indent="-20226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5" kern="1200">
          <a:solidFill>
            <a:schemeClr val="tx2"/>
          </a:solidFill>
          <a:latin typeface="+mn-lt"/>
          <a:ea typeface="+mn-ea"/>
          <a:cs typeface="+mn-cs"/>
        </a:defRPr>
      </a:lvl2pPr>
      <a:lvl3pPr marL="640497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56" kern="1200">
          <a:solidFill>
            <a:schemeClr val="tx2"/>
          </a:solidFill>
          <a:latin typeface="+mn-lt"/>
          <a:ea typeface="+mn-ea"/>
          <a:cs typeface="+mn-cs"/>
        </a:defRPr>
      </a:lvl3pPr>
      <a:lvl4pPr marL="842759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24" kern="1200">
          <a:solidFill>
            <a:schemeClr val="tx2"/>
          </a:solidFill>
          <a:latin typeface="+mn-lt"/>
          <a:ea typeface="+mn-ea"/>
          <a:cs typeface="+mn-cs"/>
        </a:defRPr>
      </a:lvl4pPr>
      <a:lvl5pPr marL="1011311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2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13573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6pPr>
      <a:lvl7pPr marL="1402351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7pPr>
      <a:lvl8pPr marL="1618097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8pPr>
      <a:lvl9pPr marL="1820359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7104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4207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11311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8414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5518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22621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9725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96829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101882" tIns="50941" rIns="101882" bIns="50941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861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861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9"/>
            <a:ext cx="7620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786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19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3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02" r:id="rId4"/>
    <p:sldLayoutId id="2147486403" r:id="rId5"/>
    <p:sldLayoutId id="2147486404" r:id="rId6"/>
    <p:sldLayoutId id="2147486405" r:id="rId7"/>
    <p:sldLayoutId id="2147486406" r:id="rId8"/>
    <p:sldLayoutId id="2147486407" r:id="rId9"/>
    <p:sldLayoutId id="2147486408" r:id="rId10"/>
    <p:sldLayoutId id="2147486409" r:id="rId11"/>
  </p:sldLayoutIdLst>
  <p:hf sldNum="0" hdr="0" ftr="0" dt="0"/>
  <p:txStyles>
    <p:titleStyle>
      <a:lvl1pPr algn="l" defTabSz="674207" rtl="0" eaLnBrk="1" latinLnBrk="0" hangingPunct="1">
        <a:spcBef>
          <a:spcPct val="0"/>
        </a:spcBef>
        <a:buNone/>
        <a:defRPr sz="397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262" indent="-20226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86" kern="1200">
          <a:solidFill>
            <a:schemeClr val="tx2"/>
          </a:solidFill>
          <a:latin typeface="+mn-lt"/>
          <a:ea typeface="+mn-ea"/>
          <a:cs typeface="+mn-cs"/>
        </a:defRPr>
      </a:lvl1pPr>
      <a:lvl2pPr marL="438235" indent="-20226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5" kern="1200">
          <a:solidFill>
            <a:schemeClr val="tx2"/>
          </a:solidFill>
          <a:latin typeface="+mn-lt"/>
          <a:ea typeface="+mn-ea"/>
          <a:cs typeface="+mn-cs"/>
        </a:defRPr>
      </a:lvl2pPr>
      <a:lvl3pPr marL="640497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56" kern="1200">
          <a:solidFill>
            <a:schemeClr val="tx2"/>
          </a:solidFill>
          <a:latin typeface="+mn-lt"/>
          <a:ea typeface="+mn-ea"/>
          <a:cs typeface="+mn-cs"/>
        </a:defRPr>
      </a:lvl3pPr>
      <a:lvl4pPr marL="842759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24" kern="1200">
          <a:solidFill>
            <a:schemeClr val="tx2"/>
          </a:solidFill>
          <a:latin typeface="+mn-lt"/>
          <a:ea typeface="+mn-ea"/>
          <a:cs typeface="+mn-cs"/>
        </a:defRPr>
      </a:lvl4pPr>
      <a:lvl5pPr marL="1011311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2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13573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6pPr>
      <a:lvl7pPr marL="1402351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7pPr>
      <a:lvl8pPr marL="1618097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8pPr>
      <a:lvl9pPr marL="1820359" indent="-168552" algn="l" defTabSz="6742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7104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4207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11311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8414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5518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22621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9725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96829" algn="l" defTabSz="67420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101882" tIns="50941" rIns="101882" bIns="50941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7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7"/>
            <a:ext cx="487386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2382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6450904-271D-4EBA-9D76-5CCB87083205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0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1" r:id="rId1"/>
    <p:sldLayoutId id="2147486412" r:id="rId2"/>
    <p:sldLayoutId id="2147486413" r:id="rId3"/>
    <p:sldLayoutId id="2147486414" r:id="rId4"/>
    <p:sldLayoutId id="2147486415" r:id="rId5"/>
    <p:sldLayoutId id="2147486416" r:id="rId6"/>
    <p:sldLayoutId id="2147486417" r:id="rId7"/>
    <p:sldLayoutId id="2147486418" r:id="rId8"/>
    <p:sldLayoutId id="2147486419" r:id="rId9"/>
    <p:sldLayoutId id="2147486420" r:id="rId10"/>
    <p:sldLayoutId id="2147486421" r:id="rId11"/>
    <p:sldLayoutId id="2147486422" r:id="rId12"/>
    <p:sldLayoutId id="2147486423" r:id="rId13"/>
    <p:sldLayoutId id="2147486424" r:id="rId14"/>
    <p:sldLayoutId id="2147486425" r:id="rId15"/>
    <p:sldLayoutId id="2147486426" r:id="rId16"/>
  </p:sldLayoutIdLst>
  <p:hf sldNum="0" hdr="0" ftr="0" dt="0"/>
  <p:txStyles>
    <p:titleStyle>
      <a:lvl1pPr algn="l" defTabSz="899010" rtl="0" eaLnBrk="1" latinLnBrk="0" hangingPunct="1">
        <a:spcBef>
          <a:spcPct val="0"/>
        </a:spcBef>
        <a:buNone/>
        <a:defRPr sz="529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703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82" kern="1200">
          <a:solidFill>
            <a:schemeClr val="tx2"/>
          </a:solidFill>
          <a:latin typeface="+mn-lt"/>
          <a:ea typeface="+mn-ea"/>
          <a:cs typeface="+mn-cs"/>
        </a:defRPr>
      </a:lvl1pPr>
      <a:lvl2pPr marL="584357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6" kern="1200">
          <a:solidFill>
            <a:schemeClr val="tx2"/>
          </a:solidFill>
          <a:latin typeface="+mn-lt"/>
          <a:ea typeface="+mn-ea"/>
          <a:cs typeface="+mn-cs"/>
        </a:defRPr>
      </a:lvl2pPr>
      <a:lvl3pPr marL="854060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41" kern="1200">
          <a:solidFill>
            <a:schemeClr val="tx2"/>
          </a:solidFill>
          <a:latin typeface="+mn-lt"/>
          <a:ea typeface="+mn-ea"/>
          <a:cs typeface="+mn-cs"/>
        </a:defRPr>
      </a:lvl3pPr>
      <a:lvl4pPr marL="1123764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>
          <a:solidFill>
            <a:schemeClr val="tx2"/>
          </a:solidFill>
          <a:latin typeface="+mn-lt"/>
          <a:ea typeface="+mn-ea"/>
          <a:cs typeface="+mn-cs"/>
        </a:defRPr>
      </a:lvl4pPr>
      <a:lvl5pPr marL="134851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1821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6pPr>
      <a:lvl7pPr marL="1869942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7pPr>
      <a:lvl8pPr marL="215762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8pPr>
      <a:lvl9pPr marL="242732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101882" tIns="50941" rIns="101882" bIns="50941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7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7"/>
            <a:ext cx="487386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2382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6450904-271D-4EBA-9D76-5CCB87083205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8" r:id="rId1"/>
    <p:sldLayoutId id="2147486429" r:id="rId2"/>
    <p:sldLayoutId id="2147486430" r:id="rId3"/>
    <p:sldLayoutId id="2147486431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39" r:id="rId12"/>
    <p:sldLayoutId id="2147486440" r:id="rId13"/>
    <p:sldLayoutId id="2147486441" r:id="rId14"/>
    <p:sldLayoutId id="2147486442" r:id="rId15"/>
  </p:sldLayoutIdLst>
  <p:hf sldNum="0" hdr="0" ftr="0" dt="0"/>
  <p:txStyles>
    <p:titleStyle>
      <a:lvl1pPr algn="l" defTabSz="899010" rtl="0" eaLnBrk="1" latinLnBrk="0" hangingPunct="1">
        <a:spcBef>
          <a:spcPct val="0"/>
        </a:spcBef>
        <a:buNone/>
        <a:defRPr sz="529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703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82" kern="1200">
          <a:solidFill>
            <a:schemeClr val="tx2"/>
          </a:solidFill>
          <a:latin typeface="+mn-lt"/>
          <a:ea typeface="+mn-ea"/>
          <a:cs typeface="+mn-cs"/>
        </a:defRPr>
      </a:lvl1pPr>
      <a:lvl2pPr marL="584357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6" kern="1200">
          <a:solidFill>
            <a:schemeClr val="tx2"/>
          </a:solidFill>
          <a:latin typeface="+mn-lt"/>
          <a:ea typeface="+mn-ea"/>
          <a:cs typeface="+mn-cs"/>
        </a:defRPr>
      </a:lvl2pPr>
      <a:lvl3pPr marL="854060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41" kern="1200">
          <a:solidFill>
            <a:schemeClr val="tx2"/>
          </a:solidFill>
          <a:latin typeface="+mn-lt"/>
          <a:ea typeface="+mn-ea"/>
          <a:cs typeface="+mn-cs"/>
        </a:defRPr>
      </a:lvl3pPr>
      <a:lvl4pPr marL="1123764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>
          <a:solidFill>
            <a:schemeClr val="tx2"/>
          </a:solidFill>
          <a:latin typeface="+mn-lt"/>
          <a:ea typeface="+mn-ea"/>
          <a:cs typeface="+mn-cs"/>
        </a:defRPr>
      </a:lvl4pPr>
      <a:lvl5pPr marL="134851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1821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6pPr>
      <a:lvl7pPr marL="1869942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7pPr>
      <a:lvl8pPr marL="215762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8pPr>
      <a:lvl9pPr marL="242732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101882" tIns="50941" rIns="101882" bIns="50941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7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7"/>
            <a:ext cx="487386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2382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6450904-271D-4EBA-9D76-5CCB87083205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6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44" r:id="rId1"/>
    <p:sldLayoutId id="2147486445" r:id="rId2"/>
    <p:sldLayoutId id="2147486446" r:id="rId3"/>
    <p:sldLayoutId id="2147486447" r:id="rId4"/>
    <p:sldLayoutId id="2147486448" r:id="rId5"/>
    <p:sldLayoutId id="2147486449" r:id="rId6"/>
    <p:sldLayoutId id="2147486450" r:id="rId7"/>
    <p:sldLayoutId id="2147486451" r:id="rId8"/>
    <p:sldLayoutId id="2147486452" r:id="rId9"/>
    <p:sldLayoutId id="2147486453" r:id="rId10"/>
    <p:sldLayoutId id="2147486454" r:id="rId11"/>
    <p:sldLayoutId id="2147486455" r:id="rId12"/>
    <p:sldLayoutId id="2147486456" r:id="rId13"/>
    <p:sldLayoutId id="2147486457" r:id="rId14"/>
    <p:sldLayoutId id="2147486458" r:id="rId15"/>
  </p:sldLayoutIdLst>
  <p:hf sldNum="0" hdr="0" ftr="0" dt="0"/>
  <p:txStyles>
    <p:titleStyle>
      <a:lvl1pPr algn="l" defTabSz="899010" rtl="0" eaLnBrk="1" latinLnBrk="0" hangingPunct="1">
        <a:spcBef>
          <a:spcPct val="0"/>
        </a:spcBef>
        <a:buNone/>
        <a:defRPr sz="529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703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82" kern="1200">
          <a:solidFill>
            <a:schemeClr val="tx2"/>
          </a:solidFill>
          <a:latin typeface="+mn-lt"/>
          <a:ea typeface="+mn-ea"/>
          <a:cs typeface="+mn-cs"/>
        </a:defRPr>
      </a:lvl1pPr>
      <a:lvl2pPr marL="584357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6" kern="1200">
          <a:solidFill>
            <a:schemeClr val="tx2"/>
          </a:solidFill>
          <a:latin typeface="+mn-lt"/>
          <a:ea typeface="+mn-ea"/>
          <a:cs typeface="+mn-cs"/>
        </a:defRPr>
      </a:lvl2pPr>
      <a:lvl3pPr marL="854060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41" kern="1200">
          <a:solidFill>
            <a:schemeClr val="tx2"/>
          </a:solidFill>
          <a:latin typeface="+mn-lt"/>
          <a:ea typeface="+mn-ea"/>
          <a:cs typeface="+mn-cs"/>
        </a:defRPr>
      </a:lvl3pPr>
      <a:lvl4pPr marL="1123764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>
          <a:solidFill>
            <a:schemeClr val="tx2"/>
          </a:solidFill>
          <a:latin typeface="+mn-lt"/>
          <a:ea typeface="+mn-ea"/>
          <a:cs typeface="+mn-cs"/>
        </a:defRPr>
      </a:lvl4pPr>
      <a:lvl5pPr marL="134851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1821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6pPr>
      <a:lvl7pPr marL="1869942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7pPr>
      <a:lvl8pPr marL="215762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8pPr>
      <a:lvl9pPr marL="242732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101882" tIns="50941" rIns="101882" bIns="50941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7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7"/>
            <a:ext cx="487386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2382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6450904-271D-4EBA-9D76-5CCB87083205}" type="slidenum">
              <a:rPr lang="ru-RU" alt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5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60" r:id="rId1"/>
    <p:sldLayoutId id="2147486461" r:id="rId2"/>
    <p:sldLayoutId id="2147486462" r:id="rId3"/>
    <p:sldLayoutId id="2147486463" r:id="rId4"/>
    <p:sldLayoutId id="2147486464" r:id="rId5"/>
    <p:sldLayoutId id="2147486465" r:id="rId6"/>
    <p:sldLayoutId id="2147486466" r:id="rId7"/>
    <p:sldLayoutId id="2147486467" r:id="rId8"/>
    <p:sldLayoutId id="2147486468" r:id="rId9"/>
    <p:sldLayoutId id="2147486469" r:id="rId10"/>
    <p:sldLayoutId id="2147486470" r:id="rId11"/>
    <p:sldLayoutId id="2147486471" r:id="rId12"/>
    <p:sldLayoutId id="2147486472" r:id="rId13"/>
    <p:sldLayoutId id="2147486473" r:id="rId14"/>
    <p:sldLayoutId id="2147486474" r:id="rId15"/>
  </p:sldLayoutIdLst>
  <p:hf sldNum="0" hdr="0" ftr="0" dt="0"/>
  <p:txStyles>
    <p:titleStyle>
      <a:lvl1pPr algn="l" defTabSz="899010" rtl="0" eaLnBrk="1" latinLnBrk="0" hangingPunct="1">
        <a:spcBef>
          <a:spcPct val="0"/>
        </a:spcBef>
        <a:buNone/>
        <a:defRPr sz="529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703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82" kern="1200">
          <a:solidFill>
            <a:schemeClr val="tx2"/>
          </a:solidFill>
          <a:latin typeface="+mn-lt"/>
          <a:ea typeface="+mn-ea"/>
          <a:cs typeface="+mn-cs"/>
        </a:defRPr>
      </a:lvl1pPr>
      <a:lvl2pPr marL="584357" indent="-26970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6" kern="1200">
          <a:solidFill>
            <a:schemeClr val="tx2"/>
          </a:solidFill>
          <a:latin typeface="+mn-lt"/>
          <a:ea typeface="+mn-ea"/>
          <a:cs typeface="+mn-cs"/>
        </a:defRPr>
      </a:lvl2pPr>
      <a:lvl3pPr marL="854060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41" kern="1200">
          <a:solidFill>
            <a:schemeClr val="tx2"/>
          </a:solidFill>
          <a:latin typeface="+mn-lt"/>
          <a:ea typeface="+mn-ea"/>
          <a:cs typeface="+mn-cs"/>
        </a:defRPr>
      </a:lvl3pPr>
      <a:lvl4pPr marL="1123764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>
          <a:solidFill>
            <a:schemeClr val="tx2"/>
          </a:solidFill>
          <a:latin typeface="+mn-lt"/>
          <a:ea typeface="+mn-ea"/>
          <a:cs typeface="+mn-cs"/>
        </a:defRPr>
      </a:lvl4pPr>
      <a:lvl5pPr marL="134851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65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1821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6pPr>
      <a:lvl7pPr marL="1869942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7pPr>
      <a:lvl8pPr marL="2157626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8pPr>
      <a:lvl9pPr marL="2427329" indent="-224753" algn="l" defTabSz="8990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8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5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 anchorCtr="1"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Arial" pitchFamily="34" charset="0"/>
              </a:rPr>
              <a:t>K A M E D A</a:t>
            </a:r>
            <a:r>
              <a:rPr lang="ru-RU" sz="10800" b="1" dirty="0" smtClean="0">
                <a:solidFill>
                  <a:schemeClr val="accent2"/>
                </a:solidFill>
                <a:latin typeface="Castellar" pitchFamily="18" charset="0"/>
              </a:rPr>
              <a:t/>
            </a:r>
            <a:br>
              <a:rPr lang="ru-RU" sz="10800" b="1" dirty="0" smtClean="0">
                <a:solidFill>
                  <a:schemeClr val="accent2"/>
                </a:solidFill>
                <a:latin typeface="Castellar" pitchFamily="18" charset="0"/>
              </a:rPr>
            </a:br>
            <a:r>
              <a:rPr lang="ru-RU" sz="2000" u="sng" dirty="0" smtClean="0">
                <a:solidFill>
                  <a:schemeClr val="tx1"/>
                </a:solidFill>
                <a:latin typeface="Arial" pitchFamily="34" charset="0"/>
              </a:rPr>
              <a:t>центр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  <a:latin typeface="Arial" pitchFamily="34" charset="0"/>
              </a:rPr>
              <a:t>исследований и консалтинга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223" y="1340768"/>
            <a:ext cx="9132777" cy="468052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dirty="0">
                <a:effectLst/>
              </a:rPr>
              <a:t>Рекомендации для СПИД-сервисных неправительственных организаций по процедуре предоставления государственного социального заказа в Республике Казахстан.</a:t>
            </a: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400" b="1" dirty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latin typeface="Arial" charset="0"/>
              </a:rPr>
              <a:t>Еспенова </a:t>
            </a:r>
            <a:r>
              <a:rPr lang="ru-RU" sz="2400" b="1" dirty="0" err="1" smtClean="0">
                <a:latin typeface="Arial" charset="0"/>
              </a:rPr>
              <a:t>Махаббат</a:t>
            </a: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err="1" smtClean="0">
                <a:latin typeface="Arial" charset="0"/>
              </a:rPr>
              <a:t>Нур</a:t>
            </a:r>
            <a:r>
              <a:rPr lang="ru-RU" sz="2000" b="1" dirty="0" smtClean="0">
                <a:latin typeface="Arial" charset="0"/>
              </a:rPr>
              <a:t>-Султан, март 2021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400" b="1" dirty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400" b="1" dirty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dirty="0" smtClean="0">
              <a:latin typeface="Arial" charset="0"/>
            </a:endParaRP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4562932"/>
            <a:ext cx="2616562" cy="19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9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019" y="656692"/>
            <a:ext cx="8001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 между ГСЗ и государственными грантами</a:t>
            </a:r>
            <a:endParaRPr lang="ru-RU" sz="3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147985" y="1556792"/>
            <a:ext cx="4383534" cy="511256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ГСЗ – </a:t>
            </a:r>
            <a:r>
              <a:rPr lang="ru-RU" sz="1600" spc="10" dirty="0" smtClean="0">
                <a:solidFill>
                  <a:srgbClr val="002060"/>
                </a:solidFill>
                <a:latin typeface="Arial"/>
                <a:ea typeface="Calibri"/>
              </a:rPr>
              <a:t>форма </a:t>
            </a:r>
            <a:r>
              <a:rPr lang="ru-RU" sz="1600" spc="10" dirty="0">
                <a:solidFill>
                  <a:srgbClr val="002060"/>
                </a:solidFill>
                <a:latin typeface="Arial"/>
                <a:ea typeface="Calibri"/>
              </a:rPr>
              <a:t>реализации социальных программ, социальных проектов, направленных на решение задач в социальной сфере, выполняемых </a:t>
            </a:r>
            <a:r>
              <a:rPr lang="ru-RU" sz="1600" spc="10" dirty="0" smtClean="0">
                <a:solidFill>
                  <a:srgbClr val="002060"/>
                </a:solidFill>
                <a:latin typeface="Arial"/>
                <a:ea typeface="Calibri"/>
              </a:rPr>
              <a:t>НПО за </a:t>
            </a:r>
            <a:r>
              <a:rPr lang="ru-RU" sz="1600" spc="10" dirty="0">
                <a:solidFill>
                  <a:srgbClr val="002060"/>
                </a:solidFill>
                <a:latin typeface="Arial"/>
                <a:ea typeface="Calibri"/>
              </a:rPr>
              <a:t>счет бюджетных средств</a:t>
            </a:r>
            <a:r>
              <a:rPr lang="kk-KZ" sz="1600" spc="10" dirty="0">
                <a:solidFill>
                  <a:srgbClr val="002060"/>
                </a:solidFill>
                <a:latin typeface="Arial"/>
                <a:ea typeface="Calibri"/>
              </a:rPr>
              <a:t> через портал госзакупок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(администратор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программ) определяет проблему и пути ее решения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и ГСЗ, гранте 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премиях+ Закон о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госзакупках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-Соответственно через портал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госзакупок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Заказчик (администраторы республиканских и местных бюджетных программ)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31519" y="1556792"/>
            <a:ext cx="4321050" cy="511256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ГГ-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предоставляемые неправительственным организациям оператором в сфере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грантового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финансирования неправительственных организаций, в целях поддержки гражданских инициатив, привлечения потенциала институтов гражданского общества к решению актуальных вопросов развития социальной сферы.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 предлагают свои пути решения, но……..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 ГСЗ, грантах и премиях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-Соответственно нет демпинга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-НАО «ЦПГИ»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A328C-C517-4DD9-97ED-675442819BC7}"/>
              </a:ext>
            </a:extLst>
          </p:cNvPr>
          <p:cNvSpPr txBox="1"/>
          <p:nvPr/>
        </p:nvSpPr>
        <p:spPr>
          <a:xfrm>
            <a:off x="0" y="4590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Общая схема государственного регулирования вопросов государственного социального заказа, грантов и премий для НПО на законодательном уровне на сегодня выглядит следующим образом: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504E5D4-6501-4C10-84C1-C64685377A3C}"/>
              </a:ext>
            </a:extLst>
          </p:cNvPr>
          <p:cNvSpPr/>
          <p:nvPr/>
        </p:nvSpPr>
        <p:spPr>
          <a:xfrm>
            <a:off x="2653392" y="1092249"/>
            <a:ext cx="3861708" cy="8693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</a:rPr>
              <a:t>1. </a:t>
            </a:r>
            <a:r>
              <a:rPr lang="ru-RU" sz="1600" dirty="0">
                <a:solidFill>
                  <a:prstClr val="white"/>
                </a:solidFill>
              </a:rPr>
              <a:t>Закон РК </a:t>
            </a:r>
            <a:r>
              <a:rPr lang="ru-RU" sz="1600" b="1" dirty="0">
                <a:solidFill>
                  <a:prstClr val="white"/>
                </a:solidFill>
              </a:rPr>
              <a:t>«О государственном социальном заказе, грантах и премиях для неправительственных организаций в РК» </a:t>
            </a:r>
            <a:r>
              <a:rPr lang="ru-RU" sz="1400" i="1" dirty="0">
                <a:solidFill>
                  <a:prstClr val="white"/>
                </a:solidFill>
              </a:rPr>
              <a:t>(далее – ЗРК О </a:t>
            </a:r>
            <a:r>
              <a:rPr lang="ru-RU" sz="1400" i="1" dirty="0" err="1">
                <a:solidFill>
                  <a:prstClr val="white"/>
                </a:solidFill>
              </a:rPr>
              <a:t>ГСЗГиП</a:t>
            </a:r>
            <a:r>
              <a:rPr lang="ru-RU" sz="1400" i="1" dirty="0">
                <a:solidFill>
                  <a:prstClr val="white"/>
                </a:solidFill>
              </a:rPr>
              <a:t>)</a:t>
            </a:r>
            <a:endParaRPr lang="ru-RU" sz="1600" i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672971-1F8F-4EA0-B9FB-AE27C6667074}"/>
              </a:ext>
            </a:extLst>
          </p:cNvPr>
          <p:cNvSpPr/>
          <p:nvPr/>
        </p:nvSpPr>
        <p:spPr>
          <a:xfrm>
            <a:off x="2237030" y="2986318"/>
            <a:ext cx="1412426" cy="478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4472C4"/>
                </a:solidFill>
              </a:rPr>
              <a:t>ГСЗ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B3A27F0-DCD7-4FB8-B170-A5B574DE4FB2}"/>
              </a:ext>
            </a:extLst>
          </p:cNvPr>
          <p:cNvSpPr/>
          <p:nvPr/>
        </p:nvSpPr>
        <p:spPr>
          <a:xfrm>
            <a:off x="3935200" y="2986317"/>
            <a:ext cx="1412426" cy="478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4472C4"/>
                </a:solidFill>
              </a:rPr>
              <a:t>Гранты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0463DD-2B0E-41EE-A200-7B347D2AEEF5}"/>
              </a:ext>
            </a:extLst>
          </p:cNvPr>
          <p:cNvSpPr/>
          <p:nvPr/>
        </p:nvSpPr>
        <p:spPr>
          <a:xfrm>
            <a:off x="7233574" y="2986320"/>
            <a:ext cx="1412426" cy="478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err="1">
                <a:solidFill>
                  <a:srgbClr val="4472C4"/>
                </a:solidFill>
              </a:rPr>
              <a:t>СпецСоцУслуги</a:t>
            </a:r>
            <a:endParaRPr lang="ru-RU" b="1" dirty="0">
              <a:solidFill>
                <a:srgbClr val="4472C4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E5321F8-5001-4AEA-9D19-0BB57DFE0FA2}"/>
              </a:ext>
            </a:extLst>
          </p:cNvPr>
          <p:cNvSpPr/>
          <p:nvPr/>
        </p:nvSpPr>
        <p:spPr>
          <a:xfrm>
            <a:off x="5674186" y="2986317"/>
            <a:ext cx="1412426" cy="478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4472C4"/>
                </a:solidFill>
              </a:rPr>
              <a:t>Премии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89D93-A2E6-4F83-BD5A-4957F387F989}"/>
              </a:ext>
            </a:extLst>
          </p:cNvPr>
          <p:cNvSpPr txBox="1"/>
          <p:nvPr/>
        </p:nvSpPr>
        <p:spPr>
          <a:xfrm>
            <a:off x="2423844" y="2074910"/>
            <a:ext cx="587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Закон регулирует три параллельных, равнозначных «способа государственного финансирования НПО»: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C7FFB63-AE32-41DD-B7B7-FDAAC230F82F}"/>
              </a:ext>
            </a:extLst>
          </p:cNvPr>
          <p:cNvSpPr/>
          <p:nvPr/>
        </p:nvSpPr>
        <p:spPr>
          <a:xfrm>
            <a:off x="6858031" y="1092249"/>
            <a:ext cx="2147189" cy="8693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</a:rPr>
              <a:t>2. </a:t>
            </a:r>
            <a:r>
              <a:rPr lang="ru-RU" sz="1600" dirty="0">
                <a:solidFill>
                  <a:prstClr val="white"/>
                </a:solidFill>
              </a:rPr>
              <a:t>Закон РК </a:t>
            </a:r>
            <a:r>
              <a:rPr lang="ru-RU" sz="1600" b="1" dirty="0">
                <a:solidFill>
                  <a:prstClr val="white"/>
                </a:solidFill>
              </a:rPr>
              <a:t>«О специальных социальных услугах»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prstClr val="white"/>
                </a:solidFill>
              </a:rPr>
              <a:t>(далее – ЗРК О ССУ)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B5C459A-28C9-4A5D-862D-B6E17661E6BD}"/>
              </a:ext>
            </a:extLst>
          </p:cNvPr>
          <p:cNvSpPr/>
          <p:nvPr/>
        </p:nvSpPr>
        <p:spPr>
          <a:xfrm>
            <a:off x="73500" y="1077992"/>
            <a:ext cx="2294159" cy="8572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</a:rPr>
              <a:t>3. </a:t>
            </a:r>
            <a:r>
              <a:rPr lang="ru-RU" sz="1600" dirty="0">
                <a:solidFill>
                  <a:prstClr val="white"/>
                </a:solidFill>
              </a:rPr>
              <a:t>Закон РК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</a:rPr>
              <a:t>«О государственных закупках»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prstClr val="white"/>
                </a:solidFill>
              </a:rPr>
              <a:t>(далее – ЗРК О ГЗ)</a:t>
            </a:r>
            <a:endParaRPr lang="ru-RU" sz="1400" b="1" dirty="0">
              <a:solidFill>
                <a:prstClr val="white"/>
              </a:solidFill>
            </a:endParaRP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06E362BC-A43B-4696-9A7F-87FC0799565E}"/>
              </a:ext>
            </a:extLst>
          </p:cNvPr>
          <p:cNvCxnSpPr>
            <a:cxnSpLocks/>
            <a:stCxn id="14" idx="2"/>
            <a:endCxn id="3" idx="1"/>
          </p:cNvCxnSpPr>
          <p:nvPr/>
        </p:nvCxnSpPr>
        <p:spPr>
          <a:xfrm rot="16200000" flipH="1">
            <a:off x="1083643" y="2072243"/>
            <a:ext cx="1290347" cy="1016473"/>
          </a:xfrm>
          <a:prstGeom prst="bentConnector2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E933109-D54E-4A5D-968E-FDBE2EE948A9}"/>
              </a:ext>
            </a:extLst>
          </p:cNvPr>
          <p:cNvCxnSpPr>
            <a:cxnSpLocks/>
            <a:stCxn id="12" idx="2"/>
            <a:endCxn id="3" idx="0"/>
          </p:cNvCxnSpPr>
          <p:nvPr/>
        </p:nvCxnSpPr>
        <p:spPr>
          <a:xfrm flipH="1">
            <a:off x="2943243" y="2721241"/>
            <a:ext cx="2420544" cy="265105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3BFDC94-D078-469B-A683-5F33C6280A92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4641414" y="2721213"/>
            <a:ext cx="722374" cy="265104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FA37889-4462-4879-B720-1984D88CE2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5363788" y="2721213"/>
            <a:ext cx="1016612" cy="265104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2099D6F-D9DA-4A1D-898B-EB2FB731AD17}"/>
              </a:ext>
            </a:extLst>
          </p:cNvPr>
          <p:cNvCxnSpPr>
            <a:cxnSpLocks/>
            <a:stCxn id="13" idx="2"/>
            <a:endCxn id="10" idx="0"/>
          </p:cNvCxnSpPr>
          <p:nvPr/>
        </p:nvCxnSpPr>
        <p:spPr>
          <a:xfrm>
            <a:off x="7931626" y="1961616"/>
            <a:ext cx="8183" cy="102474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BEE9DD2-7BB8-46D8-AA0C-CA35DDDA90A9}"/>
              </a:ext>
            </a:extLst>
          </p:cNvPr>
          <p:cNvSpPr/>
          <p:nvPr/>
        </p:nvSpPr>
        <p:spPr>
          <a:xfrm>
            <a:off x="195943" y="3704769"/>
            <a:ext cx="2596244" cy="6871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</a:rPr>
              <a:t>4. Бюджетный кодекс РК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prstClr val="white"/>
                </a:solidFill>
              </a:rPr>
              <a:t>(далее – БК РК)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3CD527F-C995-4127-9E3F-B3BB03BCC4BC}"/>
              </a:ext>
            </a:extLst>
          </p:cNvPr>
          <p:cNvSpPr/>
          <p:nvPr/>
        </p:nvSpPr>
        <p:spPr>
          <a:xfrm>
            <a:off x="204109" y="5221512"/>
            <a:ext cx="2596244" cy="6871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</a:rPr>
              <a:t>6. </a:t>
            </a:r>
            <a:r>
              <a:rPr lang="ru-RU" sz="1600" dirty="0">
                <a:solidFill>
                  <a:prstClr val="white"/>
                </a:solidFill>
              </a:rPr>
              <a:t>Закон РК </a:t>
            </a:r>
            <a:r>
              <a:rPr lang="ru-RU" sz="1600" b="1" dirty="0">
                <a:solidFill>
                  <a:prstClr val="white"/>
                </a:solidFill>
              </a:rPr>
              <a:t>«О некоммерческих организациях» </a:t>
            </a:r>
            <a:r>
              <a:rPr lang="ru-RU" sz="1400" i="1" dirty="0">
                <a:solidFill>
                  <a:prstClr val="white"/>
                </a:solidFill>
              </a:rPr>
              <a:t>(далее – ЗРК О НКО)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65049DB-3FAC-42CD-9906-1EB654497636}"/>
              </a:ext>
            </a:extLst>
          </p:cNvPr>
          <p:cNvSpPr/>
          <p:nvPr/>
        </p:nvSpPr>
        <p:spPr>
          <a:xfrm>
            <a:off x="204106" y="5974444"/>
            <a:ext cx="2596244" cy="6871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</a:rPr>
              <a:t>7. Налоговый кодекс РК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prstClr val="white"/>
                </a:solidFill>
              </a:rPr>
              <a:t>(далее – НК РК)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887815-2671-48FA-A7BE-71EEB5DE9020}"/>
              </a:ext>
            </a:extLst>
          </p:cNvPr>
          <p:cNvSpPr txBox="1"/>
          <p:nvPr/>
        </p:nvSpPr>
        <p:spPr>
          <a:xfrm>
            <a:off x="122466" y="2139123"/>
            <a:ext cx="2301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В части распределения ГСЗ в несколько отличном от других госзакупок порядке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BA1A9C-C30D-4688-B9CA-D787679A0AD1}"/>
              </a:ext>
            </a:extLst>
          </p:cNvPr>
          <p:cNvSpPr txBox="1"/>
          <p:nvPr/>
        </p:nvSpPr>
        <p:spPr>
          <a:xfrm>
            <a:off x="2857499" y="3837281"/>
            <a:ext cx="62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- в части планирования и расходования средств государственного бюджета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EC7F6-F653-433D-9EA5-92716CF2948E}"/>
              </a:ext>
            </a:extLst>
          </p:cNvPr>
          <p:cNvSpPr txBox="1"/>
          <p:nvPr/>
        </p:nvSpPr>
        <p:spPr>
          <a:xfrm>
            <a:off x="2792184" y="5286916"/>
            <a:ext cx="635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- в части регулирования некоммерческих организаций, которые являются НПО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BB5EF1-8A24-40A8-9C4F-FC9CB57E5CF9}"/>
              </a:ext>
            </a:extLst>
          </p:cNvPr>
          <p:cNvSpPr txBox="1"/>
          <p:nvPr/>
        </p:nvSpPr>
        <p:spPr>
          <a:xfrm>
            <a:off x="2800349" y="6038013"/>
            <a:ext cx="622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- в части налогообложения НПО 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(общеустановленный режим)</a:t>
            </a:r>
            <a:endParaRPr lang="ru-RU" b="1" i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61D2116D-4060-44BB-A2A8-1C6F980AFCB0}"/>
              </a:ext>
            </a:extLst>
          </p:cNvPr>
          <p:cNvCxnSpPr/>
          <p:nvPr/>
        </p:nvCxnSpPr>
        <p:spPr>
          <a:xfrm>
            <a:off x="318409" y="451757"/>
            <a:ext cx="85316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DDC714D0-4056-4FC0-9B97-D03D8FF22316}"/>
              </a:ext>
            </a:extLst>
          </p:cNvPr>
          <p:cNvSpPr/>
          <p:nvPr/>
        </p:nvSpPr>
        <p:spPr>
          <a:xfrm>
            <a:off x="213631" y="4463144"/>
            <a:ext cx="2596244" cy="6871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</a:rPr>
              <a:t>5. Закон РК «Об административных процедурах»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prstClr val="white"/>
                </a:solidFill>
              </a:rPr>
              <a:t>(далее – ЗРК Об АП)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12AE8C4-4B42-4269-88F5-A9E42DD8AD68}"/>
              </a:ext>
            </a:extLst>
          </p:cNvPr>
          <p:cNvSpPr txBox="1"/>
          <p:nvPr/>
        </p:nvSpPr>
        <p:spPr>
          <a:xfrm>
            <a:off x="2809874" y="4539435"/>
            <a:ext cx="62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- в части передачи функций в конкурентную среду </a:t>
            </a: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( в части НПО)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79" y="4"/>
            <a:ext cx="936551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69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88" grpId="0" animBg="1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61925"/>
            <a:ext cx="81153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4" y="268242"/>
            <a:ext cx="8572500" cy="69269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Законодательная основа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dirty="0" smtClean="0">
              <a:solidFill>
                <a:schemeClr val="folHlin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4" y="1680761"/>
            <a:ext cx="8784976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757" y="1383811"/>
            <a:ext cx="896449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Бюджетный Кодекс РК от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декабря 2008 года №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95-IV.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Налоговый Кодекс РК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 изменениями и дополнениями по состоянию на 02.07.2020 г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Кодекс РК от </a:t>
            </a:r>
            <a:r>
              <a:rPr lang="ru-RU" dirty="0">
                <a:solidFill>
                  <a:srgbClr val="FF0000"/>
                </a:solidFill>
              </a:rPr>
              <a:t>7 июля 2020 года № 360-VI «О здоровье народа и системе здравоохранения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от 13 июня 2018 года № 160-VІ ЗРК «О внесении изменений и дополнений в некоторые законодательные акты Республики Казахстан по вопросам деятельности некоммерческих организаций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 государственном социальном заказе, грантах и премиях для неправительственных организаций в Республике Казахстан от 12 апреля 2005 года № 36 с изменениями и дополнениями от с изменениями и дополнениями на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19.04.2019.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от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декабря 2015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434-V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ЗРКI О государственных закупках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от 27 декабря 2018 года №202-VI «О внесении изменений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дополнений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некоторые законодательные акты РК по вопросам государственных закупок и закупок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квази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-государственного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«О социальных специальных услугах»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по состоянию на 01.04.2019 г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dirty="0" smtClean="0">
              <a:solidFill>
                <a:schemeClr val="folHlin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4" y="1680761"/>
            <a:ext cx="8784976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355" y="1281089"/>
            <a:ext cx="8453496" cy="49675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Министра финансов Республики Казахстан от 11 декабря 2015 года № 648 Об утверждении Правил осуществления государственных </a:t>
            </a:r>
            <a:r>
              <a:rPr lang="ru-RU" sz="17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закупок.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7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Министра финансов Республики Казахстан от 25 декабря 2015 года № 688 Об утверждении Правил подготовки ежегодного отчета о государственных закупках</a:t>
            </a:r>
            <a:r>
              <a:rPr lang="ru-RU" sz="17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предоставления грантов для НПО и осуществления мониторинга за их реализацией с изменениями и дополнениями от 10 августа 2018 </a:t>
            </a:r>
            <a:r>
              <a:rPr lang="ru-RU" sz="17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7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Министра общественного развития Республики Казахстан от 15 августа 2018 года № 18  Об утверждении Правил формирования, мониторинга реализации и оценки результатов государственного социального заказа</a:t>
            </a:r>
            <a:r>
              <a:rPr lang="ru-RU" sz="17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Министра общественного развития Республики Казахстан от 15 августа 2018 года №19 «Об утверждении Стандарта государственного социального заказа</a:t>
            </a:r>
            <a:r>
              <a:rPr lang="ru-RU" sz="17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7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Министра финансов Республики Казахстан от 4 декабря 2014 года № 540. Зарегистрирован в Министерстве юстиции Республики Казахстан 5 декабря 2014 года № </a:t>
            </a:r>
            <a:r>
              <a:rPr lang="ru-RU" sz="17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9934 «Об </a:t>
            </a:r>
            <a:r>
              <a:rPr lang="ru-RU" sz="17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Правил исполнения бюджета и его </a:t>
            </a:r>
            <a:r>
              <a:rPr lang="ru-RU" sz="17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кассового обслуживания».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4" y="268242"/>
            <a:ext cx="8572500" cy="692695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>
            <a:lvl1pPr algn="l" defTabSz="674207" rtl="0" eaLnBrk="1" latinLnBrk="0" hangingPunct="1">
              <a:spcBef>
                <a:spcPct val="0"/>
              </a:spcBef>
              <a:buNone/>
              <a:defRPr sz="397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altLang="ru-RU" sz="3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Законодательная основа</a:t>
            </a:r>
            <a:endParaRPr lang="ru-RU" altLang="ru-RU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304801"/>
            <a:ext cx="9036495" cy="121602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 РК от 7 июля 2020 года № 360-VI «О здоровье народа и системе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здравоохранения»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412776"/>
            <a:ext cx="9163022" cy="5040560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7. Компетенция Министерства здравоохранения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Компетенция местных представительных и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исполнительных органов;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16. Межведомственное взаимодействие государственных органов и общественных объединений в области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74. Приоритетные направления охраны общественного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84. Профилактика заболеваний и формирование здорового образа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98. Профилактика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туберкулеза;</a:t>
            </a:r>
            <a:endParaRPr lang="ru-RU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99. Профилактика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ВИЧ-инфекции;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128. Интегрированная модель оказания медицинской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помощи.</a:t>
            </a:r>
            <a:endParaRPr lang="ru-RU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7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476672"/>
            <a:ext cx="8001000" cy="14680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7. Компетенция Министерства здравоохранения РК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60851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осуществляет деятельность по формированию, реализации, мониторингу реализации и оценке государственного социального заказа в области охраны здоровья граждан для неправительственных организаций, в том числе для ключевых групп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1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9325" cy="168473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12. Компетенция местных представительных и исполнительных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1801369"/>
            <a:ext cx="7543800" cy="3886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32) осуществляют деятельность по формированию, реализации, мониторингу реализации и оценке государственного социального заказа в области охраны здоровья граждан для неправительственных организаций, в том числе для ключевых групп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27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345" y="47667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16. Межведомственное взаимодействие государственных органов и общественных объединений в области здравоохранения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68552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Для обеспечения взаимодействия государственных органов, общественных объединений и других заинтересованных юридических лиц при Правительстве Республике Казахстан создается консультативно-совещательный орган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координационный совет по охране здоровья.</a:t>
            </a:r>
          </a:p>
          <a:p>
            <a:pPr marL="0" indent="0" algn="just">
              <a:buNone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задачей Национального координационного совета по охране здоровья является выработка предложений по обеспечению выполнения мероприятий, предусмотренных стратегическими и программными документами по вопросам охраны здоровья граждан на территории Республики Казахстан, по совершенствованию государственной политики, законодательства Республики Казахстан в области здравоохранения, а также по определению основных направлений в области здравоохранения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координационный совет по охране здоровья создается Премьер-Министром Республики Казахстан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Местными исполнительными органами создаются региональные координационные советы, возглавляемые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соответствующих административно-территориальных единиц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1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9685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общественного здоровья осуществляется с привлечением органов местного самоуправления,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неправительственных организаций и ассоциаций через реализацию социальных проектов и грантов за счет бюджетных средств, а также дополнительных источников финансирования, не запрещенных законодательством Республики Казахстан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Общественные объединения и другие некоммерческие организации могут заниматься вопросами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профилактики социально значимых заболеваний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заболеваний, представляющих опасность для окружающих, а также пропагандой и формированием здорового образа жизни.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-2345" y="476672"/>
            <a:ext cx="9144000" cy="1008112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 fontScale="90000" lnSpcReduction="20000"/>
          </a:bodyPr>
          <a:lstStyle>
            <a:lvl1pPr algn="l" defTabSz="674207" rtl="0" eaLnBrk="1" latinLnBrk="0" hangingPunct="1">
              <a:spcBef>
                <a:spcPct val="0"/>
              </a:spcBef>
              <a:buNone/>
              <a:defRPr sz="397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16. Межведомственное взаимодействие государственных органов и общественных объединений в области здравоохранения</a:t>
            </a:r>
            <a:endParaRPr lang="ru-RU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5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74676" y="304800"/>
            <a:ext cx="8461821" cy="55245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мы занимаемся с 2006 года?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305392"/>
              </p:ext>
            </p:extLst>
          </p:nvPr>
        </p:nvGraphicFramePr>
        <p:xfrm>
          <a:off x="566740" y="1357298"/>
          <a:ext cx="822010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Шестиугольник 7"/>
          <p:cNvSpPr/>
          <p:nvPr/>
        </p:nvSpPr>
        <p:spPr>
          <a:xfrm>
            <a:off x="642912" y="3000372"/>
            <a:ext cx="1857388" cy="1500198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8" cstate="print">
              <a:extLst/>
            </a:blip>
            <a:srcRect/>
            <a:stretch>
              <a:fillRect t="-16000" b="-16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Шестиугольник 8"/>
          <p:cNvSpPr/>
          <p:nvPr/>
        </p:nvSpPr>
        <p:spPr>
          <a:xfrm>
            <a:off x="2285985" y="3000372"/>
            <a:ext cx="1785950" cy="1500198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9" cstate="print">
              <a:extLst/>
            </a:blip>
            <a:srcRect/>
            <a:stretch>
              <a:fillRect l="-3000" r="-3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Шестиугольник 9"/>
          <p:cNvSpPr/>
          <p:nvPr/>
        </p:nvSpPr>
        <p:spPr>
          <a:xfrm>
            <a:off x="3929059" y="3000372"/>
            <a:ext cx="1785950" cy="1500198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0" cstate="print">
              <a:extLst/>
            </a:blip>
            <a:srcRect/>
            <a:stretch>
              <a:fillRect l="-15000" r="-1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Шестиугольник 11"/>
          <p:cNvSpPr/>
          <p:nvPr/>
        </p:nvSpPr>
        <p:spPr>
          <a:xfrm>
            <a:off x="5500694" y="3000372"/>
            <a:ext cx="1714512" cy="1500198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1" cstate="print">
              <a:extLst/>
            </a:blip>
            <a:srcRect/>
            <a:stretch>
              <a:fillRect l="-21000" r="-21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Шестиугольник 12"/>
          <p:cNvSpPr/>
          <p:nvPr/>
        </p:nvSpPr>
        <p:spPr>
          <a:xfrm>
            <a:off x="6929454" y="3000372"/>
            <a:ext cx="1714512" cy="1571636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2" cstate="print">
              <a:extLst/>
            </a:blip>
            <a:srcRect/>
            <a:stretch>
              <a:fillRect l="-26000" r="-26000"/>
            </a:stretch>
          </a:blipFill>
          <a:scene3d>
            <a:camera prst="perspectiveFront"/>
            <a:lightRig rig="threePt" dir="t"/>
          </a:scene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050" name="Прямоугольник 13"/>
          <p:cNvSpPr>
            <a:spLocks noChangeArrowheads="1"/>
          </p:cNvSpPr>
          <p:nvPr/>
        </p:nvSpPr>
        <p:spPr bwMode="auto">
          <a:xfrm>
            <a:off x="500066" y="857256"/>
            <a:ext cx="8643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i="1" dirty="0" smtClean="0">
                <a:solidFill>
                  <a:srgbClr val="002060"/>
                </a:solidFill>
                <a:cs typeface="Times New Roman" pitchFamily="18" charset="0"/>
              </a:rPr>
              <a:t>Содействие развитию Казахстана через усиление организационного и институционального потенциала посредством: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870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7" y="247708"/>
            <a:ext cx="8569325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74. Приоритетные направления охраны общественного здоровья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1" y="1484784"/>
            <a:ext cx="8784976" cy="4968552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Приоритетными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направлениями охраны общественного здоровья являются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укрепление здоровья через формирование у населения медико-социальной активности и установок на здоровый образ жизни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повышение уровня информированности населения об основных аспектах здоровья и факторах риска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эпидемиологический надзор за инфекционными и приоритетными неинфекционными заболеваниями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взаимодействия всех заинтересованных государственных органов, организаций и ведомств, общественных объединений, бизнес-сообществ и других физических и юридических лиц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здравоохранения - это деятельность государственных органов, физических и юридических лиц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общественных объединений,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направленная на пропаганду здорового образа жизни, здорового питания,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оценку влияния поведенческих факторов риска на здоровье, профилактику инфекционных и неинфекционных заболеваний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676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9325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84. Профилактика заболеваний и формирование здорового образа жизни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8533" y="1196752"/>
            <a:ext cx="9036496" cy="4968552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2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заболеваний подразделяется на первичную, вторичную и третичную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профилактика заболеваний (массовая и индивидуальная) направлена на создание благоприятных условий жизнедеятельности в целях предупреждения возникновения заболеваний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Вторичная профилактика заболеваний направлена на предупреждение прогрессирования заболеваний на ранних стадиях и их последствий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Третичная профилактика заболеваний направлена на контролирование уже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развившихся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осложнений, повреждений органов и тканей.</a:t>
            </a:r>
          </a:p>
          <a:p>
            <a:pPr marL="0" indent="0" algn="just">
              <a:buNone/>
            </a:pP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и оздоровительные мероприятия проводятся в отношении всех групп населения на протяжении всей жизни и учитывают половозрастные, психологические и социальные аспекты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230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196752"/>
          <a:ext cx="8928992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9037">
                <a:tc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Статья 98. Профилактика туберкулеза</a:t>
                      </a:r>
                      <a:endParaRPr lang="ru-RU" sz="2400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 99. Профилактика ВИЧ-инфекции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9435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9) размещения и реализации государственных социальных грантов и государственных социальных заказов через неправительственные организации.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размещения и реализации государственных социальных грантов и государственных социальных заказов через неправительственные организации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96" y="6248400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20888"/>
            <a:ext cx="7543800" cy="3886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Параграф 17. «Особенности осуществления государственных закупок услуг, предусмотренных государственным социальным заказом»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Порядок осуществления государственных закупок услуг, предусмотренных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государственным социальным заказом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 заказчиками, являющимися государственными органами, государственными учреждениями и государственными предприятиями на праве оперативного управления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1680" cy="168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4568" y="452708"/>
            <a:ext cx="6781800" cy="1600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государственных закупок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01000" cy="1216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изменения в ГСЗ?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34846"/>
            <a:ext cx="8136904" cy="44744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Ст.1, 4-2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осударственного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процесс планирования тем государственного социального заказа в соответствии с компетенцией государственного органа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Ст.1, 4-3) оценка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государственного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анализ эффективности реализации государственного социального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4-2. Компетенция государственных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органов: 3-1)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размещают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своих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интернет-ресурсах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планируемые и реализуемые темы государственного социального заказа и оценку результатов государственного социального заказа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Демпинг- 20%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1680" cy="168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6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01000" cy="1216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изменения в ГСЗ?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2600"/>
            <a:ext cx="8856984" cy="4267200"/>
          </a:xfrm>
        </p:spPr>
        <p:txBody>
          <a:bodyPr/>
          <a:lstStyle/>
          <a:p>
            <a:pPr marL="0" indent="0">
              <a:buNone/>
            </a:pP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6-4. Права и обязанности неправительственных </a:t>
            </a: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организаций.</a:t>
            </a:r>
            <a:endParaRPr lang="ru-RU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Неправительственная организация обязана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предоставлять центральным и (или) местным исполнительным органам информацию и (или) документы, 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для проведения </a:t>
            </a:r>
            <a:r>
              <a:rPr lang="ru-RU" sz="19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осуществления государственного социального заказа</a:t>
            </a: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создавать условия для качественного осуществления государственного социального заказа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в случае обращения физических и юридических лиц предоставлять им полную и достоверную информацию об осуществлении государственного социального заказа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рассматривать жалобы физических и юридических лиц в рамках осуществления государственного социального заказа.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1680" cy="168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4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6142" y="1151335"/>
            <a:ext cx="6576141" cy="913872"/>
            <a:chOff x="-1" y="-28575"/>
            <a:chExt cx="17536375" cy="2436990"/>
          </a:xfrm>
        </p:grpSpPr>
        <p:sp>
          <p:nvSpPr>
            <p:cNvPr id="3" name="TextBox 3"/>
            <p:cNvSpPr txBox="1"/>
            <p:nvPr/>
          </p:nvSpPr>
          <p:spPr>
            <a:xfrm>
              <a:off x="-1" y="-28575"/>
              <a:ext cx="17536375" cy="129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 b="1" spc="64" dirty="0" smtClean="0">
                  <a:solidFill>
                    <a:srgbClr val="9E191D"/>
                  </a:solidFill>
                  <a:latin typeface="Arialle Bold"/>
                </a:rPr>
                <a:t>РЕ</a:t>
              </a:r>
              <a:r>
                <a:rPr lang="ru-RU" sz="3200" b="1" spc="64" dirty="0" smtClean="0">
                  <a:solidFill>
                    <a:srgbClr val="9E191D"/>
                  </a:solidFill>
                  <a:latin typeface="Arialle Bold"/>
                </a:rPr>
                <a:t>КОМЕНДАЦИЯ №2</a:t>
              </a:r>
              <a:endParaRPr lang="en-US" sz="3200" b="1" spc="64" dirty="0">
                <a:solidFill>
                  <a:srgbClr val="9E191D"/>
                </a:solidFill>
                <a:latin typeface="Arialle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" y="1485085"/>
              <a:ext cx="17536375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endParaRPr lang="en-US" sz="2100" spc="105" dirty="0">
                <a:solidFill>
                  <a:srgbClr val="1C3D86"/>
                </a:solidFill>
                <a:latin typeface="Arialle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41299" y="857250"/>
            <a:ext cx="1858684" cy="526151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5292080" y="2603177"/>
            <a:ext cx="3585220" cy="2828160"/>
          </a:xfrm>
          <a:prstGeom prst="rect">
            <a:avLst/>
          </a:prstGeom>
        </p:spPr>
        <p:txBody>
          <a:bodyPr>
            <a:noAutofit/>
          </a:bodyPr>
          <a:lstStyle>
            <a:lvl1pPr marL="404524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57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6469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30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80993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91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855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2262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427145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80470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36194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407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СЛЕДИТЬ за изменением НПА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НОРМАТИВНО-ПРАВОВЫЕ АКТЫ РК | ИП Ерд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9" y="2145517"/>
            <a:ext cx="5112568" cy="38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781800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формирования ГСЗ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4294967295"/>
            <p:extLst>
              <p:ext uri="{D42A27DB-BD31-4B8C-83A1-F6EECF244321}">
                <p14:modId xmlns:p14="http://schemas.microsoft.com/office/powerpoint/2010/main" val="2352959900"/>
              </p:ext>
            </p:extLst>
          </p:nvPr>
        </p:nvGraphicFramePr>
        <p:xfrm>
          <a:off x="179512" y="1196752"/>
          <a:ext cx="8050088" cy="467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5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901" y="357596"/>
            <a:ext cx="7480181" cy="85516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3. Планирование тем ГСЗ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71312679"/>
              </p:ext>
            </p:extLst>
          </p:nvPr>
        </p:nvGraphicFramePr>
        <p:xfrm>
          <a:off x="1515369" y="1916832"/>
          <a:ext cx="5976664" cy="5688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ая выноска 7"/>
          <p:cNvSpPr/>
          <p:nvPr/>
        </p:nvSpPr>
        <p:spPr>
          <a:xfrm>
            <a:off x="6588224" y="1628800"/>
            <a:ext cx="1944216" cy="1564388"/>
          </a:xfrm>
          <a:prstGeom prst="wedgeRectCallou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0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Максимальное совмещение позволяет достигать лучшего эффекта</a:t>
            </a:r>
          </a:p>
          <a:p>
            <a:pPr algn="ctr" eaLnBrk="0" hangingPunct="0">
              <a:lnSpc>
                <a:spcPct val="10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9" name="Прямая со стрелкой 8"/>
          <p:cNvCxnSpPr>
            <a:stCxn id="8" idx="4"/>
          </p:cNvCxnSpPr>
          <p:nvPr/>
        </p:nvCxnSpPr>
        <p:spPr>
          <a:xfrm flipH="1">
            <a:off x="4503701" y="3388737"/>
            <a:ext cx="2651592" cy="881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6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40960" cy="6039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ГСЗ-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планирования тем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ГСЗ в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компетенцией государственного органа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4883974"/>
              </p:ext>
            </p:extLst>
          </p:nvPr>
        </p:nvGraphicFramePr>
        <p:xfrm>
          <a:off x="395536" y="1484784"/>
          <a:ext cx="849694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8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41102"/>
            <a:ext cx="7416824" cy="758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Бастама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жерлерде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Инициативы на местах»</a:t>
            </a:r>
            <a:b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(Сеть гражданских ресурсных центров)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871639"/>
              </p:ext>
            </p:extLst>
          </p:nvPr>
        </p:nvGraphicFramePr>
        <p:xfrm>
          <a:off x="395533" y="1615696"/>
          <a:ext cx="8280922" cy="454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2707">
                <a:tc>
                  <a:txBody>
                    <a:bodyPr/>
                    <a:lstStyle/>
                    <a:p>
                      <a:pPr algn="ctr"/>
                      <a:endParaRPr lang="en-US" sz="15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Многопрофильная сервисная служба</a:t>
                      </a:r>
                    </a:p>
                    <a:p>
                      <a:pPr algn="ctr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(на базе некоммерческой организации) для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51435" marR="51435" marT="34290" marB="34290">
                    <a:solidFill>
                      <a:srgbClr val="FC8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Региональная экспертная площадка для:</a:t>
                      </a: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solidFill>
                      <a:srgbClr val="2F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901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физических и юридических лиц в сфере развития гражданских инициатив, повышения гражданской активности населения и формирования среды, способствующей устойчивому развитию институтов гражданского общества.</a:t>
                      </a:r>
                      <a:endParaRPr lang="ru-RU" sz="15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solidFill>
                      <a:srgbClr val="FC860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систематизации действий по выстраиванию инфраструктуры поддержки и развития гражданских инициатив и НПО в Казахстане и выстраиванию цивилизованного диалога между гражданским обществом, бизнес-сектором и органами  власти на основе регулярного комплексного анализа ситуации в этой сфере и с учетом лучших практик зарубежного опыта продвижения гражданских инициатив.</a:t>
                      </a:r>
                    </a:p>
                  </a:txBody>
                  <a:tcPr marL="51435" marR="51435" marT="34290" marB="34290">
                    <a:solidFill>
                      <a:srgbClr val="2F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41299" y="857250"/>
            <a:ext cx="1858684" cy="5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001000" cy="121602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лотов </a:t>
            </a:r>
            <a:r>
              <a:rPr lang="en-US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(оценка потребностей)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325742" cy="460851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Сводные отчеты по результатам реализации проектов в рамках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ГСЗ и мониторинга ГСЗ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предыдущий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год;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исследований, докладов, СМИ в сфере реализации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ГСЗ;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государственных органов по реализации государственной политики, включая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ЦУРы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независимых исследований/оценок потребностей населения и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 (пример: НАО ЦПГИ) ;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Советов по взаимодействию с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НКО;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Ярмарка социальных идей;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международным организациям, местным фондам, осуществляющих оценки потребностей.</a:t>
            </a:r>
          </a:p>
        </p:txBody>
      </p:sp>
      <p:pic>
        <p:nvPicPr>
          <p:cNvPr id="2050" name="Picture 2" descr="Как оценить потребности целевых групп некоммерческой организации? | МПОО  &quot;АК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47" y="24556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25562"/>
            <a:ext cx="905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/>
              </a:rPr>
              <a:t>Основания для определения тематики лотов ГСЗ</a:t>
            </a:r>
            <a:endParaRPr lang="ru-RU" sz="28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50" y="1071901"/>
            <a:ext cx="8604647" cy="51891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</a:rPr>
              <a:t>Послание 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</a:rPr>
              <a:t>Президента «Конструктивный общественный диалог – основа стабильности и процветания Казахстана» от 2 сентября 2019 г</a:t>
            </a: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Цели устойчивого развития ООН (ЦУР)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Программная 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статья «</a:t>
            </a:r>
            <a:r>
              <a:rPr lang="ru-RU" sz="1600" dirty="0" err="1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Рухани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Жаңғыру</a:t>
            </a: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»  </a:t>
            </a:r>
            <a:endParaRPr lang="ru-RU" sz="1600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Организация 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экономического сотрудничества и </a:t>
            </a:r>
            <a:endParaRPr lang="ru-RU" sz="1600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развития 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(ОЭСР)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Партнерство «Открытое Правительство» (OGP)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Всемирный 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Экономический форум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 err="1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Астанинский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экономический форум </a:t>
            </a:r>
            <a:endParaRPr lang="ru-RU" sz="1600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b="1" dirty="0" smtClean="0">
                <a:solidFill>
                  <a:srgbClr val="B90000"/>
                </a:solidFill>
                <a:latin typeface="Arial"/>
                <a:ea typeface="Calibri"/>
                <a:cs typeface="Times New Roman"/>
              </a:rPr>
              <a:t>Программы развития территорий</a:t>
            </a:r>
            <a:endParaRPr lang="ru-RU" sz="1600" b="1" dirty="0">
              <a:solidFill>
                <a:srgbClr val="B9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Создание 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и деятельность Общественных Советов (ОС)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Концепция развития гражданского общества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Реформирование 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государственной </a:t>
            </a: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системы (передача 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государственных </a:t>
            </a: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функций)</a:t>
            </a:r>
            <a:endParaRPr lang="ru-RU" sz="1600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ГСЗ, государственные гранты и государственные премии </a:t>
            </a:r>
            <a:endParaRPr lang="ru-RU" sz="1600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"/>
            </a:pPr>
            <a:r>
              <a:rPr lang="ru-RU" sz="16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Оценка потребностей гражданских центров</a:t>
            </a:r>
            <a:endParaRPr lang="ru-RU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27" y="6162755"/>
            <a:ext cx="21955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81" y="2031098"/>
            <a:ext cx="1591332" cy="7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76" y="1628800"/>
            <a:ext cx="1664419" cy="125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96" y="3900392"/>
            <a:ext cx="1224136" cy="11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90" y="3351641"/>
            <a:ext cx="1224136" cy="81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64" y="4685302"/>
            <a:ext cx="1169806" cy="11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19" y="3029025"/>
            <a:ext cx="1462295" cy="73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02021"/>
            <a:ext cx="8001000" cy="121602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Arial" pitchFamily="34" charset="0"/>
              </a:rPr>
              <a:t>Стандарты государственного социального заказа в Казахстане</a:t>
            </a:r>
            <a:endParaRPr lang="ru-RU" alt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88419" name="Rectangle 5"/>
          <p:cNvSpPr>
            <a:spLocks noGrp="1" noChangeArrowheads="1"/>
          </p:cNvSpPr>
          <p:nvPr>
            <p:ph idx="1"/>
          </p:nvPr>
        </p:nvSpPr>
        <p:spPr>
          <a:xfrm>
            <a:off x="323528" y="1854200"/>
            <a:ext cx="6264696" cy="47431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2600" dirty="0" smtClean="0">
                <a:solidFill>
                  <a:srgbClr val="002060"/>
                </a:solidFill>
                <a:latin typeface="Arial" pitchFamily="34" charset="0"/>
              </a:rPr>
              <a:t>Обучающие услуги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2600" dirty="0" smtClean="0">
                <a:solidFill>
                  <a:srgbClr val="002060"/>
                </a:solidFill>
                <a:latin typeface="Arial" pitchFamily="34" charset="0"/>
              </a:rPr>
              <a:t>Консультационные услуги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2600" dirty="0" smtClean="0">
                <a:solidFill>
                  <a:srgbClr val="002060"/>
                </a:solidFill>
                <a:latin typeface="Arial" pitchFamily="34" charset="0"/>
              </a:rPr>
              <a:t>Информационные и методические услуги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2600" dirty="0" smtClean="0">
                <a:solidFill>
                  <a:srgbClr val="002060"/>
                </a:solidFill>
                <a:latin typeface="Arial" pitchFamily="34" charset="0"/>
              </a:rPr>
              <a:t>Услуги по организации мероприятий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2600" dirty="0" err="1" smtClean="0">
                <a:solidFill>
                  <a:srgbClr val="002060"/>
                </a:solidFill>
                <a:latin typeface="Arial" pitchFamily="34" charset="0"/>
              </a:rPr>
              <a:t>Исследовательско</a:t>
            </a:r>
            <a:r>
              <a:rPr lang="ru-RU" altLang="ru-RU" sz="2600" dirty="0" smtClean="0">
                <a:solidFill>
                  <a:srgbClr val="002060"/>
                </a:solidFill>
                <a:latin typeface="Arial" pitchFamily="34" charset="0"/>
              </a:rPr>
              <a:t>-аналитические услуги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2600" dirty="0" smtClean="0">
                <a:solidFill>
                  <a:srgbClr val="002060"/>
                </a:solidFill>
                <a:latin typeface="Arial" pitchFamily="34" charset="0"/>
              </a:rPr>
              <a:t>Услуги по организации работы центров</a:t>
            </a:r>
          </a:p>
          <a:p>
            <a:pPr eaLnBrk="1" hangingPunct="1">
              <a:lnSpc>
                <a:spcPct val="90000"/>
              </a:lnSpc>
            </a:pPr>
            <a:endParaRPr lang="ru-RU" altLang="ru-RU" sz="2600" dirty="0" smtClean="0">
              <a:solidFill>
                <a:srgbClr val="002060"/>
              </a:solidFill>
            </a:endParaRPr>
          </a:p>
        </p:txBody>
      </p:sp>
      <p:pic>
        <p:nvPicPr>
          <p:cNvPr id="1884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6165850"/>
            <a:ext cx="21955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56" y="162"/>
            <a:ext cx="15843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523877"/>
            <a:ext cx="2436988" cy="36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3"/>
            <a:ext cx="9144000" cy="144260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действий государственного органа по планированию тем ГСЗ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0" y="1411288"/>
            <a:ext cx="8382000" cy="221138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19130821"/>
              </p:ext>
            </p:extLst>
          </p:nvPr>
        </p:nvGraphicFramePr>
        <p:xfrm>
          <a:off x="285736" y="1277557"/>
          <a:ext cx="8174696" cy="438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2627784" y="5948199"/>
            <a:ext cx="6294515" cy="454114"/>
            <a:chOff x="1880180" y="3800102"/>
            <a:chExt cx="6294515" cy="454114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80180" y="3800102"/>
              <a:ext cx="6294515" cy="45411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-586705"/>
                <a:satOff val="-3325"/>
                <a:lumOff val="-27450"/>
                <a:alphaOff val="0"/>
              </a:schemeClr>
            </a:fillRef>
            <a:effectRef idx="1">
              <a:schemeClr val="accent4">
                <a:hueOff val="-586705"/>
                <a:satOff val="-3325"/>
                <a:lumOff val="-2745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1893481" y="3813403"/>
              <a:ext cx="5284977" cy="4275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технических спецификаций  в соответствии со стандартами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022274" y="5443470"/>
            <a:ext cx="347068" cy="458227"/>
            <a:chOff x="7274670" y="3295373"/>
            <a:chExt cx="347068" cy="458227"/>
          </a:xfrm>
        </p:grpSpPr>
        <p:sp>
          <p:nvSpPr>
            <p:cNvPr id="14" name="Стрелка вниз 13"/>
            <p:cNvSpPr/>
            <p:nvPr/>
          </p:nvSpPr>
          <p:spPr>
            <a:xfrm>
              <a:off x="7274670" y="3295373"/>
              <a:ext cx="347068" cy="458227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4">
                <a:tint val="40000"/>
                <a:alpha val="90000"/>
                <a:hueOff val="-541298"/>
                <a:satOff val="-11226"/>
                <a:lumOff val="-4983"/>
                <a:alphaOff val="0"/>
              </a:schemeClr>
            </a:lnRef>
            <a:fillRef idx="1">
              <a:schemeClr val="accent4">
                <a:tint val="40000"/>
                <a:alpha val="90000"/>
                <a:hueOff val="-541298"/>
                <a:satOff val="-11226"/>
                <a:lumOff val="-4983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541298"/>
                <a:satOff val="-11226"/>
                <a:lumOff val="-498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низ 6"/>
            <p:cNvSpPr txBox="1"/>
            <p:nvPr/>
          </p:nvSpPr>
          <p:spPr>
            <a:xfrm>
              <a:off x="7352760" y="3295373"/>
              <a:ext cx="190888" cy="372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7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20888"/>
              </p:ext>
            </p:extLst>
          </p:nvPr>
        </p:nvGraphicFramePr>
        <p:xfrm>
          <a:off x="251520" y="1700870"/>
          <a:ext cx="8568953" cy="31858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50800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3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Планируемая тема государственного социального заказа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3495">
                        <a:lnSpc>
                          <a:spcPct val="103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Планируемый объем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финансиро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вания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(тыс. тенге)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3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Обоснование с указанием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источника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информации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80645">
                        <a:lnSpc>
                          <a:spcPct val="103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Целевая группа населения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Ожидаемый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результат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14">
                <a:tc>
                  <a:txBody>
                    <a:bodyPr/>
                    <a:lstStyle/>
                    <a:p>
                      <a:pPr marL="5016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946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789">
                <a:tc>
                  <a:txBody>
                    <a:bodyPr/>
                    <a:lstStyle/>
                    <a:p>
                      <a:pPr marL="5016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5114372"/>
            <a:ext cx="8568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  <a:tab pos="25908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Информация о планируемых темах государственного социального заказа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  <a:tab pos="25908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на 20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	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год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  <a:tab pos="25908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по состоянию на «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	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»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	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20__ года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-243408"/>
            <a:ext cx="67818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тем ГСЗ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20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332656"/>
            <a:ext cx="8424935" cy="16002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отчета для размещения на сайте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61816"/>
              </p:ext>
            </p:extLst>
          </p:nvPr>
        </p:nvGraphicFramePr>
        <p:xfrm>
          <a:off x="251516" y="2420888"/>
          <a:ext cx="8568954" cy="25924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4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99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Планируемая тема государственного социального заказа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34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Замечание и (или) предложение </a:t>
                      </a:r>
                    </a:p>
                    <a:p>
                      <a:pPr marL="50800" marR="234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(краткое содержание)</a:t>
                      </a:r>
                    </a:p>
                    <a:p>
                      <a:pPr marL="50800" marR="234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 указанием его автора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Заключение государственного органа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806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Обоснование по непринятию замечания и (или) предложения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Итоги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(количество принятых и непринятых замечаний и (или) предложений)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17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8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48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11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6141" y="567817"/>
            <a:ext cx="6576142" cy="1497390"/>
            <a:chOff x="-4" y="-1584622"/>
            <a:chExt cx="17536378" cy="3993037"/>
          </a:xfrm>
        </p:grpSpPr>
        <p:sp>
          <p:nvSpPr>
            <p:cNvPr id="3" name="TextBox 3"/>
            <p:cNvSpPr txBox="1"/>
            <p:nvPr/>
          </p:nvSpPr>
          <p:spPr>
            <a:xfrm>
              <a:off x="-4" y="-1584622"/>
              <a:ext cx="17536375" cy="129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 b="1" spc="64" dirty="0" smtClean="0">
                  <a:solidFill>
                    <a:srgbClr val="9E191D"/>
                  </a:solidFill>
                  <a:latin typeface="Arialle Bold"/>
                </a:rPr>
                <a:t>РЕ</a:t>
              </a:r>
              <a:r>
                <a:rPr lang="ru-RU" sz="3200" b="1" spc="64" dirty="0" smtClean="0">
                  <a:solidFill>
                    <a:srgbClr val="9E191D"/>
                  </a:solidFill>
                  <a:latin typeface="Arialle Bold"/>
                </a:rPr>
                <a:t>КОМЕНДАЦИЯ №3</a:t>
              </a:r>
              <a:endParaRPr lang="en-US" sz="3200" b="1" spc="64" dirty="0">
                <a:solidFill>
                  <a:srgbClr val="9E191D"/>
                </a:solidFill>
                <a:latin typeface="Arialle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" y="1485085"/>
              <a:ext cx="17536375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endParaRPr lang="en-US" sz="2100" spc="105" dirty="0">
                <a:solidFill>
                  <a:srgbClr val="1C3D86"/>
                </a:solidFill>
                <a:latin typeface="Arialle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92295" y="404664"/>
            <a:ext cx="1858684" cy="526151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306141" y="1141296"/>
            <a:ext cx="8571158" cy="3154465"/>
          </a:xfrm>
          <a:prstGeom prst="rect">
            <a:avLst/>
          </a:prstGeom>
        </p:spPr>
        <p:txBody>
          <a:bodyPr>
            <a:noAutofit/>
          </a:bodyPr>
          <a:lstStyle>
            <a:lvl1pPr marL="404524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57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6469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30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80993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91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855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2262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427145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80470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36194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407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формировании бюджетной заявки можно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ориентироваться на финансовую модель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«Методика расчета сметы расходов НПО, работающих в сфере ТБ, ТБ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 в соответствии с должностными обязанностями». для реализации ГСЗ».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Финансовая модель или Бизнес-план: что подходит именно вашему бизнесу? | КУ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49"/>
            <a:ext cx="5715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628800"/>
            <a:ext cx="856895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ru-RU" altLang="ru-RU" sz="2400" b="1" dirty="0">
                <a:solidFill>
                  <a:srgbClr val="002060"/>
                </a:solidFill>
                <a:ea typeface="Times New Roman" pitchFamily="18" charset="0"/>
              </a:rPr>
              <a:t>Финансовая модель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- это документ, содержащий расчет необходимых финансовых показателей предприятия или проекта </a:t>
            </a:r>
            <a:r>
              <a:rPr lang="ru-RU" altLang="ru-RU" sz="2400" dirty="0" smtClean="0">
                <a:solidFill>
                  <a:srgbClr val="002060"/>
                </a:solidFill>
                <a:ea typeface="Times New Roman" pitchFamily="18" charset="0"/>
              </a:rPr>
              <a:t>на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основании данных о планируемом объеме </a:t>
            </a:r>
            <a:r>
              <a:rPr lang="ru-RU" altLang="ru-RU" sz="2400" dirty="0" smtClean="0">
                <a:solidFill>
                  <a:srgbClr val="002060"/>
                </a:solidFill>
                <a:ea typeface="Times New Roman" pitchFamily="18" charset="0"/>
              </a:rPr>
              <a:t>работ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и предполагаемых затратах.</a:t>
            </a:r>
          </a:p>
          <a:p>
            <a:pPr lvl="0"/>
            <a:endParaRPr lang="ru-RU" altLang="ru-RU" sz="2400" b="1" dirty="0" smtClean="0">
              <a:solidFill>
                <a:srgbClr val="002060"/>
              </a:solidFill>
              <a:ea typeface="Times New Roman" pitchFamily="18" charset="0"/>
            </a:endParaRPr>
          </a:p>
          <a:p>
            <a:pPr lvl="0"/>
            <a:r>
              <a:rPr lang="ru-RU" altLang="ru-RU" sz="2400" b="1" dirty="0" smtClean="0">
                <a:solidFill>
                  <a:srgbClr val="002060"/>
                </a:solidFill>
                <a:ea typeface="Times New Roman" pitchFamily="18" charset="0"/>
              </a:rPr>
              <a:t>Базовые </a:t>
            </a:r>
            <a:r>
              <a:rPr lang="ru-RU" altLang="ru-RU" sz="2400" b="1" dirty="0">
                <a:solidFill>
                  <a:srgbClr val="002060"/>
                </a:solidFill>
                <a:ea typeface="Times New Roman" pitchFamily="18" charset="0"/>
              </a:rPr>
              <a:t>характеристики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, использованные при разработке Модели</a:t>
            </a:r>
            <a:r>
              <a:rPr lang="ru-RU" altLang="ru-RU" sz="2400" dirty="0" smtClean="0">
                <a:solidFill>
                  <a:srgbClr val="002060"/>
                </a:solidFill>
                <a:ea typeface="Times New Roman" pitchFamily="18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002060"/>
                </a:solidFill>
                <a:ea typeface="Times New Roman" pitchFamily="18" charset="0"/>
              </a:rPr>
              <a:t>некоммерческий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характер деятельности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002060"/>
                </a:solidFill>
                <a:ea typeface="Times New Roman" pitchFamily="18" charset="0"/>
              </a:rPr>
              <a:t>ориентация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на достижение количественных и качественных индикаторов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002060"/>
                </a:solidFill>
                <a:ea typeface="Times New Roman" pitchFamily="18" charset="0"/>
              </a:rPr>
              <a:t>комплексный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подход к оказанию услуг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002060"/>
                </a:solidFill>
                <a:ea typeface="Times New Roman" pitchFamily="18" charset="0"/>
              </a:rPr>
              <a:t>ненормируемый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характер услуг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-531440"/>
            <a:ext cx="67818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92295" y="404664"/>
            <a:ext cx="1858684" cy="5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2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147355"/>
            <a:ext cx="856895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66900" algn="l"/>
                <a:tab pos="2590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ru-RU" altLang="ru-RU" sz="2400" b="1" dirty="0">
                <a:solidFill>
                  <a:srgbClr val="002060"/>
                </a:solidFill>
                <a:ea typeface="Times New Roman" pitchFamily="18" charset="0"/>
              </a:rPr>
              <a:t>Общая структура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затрат включает 3 категории</a:t>
            </a:r>
            <a:r>
              <a:rPr lang="ru-RU" altLang="ru-RU" sz="2400" dirty="0" smtClean="0">
                <a:solidFill>
                  <a:srgbClr val="002060"/>
                </a:solidFill>
                <a:ea typeface="Times New Roman" pitchFamily="18" charset="0"/>
              </a:rPr>
              <a:t>:</a:t>
            </a:r>
          </a:p>
          <a:p>
            <a:pPr lvl="0"/>
            <a:endParaRPr lang="ru-RU" altLang="ru-RU" sz="2400" dirty="0">
              <a:solidFill>
                <a:srgbClr val="002060"/>
              </a:solidFill>
              <a:ea typeface="Times New Roman" pitchFamily="18" charset="0"/>
            </a:endParaRPr>
          </a:p>
          <a:p>
            <a:pPr marL="514350" lvl="0" indent="-514350">
              <a:buFont typeface="+mj-lt"/>
              <a:buAutoNum type="romanUcPeriod"/>
            </a:pPr>
            <a:r>
              <a:rPr lang="ru-RU" altLang="ru-RU" sz="2400" i="1" dirty="0" smtClean="0">
                <a:solidFill>
                  <a:srgbClr val="002060"/>
                </a:solidFill>
                <a:ea typeface="Times New Roman" pitchFamily="18" charset="0"/>
              </a:rPr>
              <a:t>Оказание </a:t>
            </a:r>
            <a:r>
              <a:rPr lang="ru-RU" altLang="ru-RU" sz="2400" i="1" dirty="0">
                <a:solidFill>
                  <a:srgbClr val="002060"/>
                </a:solidFill>
                <a:ea typeface="Times New Roman" pitchFamily="18" charset="0"/>
              </a:rPr>
              <a:t>услуг целевой группе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– расходы, непосредственно связанные с оказанием услуг целевой группе проекта (прямые расходы, направленные на бенефициаров)</a:t>
            </a:r>
          </a:p>
          <a:p>
            <a:pPr marL="514350" lvl="0" indent="-514350">
              <a:buFont typeface="+mj-lt"/>
              <a:buAutoNum type="romanUcPeriod"/>
            </a:pPr>
            <a:r>
              <a:rPr lang="ru-RU" altLang="ru-RU" sz="2400" i="1" dirty="0" smtClean="0">
                <a:solidFill>
                  <a:srgbClr val="002060"/>
                </a:solidFill>
                <a:ea typeface="Times New Roman" pitchFamily="18" charset="0"/>
              </a:rPr>
              <a:t>Администрирование </a:t>
            </a:r>
            <a:r>
              <a:rPr lang="ru-RU" altLang="ru-RU" sz="2400" i="1" dirty="0">
                <a:solidFill>
                  <a:srgbClr val="002060"/>
                </a:solidFill>
                <a:ea typeface="Times New Roman" pitchFamily="18" charset="0"/>
              </a:rPr>
              <a:t>проектной деятельности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– расходы, связанные с управлением проектной деятельностью и обеспечивающие качество оказания услуг </a:t>
            </a:r>
          </a:p>
          <a:p>
            <a:pPr marL="514350" lvl="0" indent="-514350">
              <a:buFont typeface="+mj-lt"/>
              <a:buAutoNum type="romanUcPeriod"/>
            </a:pPr>
            <a:r>
              <a:rPr lang="ru-RU" altLang="ru-RU" sz="2400" i="1" dirty="0" smtClean="0">
                <a:solidFill>
                  <a:srgbClr val="002060"/>
                </a:solidFill>
                <a:ea typeface="Times New Roman" pitchFamily="18" charset="0"/>
              </a:rPr>
              <a:t>Накладные </a:t>
            </a:r>
            <a:r>
              <a:rPr lang="ru-RU" altLang="ru-RU" sz="2400" i="1" dirty="0">
                <a:solidFill>
                  <a:srgbClr val="002060"/>
                </a:solidFill>
                <a:ea typeface="Times New Roman" pitchFamily="18" charset="0"/>
              </a:rPr>
              <a:t>расходы </a:t>
            </a:r>
            <a:r>
              <a:rPr lang="ru-RU" altLang="ru-RU" sz="2400" dirty="0">
                <a:solidFill>
                  <a:srgbClr val="002060"/>
                </a:solidFill>
                <a:ea typeface="Times New Roman" pitchFamily="18" charset="0"/>
              </a:rPr>
              <a:t>– непрямые (косвенные) расходы, обеспечивающие доступ к целевым группам проекта и безопасные условия труда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-561115"/>
            <a:ext cx="67818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92295" y="404664"/>
            <a:ext cx="1858684" cy="5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19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0"/>
            <a:ext cx="7704856" cy="63169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62610"/>
              </p:ext>
            </p:extLst>
          </p:nvPr>
        </p:nvGraphicFramePr>
        <p:xfrm>
          <a:off x="179512" y="620688"/>
          <a:ext cx="8856984" cy="583909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308355773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38737019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2588870736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7" marR="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категории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7" marR="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затрат по проектной деятельности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7" marR="3697" marT="0" marB="0" anchor="ctr"/>
                </a:tc>
                <a:extLst>
                  <a:ext uri="{0D108BD9-81ED-4DB2-BD59-A6C34878D82A}">
                    <a16:rowId xmlns:a16="http://schemas.microsoft.com/office/drawing/2014/main" val="2476462356"/>
                  </a:ext>
                </a:extLst>
              </a:tr>
              <a:tr h="3600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7" marR="3697" marT="0" marB="0" anchor="ctr"/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услуг целевой группе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7" marR="369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населения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7" marR="3697" marT="0" marB="0" anchor="ctr"/>
                </a:tc>
                <a:extLst>
                  <a:ext uri="{0D108BD9-81ED-4DB2-BD59-A6C34878D82A}">
                    <a16:rowId xmlns:a16="http://schemas.microsoft.com/office/drawing/2014/main" val="370452449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Сопровождение больных ТБ и контактных лиц для обследования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7" marR="3697" marT="0" marB="0" anchor="ctr"/>
                </a:tc>
                <a:extLst>
                  <a:ext uri="{0D108BD9-81ED-4DB2-BD59-A6C34878D82A}">
                    <a16:rowId xmlns:a16="http://schemas.microsoft.com/office/drawing/2014/main" val="285452345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Консультационное сопровождение и поддержка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7" marR="3697" marT="0" marB="0" anchor="ctr"/>
                </a:tc>
                <a:extLst>
                  <a:ext uri="{0D108BD9-81ED-4DB2-BD59-A6C34878D82A}">
                    <a16:rowId xmlns:a16="http://schemas.microsoft.com/office/drawing/2014/main" val="72402448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в оказании социальной поддержки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7" marR="3697" marT="0" marB="0" anchor="ctr"/>
                </a:tc>
                <a:extLst>
                  <a:ext uri="{0D108BD9-81ED-4DB2-BD59-A6C34878D82A}">
                    <a16:rowId xmlns:a16="http://schemas.microsoft.com/office/drawing/2014/main" val="218393278"/>
                  </a:ext>
                </a:extLst>
              </a:tr>
              <a:tr h="36000">
                <a:tc row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tc rowSpan="1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Администрирование проектной деятельности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Ведение базы данных клиентов НПО (учета  выявленных случаев ТБ, внесение информации о пациентах на амбулаторном этапе лечения)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221513081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Ведение учетных форм на каждого пациента (на амбулаторном лечении из ЦГ)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395699161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работы групп взаимопомощи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401754025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Взаимодействие с волонтерами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344439808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Взаимодействие с ПМСП и ФАП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115967558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Предупреждение отрывов от лечения среди лиц ЦГ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304011182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мероприятий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330848395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Бухгалтерский и финансовый учет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225556351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336591309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офиса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52294350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Тиражирование информационных комплектов материалов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300382105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Банковские услуги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853126835"/>
                  </a:ext>
                </a:extLst>
              </a:tr>
              <a:tr h="36000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Накладные расходы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Компенсационные расходы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322490712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Вспомогательные затраты на организацию и проведение мероприятий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62082924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расходов ЦГ, связанных с оказанием социальной поддержки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114948245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индивидуальной защиты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90617196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Транспортные расходы внутри населенного пункта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05" marR="7005" marT="0" marB="0" anchor="ctr"/>
                </a:tc>
                <a:extLst>
                  <a:ext uri="{0D108BD9-81ED-4DB2-BD59-A6C34878D82A}">
                    <a16:rowId xmlns:a16="http://schemas.microsoft.com/office/drawing/2014/main" val="3624377471"/>
                  </a:ext>
                </a:extLst>
              </a:tr>
            </a:tbl>
          </a:graphicData>
        </a:graphic>
      </p:graphicFrame>
      <p:pic>
        <p:nvPicPr>
          <p:cNvPr id="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74641" y="0"/>
            <a:ext cx="1858684" cy="5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941" y="143111"/>
            <a:ext cx="7886700" cy="142827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Указ Президента Республики Казахстан от 27 августа 2020 года №390 «Об утверждении Концепции развития гражданского общества в Республике Казахстан»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343" y="2819400"/>
            <a:ext cx="7886700" cy="34179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повышения потенциала неправительственного сектора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постоянную работу ресурсных центров поддержки НПО и других институтов гражданского общества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неформальные объединения и местные сообщества), которые должны стать центрами компетенций для институтов гражданского общества. Внедрение ключевых показателей результативности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(KPI)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оценке деятельности данных центров.</a:t>
            </a:r>
          </a:p>
        </p:txBody>
      </p:sp>
      <p:pic>
        <p:nvPicPr>
          <p:cNvPr id="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41299" y="857250"/>
            <a:ext cx="1858684" cy="5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6142" y="1151335"/>
            <a:ext cx="6576141" cy="913872"/>
            <a:chOff x="-1" y="-28575"/>
            <a:chExt cx="17536375" cy="2436990"/>
          </a:xfrm>
        </p:grpSpPr>
        <p:sp>
          <p:nvSpPr>
            <p:cNvPr id="3" name="TextBox 3"/>
            <p:cNvSpPr txBox="1"/>
            <p:nvPr/>
          </p:nvSpPr>
          <p:spPr>
            <a:xfrm>
              <a:off x="-1" y="-28575"/>
              <a:ext cx="17536375" cy="129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 b="1" spc="64" dirty="0" smtClean="0">
                  <a:solidFill>
                    <a:srgbClr val="9E191D"/>
                  </a:solidFill>
                  <a:latin typeface="Arialle Bold"/>
                </a:rPr>
                <a:t>РЕ</a:t>
              </a:r>
              <a:r>
                <a:rPr lang="ru-RU" sz="3200" b="1" spc="64" dirty="0" smtClean="0">
                  <a:solidFill>
                    <a:srgbClr val="9E191D"/>
                  </a:solidFill>
                  <a:latin typeface="Arialle Bold"/>
                </a:rPr>
                <a:t>КОМЕНДАЦИЯ №4</a:t>
              </a:r>
              <a:endParaRPr lang="en-US" sz="3200" b="1" spc="64" dirty="0">
                <a:solidFill>
                  <a:srgbClr val="9E191D"/>
                </a:solidFill>
                <a:latin typeface="Arialle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" y="1485085"/>
              <a:ext cx="17536375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endParaRPr lang="en-US" sz="2100" spc="105" dirty="0">
                <a:solidFill>
                  <a:srgbClr val="1C3D86"/>
                </a:solidFill>
                <a:latin typeface="Arialle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41299" y="857250"/>
            <a:ext cx="1858684" cy="526151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306142" y="2276872"/>
            <a:ext cx="8571158" cy="3154465"/>
          </a:xfrm>
          <a:prstGeom prst="rect">
            <a:avLst/>
          </a:prstGeom>
        </p:spPr>
        <p:txBody>
          <a:bodyPr>
            <a:noAutofit/>
          </a:bodyPr>
          <a:lstStyle>
            <a:lvl1pPr marL="404524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57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6469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30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80993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91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855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2262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427145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80470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36194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407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 на Интегрированную модель оказания услуг.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7628" t="25850" r="48030" b="15351"/>
          <a:stretch/>
        </p:blipFill>
        <p:spPr>
          <a:xfrm>
            <a:off x="4499992" y="3140968"/>
            <a:ext cx="3291745" cy="31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7" y="332656"/>
            <a:ext cx="8569325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128. Интегрированная модель оказания медицинской помощи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1" y="1484784"/>
            <a:ext cx="8784976" cy="49685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Интегрированная модель оказания медицинской помощи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модель организации оказания комплекса медицинских и социальных услуг на протяжении жизни человека для предупреждения, своевременного выявления, лечения и снижения риска развития осложнений заболевания с целью увеличения продолжительности жизни.</a:t>
            </a:r>
          </a:p>
        </p:txBody>
      </p:sp>
    </p:spTree>
    <p:extLst>
      <p:ext uri="{BB962C8B-B14F-4D97-AF65-F5344CB8AC3E}">
        <p14:creationId xmlns:p14="http://schemas.microsoft.com/office/powerpoint/2010/main" val="1220204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10" y="399675"/>
            <a:ext cx="7472386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СИНЕРГИИ</a:t>
            </a:r>
            <a:endParaRPr lang="ru-RU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lh4.googleusercontent.com/wzQP1AHHBbWhSIIfFUf1PiBwPbYU5I22dvrgKgovE4exMVU5E2AyoOJvpNE9ewbwUHAh-fYniSzBMl5hatZfB-emvn7qDF_Qc9JvZxTPjcitfvQ8T9mgJclRZWgimJnz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28802"/>
            <a:ext cx="2666992" cy="23002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425875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общий результат превосходит сумму сложенных эффектов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28670"/>
            <a:ext cx="8501122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польза, полученная от комбинирования двух или более элементов таким образом, что продуктивность этой комбинации выше,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сумма ее отдельных элементов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lifemotiv.ru/wp-content/uploads/2014/03/effekt-siner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6890">
            <a:off x="1343049" y="2458870"/>
            <a:ext cx="3976675" cy="2662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6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0"/>
          <p:cNvSpPr>
            <a:spLocks noChangeArrowheads="1"/>
          </p:cNvSpPr>
          <p:nvPr/>
        </p:nvSpPr>
        <p:spPr bwMode="auto">
          <a:xfrm>
            <a:off x="146819" y="348727"/>
            <a:ext cx="8696325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КОНЦЕПЦИЯ СОЦИАЛЬНОГО РАЗВИТИЯ РЕСПУБЛИКИ КАЗАХСТАН ДО 2030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ГОДА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alt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Республики Казахстан от 24 апреля 2014 года № 396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304800" y="1315146"/>
            <a:ext cx="86106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Приоритет 2.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Сокращение бедности через эффективную систему обусловленной социальной поддержки</a:t>
            </a:r>
          </a:p>
        </p:txBody>
      </p: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304800" y="1988840"/>
            <a:ext cx="85725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 2025 ГОДУ будет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ВЫСТРОЕНА ИНТЕГРИРОВАННАЯ МОДЕЛЬ ПРЕДОСТАВЛЕНИЯ СОЦИАЛЬНЫХ УСЛУГ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социальной помощи, НАПРАВЛЕННАЯ НА ПРОФИЛАКТИКУ СОЦИАЛЬНОГО НЕБЛАГОПОЛУЧИЯ. 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новой модели будет реализован принцип индивидуальной и комплексной опеки нуждающихся граждан и их семей. 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будет выработан механизм координации деятельности социальных работников систем образования, здравоохранения и социальной защиты и других сфер, что позволит оказывать социальные услуги нуждающимся гражданам через «одно окно». 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2020 году интегрированная модель предоставления социальных услуг будет апробирована в нескольких пилотных регионах.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интегрированной модели ПОЗВОЛИТ УСИЛИТЬ АДРЕСНОСТЬ оказания комплексных социальных УСЛУГ, видов ПОМОЩИ, УВЕЛИЧИТЬ ОХВАТ нуждающихся СЕМЕЙ В таких МЕРАХ ПОДДЕРЖКИ, и как следствие – снизить уровень бедности и социального неблагополучия, УКРЕПИТЬ ИНСТИТУТ СЕМЬИ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</a:t>
            </a: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0"/>
            <a:ext cx="8640960" cy="31700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Интегрированная модель оказания ССУ:</a:t>
            </a:r>
          </a:p>
          <a:p>
            <a:pPr algn="ctr">
              <a:lnSpc>
                <a:spcPct val="80000"/>
              </a:lnSpc>
            </a:pPr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 «в центре»</a:t>
            </a:r>
          </a:p>
          <a:p>
            <a:pPr algn="ctr">
              <a:lnSpc>
                <a:spcPct val="80000"/>
              </a:lnSpc>
            </a:pP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1\Desktop\Медици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30" y="608607"/>
            <a:ext cx="551926" cy="5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esktop\Соцзащи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" y="1351537"/>
            <a:ext cx="564304" cy="5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1\Desktop\Новая папка\depositphotos_49913753-stock-illustration-education-cup-flat-icon-gradu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68" y="557483"/>
            <a:ext cx="590258" cy="5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1\Desktop\Правосуди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45" y="128484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depositphotos_35846647-stock-illustration-bouton-internet-phone-icon-or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689582" cy="6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1486505260-document-contract-paper-file-send_814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3" y="2381184"/>
            <a:ext cx="628117" cy="6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1486505383-estate-home-building-shop-store-house-real_814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08" y="2374197"/>
            <a:ext cx="651686" cy="6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family-icon-23164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38" y="1315549"/>
            <a:ext cx="1183682" cy="11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 flipH="1" flipV="1">
            <a:off x="950230" y="1700809"/>
            <a:ext cx="484063" cy="90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36512" y="4365104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межведомственного взаимодействия в сфере оказания специальных социальных услуг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(социального обслуживания), реализации минимальных социальных стандартов и оказания социальной помощи лицам (семьям), находящимся в трудной жизненной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МТСЗН, МОН, МЗ, МВД РК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 descr="C:\Users\1\Desktop\Медици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45" y="608607"/>
            <a:ext cx="551926" cy="5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1\Desktop\Соцзащи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24" y="1340793"/>
            <a:ext cx="564304" cy="5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1\Desktop\Новая папка\depositphotos_49913753-stock-illustration-education-cup-flat-icon-gradu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29" y="543124"/>
            <a:ext cx="588555" cy="5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1\Desktop\Правосуди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717" y="127412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1\Desktop\depositphotos_35846647-stock-illustration-bouton-internet-phone-icon-or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03" y="2924944"/>
            <a:ext cx="689582" cy="6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1\Desktop\1486505260-document-contract-paper-file-send_814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28" y="2381184"/>
            <a:ext cx="628117" cy="6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1\Desktop\1486505383-estate-home-building-shop-store-house-real_814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23" y="2374197"/>
            <a:ext cx="651686" cy="6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1\Downloads\family-icon-23164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53" y="1315549"/>
            <a:ext cx="1183682" cy="11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>
            <a:off x="5850045" y="1634197"/>
            <a:ext cx="275963" cy="66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Picture 2" descr="C:\Users\1\Desktop\Безымянный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76"/>
          <a:stretch/>
        </p:blipFill>
        <p:spPr bwMode="auto">
          <a:xfrm>
            <a:off x="446676" y="3408446"/>
            <a:ext cx="7993063" cy="10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>
            <a:off x="6324556" y="1131679"/>
            <a:ext cx="154830" cy="219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422009" y="1634197"/>
            <a:ext cx="294275" cy="104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7183711" y="1159638"/>
            <a:ext cx="184371" cy="243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1632500" y="1131679"/>
            <a:ext cx="187812" cy="209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2339752" y="1131679"/>
            <a:ext cx="207424" cy="183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2728763" y="1700809"/>
            <a:ext cx="499882" cy="95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70" name="Picture 3" descr="C:\Users\1\Desktop\question-5561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43" y="2312052"/>
            <a:ext cx="630590" cy="6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C:\Users\1\Desktop\question-5561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56" y="2311853"/>
            <a:ext cx="630590" cy="6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4" descr="C:\Users\1\Desktop\depositphotos_84568290-stock-illustration-exclamation-sign-flat-eco-gre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45" y="2374197"/>
            <a:ext cx="5175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Users\1\Desktop\depositphotos_84568290-stock-illustration-exclamation-sign-flat-eco-gre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43" y="2359834"/>
            <a:ext cx="5175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>
            <a:off x="4217716" y="1748721"/>
            <a:ext cx="498300" cy="563331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4371" y="2506722"/>
            <a:ext cx="108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BBB59">
                    <a:lumMod val="50000"/>
                  </a:srgbClr>
                </a:solidFill>
                <a:latin typeface="Franklin Gothic Medium Cond" pitchFamily="34" charset="0"/>
              </a:rPr>
              <a:t>ЦЕНТР </a:t>
            </a:r>
            <a:r>
              <a:rPr lang="ru-RU" sz="1400" dirty="0" smtClean="0">
                <a:solidFill>
                  <a:srgbClr val="9BBB59">
                    <a:lumMod val="50000"/>
                  </a:srgbClr>
                </a:solidFill>
                <a:latin typeface="Franklin Gothic Medium Cond" pitchFamily="34" charset="0"/>
              </a:rPr>
              <a:t>(комиссия)</a:t>
            </a:r>
            <a:endParaRPr lang="ru-RU" sz="1400" dirty="0">
              <a:solidFill>
                <a:srgbClr val="9BBB59">
                  <a:lumMod val="50000"/>
                </a:srgbClr>
              </a:solidFill>
              <a:latin typeface="Franklin Gothic Medium Con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189" y="5933495"/>
            <a:ext cx="4104456" cy="9787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оценки потребностей получателей услуг (на основе интегрированного подхода)</a:t>
            </a:r>
          </a:p>
          <a:p>
            <a:pPr algn="ctr">
              <a:lnSpc>
                <a:spcPct val="80000"/>
              </a:lnSpc>
            </a:pP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5933495"/>
            <a:ext cx="4572000" cy="9787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Пилотная апробация интегрированной модели в 5-ти регионах Казахстана </a:t>
            </a:r>
          </a:p>
          <a:p>
            <a:pPr algn="ctr">
              <a:lnSpc>
                <a:spcPct val="8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2018-2019гг.</a:t>
            </a:r>
          </a:p>
          <a:p>
            <a:pPr algn="ctr">
              <a:lnSpc>
                <a:spcPct val="80000"/>
              </a:lnSpc>
            </a:pP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6864" cy="3772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чем суть проблемы?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3387028" y="3190473"/>
            <a:ext cx="73448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C00000"/>
                </a:solidFill>
                <a:latin typeface="Arial Black" pitchFamily="34" charset="0"/>
              </a:rPr>
              <a:t>«Поле» ССУ – точки взаимодействия</a:t>
            </a:r>
            <a:endParaRPr lang="ru-RU" sz="25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63730"/>
              </p:ext>
            </p:extLst>
          </p:nvPr>
        </p:nvGraphicFramePr>
        <p:xfrm>
          <a:off x="647055" y="-55148"/>
          <a:ext cx="8496945" cy="69752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2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9047">
                <a:tc rowSpan="11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УСЛУГ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СФЕРЫ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ОКАЗАНИЯ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защита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Внутренние дела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0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Социально-бытовые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Стандарты оказания ССУ в условиях ухода на дому, полустационара, стационара, временного пребывания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ru-RU" sz="2000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 оказания ССУ  в сфере здравоохранения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 оказания ССУ в сфере образования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 ССУ жертвам торговли людьми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0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Социально-медицинские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975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ru-RU" dirty="0" smtClean="0">
                          <a:solidFill>
                            <a:srgbClr val="0975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0975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ru-RU" b="1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ru-RU" sz="2000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0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Социально-педагогические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ru-RU" sz="2000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0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Социально-психологические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9753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9753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9753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9753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0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Социально-культурные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9753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0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Социально-трудовые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9753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9753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30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Социально-экономические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9753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30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Социально-правовые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ru-RU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75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ru-RU" sz="2000" dirty="0">
                        <a:solidFill>
                          <a:srgbClr val="0975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3071"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Потребители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(семьи), оказавшиеся в трудной жизненной ситуации по </a:t>
                      </a:r>
                      <a:r>
                        <a:rPr lang="ru-RU" sz="24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-ти основаниям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2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574" y="601532"/>
            <a:ext cx="8549379" cy="1463675"/>
            <a:chOff x="-36180" y="-1494715"/>
            <a:chExt cx="17572554" cy="3903130"/>
          </a:xfrm>
        </p:grpSpPr>
        <p:sp>
          <p:nvSpPr>
            <p:cNvPr id="3" name="TextBox 3"/>
            <p:cNvSpPr txBox="1"/>
            <p:nvPr/>
          </p:nvSpPr>
          <p:spPr>
            <a:xfrm>
              <a:off x="-36180" y="-1494715"/>
              <a:ext cx="17536375" cy="129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ru-RU" sz="3200" b="1" spc="64" dirty="0" smtClean="0">
                  <a:solidFill>
                    <a:srgbClr val="9E191D"/>
                  </a:solidFill>
                  <a:latin typeface="Arialle Bold"/>
                </a:rPr>
                <a:t>ЗОНЫ РОСТА</a:t>
              </a:r>
              <a:endParaRPr lang="en-US" sz="3200" b="1" spc="64" dirty="0">
                <a:solidFill>
                  <a:srgbClr val="9E191D"/>
                </a:solidFill>
                <a:latin typeface="Arialle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" y="1485085"/>
              <a:ext cx="17536375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endParaRPr lang="en-US" sz="2100" spc="105" dirty="0">
                <a:solidFill>
                  <a:srgbClr val="1C3D86"/>
                </a:solidFill>
                <a:latin typeface="Arialle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99171" y="6331849"/>
            <a:ext cx="1858684" cy="5261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10314" r="55378" b="69843"/>
          <a:stretch/>
        </p:blipFill>
        <p:spPr bwMode="auto">
          <a:xfrm>
            <a:off x="325900" y="163909"/>
            <a:ext cx="1656184" cy="87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9612"/>
          <a:stretch/>
        </p:blipFill>
        <p:spPr bwMode="auto">
          <a:xfrm>
            <a:off x="0" y="1088845"/>
            <a:ext cx="230798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9573" r="56062" b="69438"/>
          <a:stretch/>
        </p:blipFill>
        <p:spPr bwMode="auto">
          <a:xfrm>
            <a:off x="1891226" y="3216666"/>
            <a:ext cx="1728192" cy="94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0" t="51848" r="2661" b="4943"/>
          <a:stretch/>
        </p:blipFill>
        <p:spPr bwMode="auto">
          <a:xfrm>
            <a:off x="1478427" y="4242719"/>
            <a:ext cx="2586748" cy="222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41" y="-26581"/>
            <a:ext cx="2316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t="8199" r="54677" b="69333"/>
          <a:stretch/>
        </p:blipFill>
        <p:spPr bwMode="auto">
          <a:xfrm>
            <a:off x="4457898" y="1237757"/>
            <a:ext cx="1800201" cy="9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9" t="50963" r="2489" b="3036"/>
          <a:stretch/>
        </p:blipFill>
        <p:spPr bwMode="auto">
          <a:xfrm>
            <a:off x="4137377" y="2266373"/>
            <a:ext cx="2441244" cy="2253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9553" r="56667" b="72705"/>
          <a:stretch/>
        </p:blipFill>
        <p:spPr bwMode="auto">
          <a:xfrm>
            <a:off x="6742976" y="3361634"/>
            <a:ext cx="23042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1" t="52075" r="2352" b="2888"/>
          <a:stretch/>
        </p:blipFill>
        <p:spPr bwMode="auto">
          <a:xfrm>
            <a:off x="6657876" y="4384350"/>
            <a:ext cx="247445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9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575" y="601532"/>
            <a:ext cx="6589708" cy="1463675"/>
            <a:chOff x="-36180" y="-1494715"/>
            <a:chExt cx="17572554" cy="3903130"/>
          </a:xfrm>
        </p:grpSpPr>
        <p:sp>
          <p:nvSpPr>
            <p:cNvPr id="3" name="TextBox 3"/>
            <p:cNvSpPr txBox="1"/>
            <p:nvPr/>
          </p:nvSpPr>
          <p:spPr>
            <a:xfrm>
              <a:off x="-36180" y="-1494715"/>
              <a:ext cx="17536375" cy="129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 b="1" spc="64" dirty="0" smtClean="0">
                  <a:solidFill>
                    <a:srgbClr val="9E191D"/>
                  </a:solidFill>
                  <a:latin typeface="Arialle Bold"/>
                </a:rPr>
                <a:t>РЕ</a:t>
              </a:r>
              <a:r>
                <a:rPr lang="ru-RU" sz="3200" b="1" spc="64" dirty="0" smtClean="0">
                  <a:solidFill>
                    <a:srgbClr val="9E191D"/>
                  </a:solidFill>
                  <a:latin typeface="Arialle Bold"/>
                </a:rPr>
                <a:t>КОМЕНДАЦИИ</a:t>
              </a:r>
              <a:endParaRPr lang="en-US" sz="3200" b="1" spc="64" dirty="0">
                <a:solidFill>
                  <a:srgbClr val="9E191D"/>
                </a:solidFill>
                <a:latin typeface="Arialle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" y="1485085"/>
              <a:ext cx="17536375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endParaRPr lang="en-US" sz="2100" spc="105" dirty="0">
                <a:solidFill>
                  <a:srgbClr val="1C3D86"/>
                </a:solidFill>
                <a:latin typeface="Arialle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99171" y="6331849"/>
            <a:ext cx="1858684" cy="526151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270796" y="1196752"/>
            <a:ext cx="8571158" cy="3154465"/>
          </a:xfrm>
          <a:prstGeom prst="rect">
            <a:avLst/>
          </a:prstGeom>
        </p:spPr>
        <p:txBody>
          <a:bodyPr>
            <a:noAutofit/>
          </a:bodyPr>
          <a:lstStyle>
            <a:lvl1pPr marL="404524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57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6469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30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80993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91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855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2262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427145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80470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36194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407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в Гражданские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есурсные Центры для формирования лотов и подготовки Конкурсной документации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СЛЕДИТЬ за изменением НПА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формировании бюджетной заявки можно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ориентироваться на финансовую модель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«Методика расчета сметы расходов НПО, работающих в сфере ТБ, ТБ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 в соответствии с должностными обязанностями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 на Интегрированную модель оказания услуг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7732" y="440232"/>
            <a:ext cx="4413567" cy="1116560"/>
            <a:chOff x="-5599521" y="185586"/>
            <a:chExt cx="23135895" cy="2222829"/>
          </a:xfrm>
        </p:grpSpPr>
        <p:sp>
          <p:nvSpPr>
            <p:cNvPr id="3" name="TextBox 3"/>
            <p:cNvSpPr txBox="1"/>
            <p:nvPr/>
          </p:nvSpPr>
          <p:spPr>
            <a:xfrm>
              <a:off x="-5599521" y="185586"/>
              <a:ext cx="17536375" cy="129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ru-RU" sz="3200" b="1" spc="64" dirty="0" smtClean="0">
                  <a:solidFill>
                    <a:srgbClr val="9E191D"/>
                  </a:solidFill>
                  <a:latin typeface="Arialle Bold"/>
                </a:rPr>
                <a:t>НАПОСЛЕДОК</a:t>
              </a:r>
              <a:endParaRPr lang="en-US" sz="3200" b="1" spc="64" dirty="0">
                <a:solidFill>
                  <a:srgbClr val="9E191D"/>
                </a:solidFill>
                <a:latin typeface="Arialle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" y="1485085"/>
              <a:ext cx="17536375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endParaRPr lang="en-US" sz="2100" spc="105" dirty="0">
                <a:solidFill>
                  <a:srgbClr val="1C3D86"/>
                </a:solidFill>
                <a:latin typeface="Arialle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66464" y="6307239"/>
            <a:ext cx="1858684" cy="526151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323528" y="985414"/>
            <a:ext cx="8553772" cy="3804794"/>
          </a:xfrm>
          <a:prstGeom prst="rect">
            <a:avLst/>
          </a:prstGeom>
        </p:spPr>
        <p:txBody>
          <a:bodyPr>
            <a:noAutofit/>
          </a:bodyPr>
          <a:lstStyle>
            <a:lvl1pPr marL="404524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57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6469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30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80993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91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855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2262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427145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80470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36194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407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предстоит прожить в будущем всю оставшуюся жизнь. От того, что мы делаем сегодня, зависит то, как мы будем жить завтра!!!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ru-RU" sz="2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«Уже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делайте то, о чем другие завтра будут только думать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                  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Гераклит </a:t>
            </a: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r="49212" b="56825"/>
          <a:stretch/>
        </p:blipFill>
        <p:spPr>
          <a:xfrm>
            <a:off x="75" y="4276910"/>
            <a:ext cx="3995936" cy="25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61812" y="2829378"/>
            <a:ext cx="1460932" cy="1460932"/>
            <a:chOff x="-2540" y="-254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E191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841534" y="2829378"/>
            <a:ext cx="1460932" cy="1460932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E191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660566" y="2871651"/>
            <a:ext cx="1460932" cy="1460932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E191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21820" y="3053938"/>
            <a:ext cx="1100360" cy="1096359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9801" y="2871651"/>
            <a:ext cx="1460932" cy="1460932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E191D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440970" y="2871651"/>
            <a:ext cx="1460932" cy="1460932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E191D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140" y="3053938"/>
            <a:ext cx="1188255" cy="9765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52498" y="3063048"/>
            <a:ext cx="1194481" cy="9816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88636" y="2978152"/>
            <a:ext cx="1207285" cy="1163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 l="17143" r="17143"/>
          <a:stretch>
            <a:fillRect/>
          </a:stretch>
        </p:blipFill>
        <p:spPr>
          <a:xfrm>
            <a:off x="7556030" y="2871651"/>
            <a:ext cx="1230812" cy="1460932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899592" y="1124744"/>
            <a:ext cx="6541379" cy="1221615"/>
            <a:chOff x="0" y="-31115"/>
            <a:chExt cx="15301175" cy="259900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31115"/>
              <a:ext cx="15301175" cy="2599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 fontAlgn="auto">
                <a:lnSpc>
                  <a:spcPts val="38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spc="64">
                  <a:solidFill>
                    <a:srgbClr val="9E19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ОКАЗЫВАЕМЫЕ УСЛУГИ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0" y="1542276"/>
              <a:ext cx="12761175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 fontAlgn="auto">
                <a:lnSpc>
                  <a:spcPts val="24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spc="94" dirty="0" err="1">
                  <a:solidFill>
                    <a:srgbClr val="3641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r>
                <a:rPr lang="en-US" sz="2000" b="1" spc="94" dirty="0">
                  <a:solidFill>
                    <a:srgbClr val="3641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94" dirty="0" err="1">
                  <a:solidFill>
                    <a:srgbClr val="3641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безвозмездной</a:t>
              </a:r>
              <a:r>
                <a:rPr lang="en-US" sz="2000" b="1" spc="94" dirty="0">
                  <a:solidFill>
                    <a:srgbClr val="3641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94" dirty="0" err="1">
                  <a:solidFill>
                    <a:srgbClr val="3641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основе</a:t>
              </a:r>
              <a:r>
                <a:rPr lang="en-US" sz="2000" b="1" spc="94" dirty="0">
                  <a:solidFill>
                    <a:srgbClr val="3641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61812" y="4537565"/>
            <a:ext cx="148026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 fontAlgn="auto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63" dirty="0" err="1">
                <a:solidFill>
                  <a:srgbClr val="36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Консультационные</a:t>
            </a:r>
            <a:r>
              <a:rPr lang="en-US" sz="1200" spc="63" dirty="0">
                <a:solidFill>
                  <a:srgbClr val="36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63" dirty="0" err="1">
                <a:solidFill>
                  <a:srgbClr val="36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endParaRPr lang="en-US" sz="1200" spc="63" dirty="0">
              <a:solidFill>
                <a:srgbClr val="364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31867" y="4537565"/>
            <a:ext cx="148026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 fontAlgn="auto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63">
                <a:solidFill>
                  <a:srgbClr val="36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услуги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60566" y="4498671"/>
            <a:ext cx="148026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 fontAlgn="auto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63">
                <a:solidFill>
                  <a:srgbClr val="36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Исследовательско-аналитические услуги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801" y="4539153"/>
            <a:ext cx="148026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 fontAlgn="auto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63" dirty="0" err="1">
                <a:solidFill>
                  <a:srgbClr val="36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Информационно-методические</a:t>
            </a:r>
            <a:r>
              <a:rPr lang="en-US" sz="1200" spc="63" dirty="0">
                <a:solidFill>
                  <a:srgbClr val="36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63" dirty="0" err="1">
                <a:solidFill>
                  <a:srgbClr val="36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endParaRPr lang="en-US" sz="1200" spc="63" dirty="0">
              <a:solidFill>
                <a:srgbClr val="364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440970" y="4498671"/>
            <a:ext cx="1480266" cy="43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 fontAlgn="auto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spc="63" dirty="0" smtClean="0">
                <a:solidFill>
                  <a:srgbClr val="36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услуги</a:t>
            </a:r>
            <a:endParaRPr lang="en-US" sz="1200" spc="63" dirty="0">
              <a:solidFill>
                <a:srgbClr val="364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41299" y="857250"/>
            <a:ext cx="1858684" cy="5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81000" y="1182442"/>
            <a:ext cx="8485568" cy="449311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485387" y="3297384"/>
            <a:ext cx="6991862" cy="2073340"/>
            <a:chOff x="0" y="-350977"/>
            <a:chExt cx="18644965" cy="5528907"/>
          </a:xfrm>
        </p:grpSpPr>
        <p:sp>
          <p:nvSpPr>
            <p:cNvPr id="5" name="TextBox 5"/>
            <p:cNvSpPr txBox="1"/>
            <p:nvPr/>
          </p:nvSpPr>
          <p:spPr>
            <a:xfrm>
              <a:off x="3139320" y="3651877"/>
              <a:ext cx="15502184" cy="786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457200" fontAlgn="auto">
                <a:lnSpc>
                  <a:spcPts val="23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63" spc="146">
                  <a:solidFill>
                    <a:srgbClr val="364182"/>
                  </a:solidFill>
                  <a:latin typeface="Arialle Bold"/>
                  <a:cs typeface="+mn-cs"/>
                </a:rPr>
                <a:t>КОНТАКТНЫЕ НОМЕРА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425586"/>
              <a:ext cx="18644965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457200" fontAlgn="auto">
                <a:lnSpc>
                  <a:spcPts val="2176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80" spc="77">
                  <a:solidFill>
                    <a:srgbClr val="364182"/>
                  </a:solidFill>
                  <a:latin typeface="Arialle"/>
                  <a:cs typeface="+mn-cs"/>
                </a:rPr>
                <a:t>+7 (7172) 32-35-19; +7 (771) 050-15-37; +7 (708) 800-28-87;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139320" y="1655876"/>
              <a:ext cx="15502184" cy="786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457200" fontAlgn="auto">
                <a:lnSpc>
                  <a:spcPts val="23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63" spc="146">
                  <a:solidFill>
                    <a:srgbClr val="364182"/>
                  </a:solidFill>
                  <a:latin typeface="Arialle Bold"/>
                  <a:cs typeface="+mn-cs"/>
                </a:rPr>
                <a:t>ЭЛЕКТРОННЫЙ АДРЕС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1459" y="2429583"/>
              <a:ext cx="18493504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457200" fontAlgn="auto">
                <a:lnSpc>
                  <a:spcPts val="2176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80" spc="77">
                  <a:solidFill>
                    <a:srgbClr val="364182"/>
                  </a:solidFill>
                  <a:latin typeface="Arialle"/>
                  <a:cs typeface="+mn-cs"/>
                </a:rPr>
                <a:t>kameda@inbox.ru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39320" y="-350977"/>
              <a:ext cx="15502184" cy="786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457200" fontAlgn="auto">
                <a:lnSpc>
                  <a:spcPts val="23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63" spc="146">
                  <a:solidFill>
                    <a:srgbClr val="364182"/>
                  </a:solidFill>
                  <a:latin typeface="Arialle Bold"/>
                  <a:cs typeface="+mn-cs"/>
                </a:rPr>
                <a:t>ПОЧТОВЫЙ АДРЕС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7189" y="-116622"/>
              <a:ext cx="18417776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457200" fontAlgn="auto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</a:pPr>
              <a:endParaRPr sz="900">
                <a:solidFill>
                  <a:prstClr val="black"/>
                </a:solidFill>
                <a:latin typeface="Times New Roman"/>
                <a:cs typeface="+mn-cs"/>
              </a:endParaRPr>
            </a:p>
            <a:p>
              <a:pPr algn="r" defTabSz="457200" fontAlgn="auto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8" spc="67">
                  <a:solidFill>
                    <a:srgbClr val="364182"/>
                  </a:solidFill>
                  <a:latin typeface="Arialle"/>
                  <a:cs typeface="+mn-cs"/>
                </a:rPr>
                <a:t>Ул. М.Ауэзова, д. 19, г. Нур-Султан, Республика Казахстан 010000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6751" y="4141959"/>
            <a:ext cx="478138" cy="4781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6751" y="4854917"/>
            <a:ext cx="478138" cy="4781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7270" y="212306"/>
            <a:ext cx="3054636" cy="8646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553" y="3363718"/>
            <a:ext cx="1166996" cy="77824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66751" y="1167746"/>
            <a:ext cx="7677149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 fontAlgn="auto">
              <a:lnSpc>
                <a:spcPts val="325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713" spc="54" dirty="0" err="1" smtClean="0">
                <a:solidFill>
                  <a:srgbClr val="002060"/>
                </a:solidFill>
                <a:latin typeface="Arialle Bold"/>
                <a:cs typeface="+mn-cs"/>
              </a:rPr>
              <a:t>БлагоДарю</a:t>
            </a:r>
            <a:r>
              <a:rPr lang="ru-RU" sz="2713" spc="54" dirty="0" smtClean="0">
                <a:solidFill>
                  <a:srgbClr val="002060"/>
                </a:solidFill>
                <a:latin typeface="Arialle Bold"/>
                <a:cs typeface="+mn-cs"/>
              </a:rPr>
              <a:t> </a:t>
            </a:r>
            <a:r>
              <a:rPr lang="ru-RU" sz="2713" spc="54" dirty="0">
                <a:solidFill>
                  <a:srgbClr val="002060"/>
                </a:solidFill>
                <a:latin typeface="Arialle Bold"/>
                <a:cs typeface="+mn-cs"/>
              </a:rPr>
              <a:t>за внимание</a:t>
            </a:r>
            <a:r>
              <a:rPr lang="ru-RU" sz="2713" spc="54" dirty="0" smtClean="0">
                <a:solidFill>
                  <a:srgbClr val="002060"/>
                </a:solidFill>
                <a:latin typeface="Arialle Bold"/>
                <a:cs typeface="+mn-cs"/>
              </a:rPr>
              <a:t>!!!</a:t>
            </a:r>
          </a:p>
          <a:p>
            <a:pPr algn="ctr" defTabSz="457200" fontAlgn="auto">
              <a:lnSpc>
                <a:spcPts val="325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713" spc="54" dirty="0" smtClean="0">
                <a:solidFill>
                  <a:srgbClr val="002060"/>
                </a:solidFill>
                <a:latin typeface="Arialle Bold"/>
                <a:cs typeface="+mn-cs"/>
              </a:rPr>
              <a:t>Ждем отзывы в социальных сетях!</a:t>
            </a:r>
            <a:endParaRPr lang="ru-RU" sz="2713" spc="54" dirty="0">
              <a:solidFill>
                <a:srgbClr val="002060"/>
              </a:solidFill>
              <a:latin typeface="Arialle Bold"/>
              <a:cs typeface="+mn-cs"/>
            </a:endParaRPr>
          </a:p>
          <a:p>
            <a:pPr algn="ctr" defTabSz="457200" fontAlgn="auto">
              <a:lnSpc>
                <a:spcPts val="3255"/>
              </a:lnSpc>
              <a:spcBef>
                <a:spcPts val="0"/>
              </a:spcBef>
              <a:spcAft>
                <a:spcPts val="0"/>
              </a:spcAft>
            </a:pPr>
            <a:endParaRPr lang="ru-RU" sz="2713" spc="54" dirty="0">
              <a:solidFill>
                <a:srgbClr val="9E191D"/>
              </a:solidFill>
              <a:latin typeface="Arialle Bold"/>
              <a:cs typeface="+mn-cs"/>
            </a:endParaRPr>
          </a:p>
          <a:p>
            <a:pPr algn="ctr" defTabSz="457200" fontAlgn="auto">
              <a:lnSpc>
                <a:spcPts val="325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54" dirty="0" smtClean="0">
                <a:solidFill>
                  <a:srgbClr val="9E191D"/>
                </a:solidFill>
                <a:latin typeface="Arialle Bold"/>
                <a:cs typeface="+mn-cs"/>
              </a:rPr>
              <a:t>КОНТАКТНАЯ ИНФОРМАЦИЯ</a:t>
            </a:r>
            <a:endParaRPr lang="ru-RU" sz="2000" b="1" spc="54" dirty="0" smtClean="0">
              <a:solidFill>
                <a:srgbClr val="9E191D"/>
              </a:solidFill>
              <a:latin typeface="Arialle Bold"/>
              <a:cs typeface="+mn-cs"/>
            </a:endParaRPr>
          </a:p>
          <a:p>
            <a:pPr defTabSz="457200" fontAlgn="auto">
              <a:lnSpc>
                <a:spcPts val="3255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err="1">
                <a:solidFill>
                  <a:srgbClr val="002060"/>
                </a:solidFill>
              </a:rPr>
              <a:t>Махаббат</a:t>
            </a:r>
            <a:r>
              <a:rPr lang="ru-RU" altLang="ru-RU" sz="2000" b="1" dirty="0">
                <a:solidFill>
                  <a:srgbClr val="002060"/>
                </a:solidFill>
              </a:rPr>
              <a:t> Еспенова, исполнительный директор</a:t>
            </a:r>
          </a:p>
          <a:p>
            <a:pPr defTabSz="457200" fontAlgn="auto">
              <a:lnSpc>
                <a:spcPts val="3255"/>
              </a:lnSpc>
              <a:spcBef>
                <a:spcPts val="0"/>
              </a:spcBef>
              <a:spcAft>
                <a:spcPts val="0"/>
              </a:spcAft>
            </a:pPr>
            <a:endParaRPr lang="en-US" sz="2000" spc="54" dirty="0">
              <a:solidFill>
                <a:srgbClr val="9E191D"/>
              </a:solidFill>
              <a:latin typeface="Arialle Bold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75341" y="3357919"/>
            <a:ext cx="397683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64182"/>
                </a:solidFill>
                <a:latin typeface="Arialle"/>
                <a:cs typeface="+mn-cs"/>
              </a:rPr>
              <a:t>Kameda.kz</a:t>
            </a:r>
          </a:p>
          <a:p>
            <a:pPr defTabSz="457200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64182"/>
                </a:solidFill>
                <a:latin typeface="Arialle"/>
                <a:cs typeface="+mn-cs"/>
              </a:rPr>
              <a:t>civilcenterelorda.kz</a:t>
            </a:r>
            <a:endParaRPr lang="ru-RU" dirty="0">
              <a:solidFill>
                <a:srgbClr val="364182"/>
              </a:solidFill>
              <a:latin typeface="Arialle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46568" y="4104558"/>
            <a:ext cx="215612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64182"/>
                </a:solidFill>
                <a:latin typeface="Arialle"/>
                <a:cs typeface="+mn-cs"/>
              </a:rPr>
              <a:t>Kameda_pf</a:t>
            </a:r>
            <a:endParaRPr lang="en-US" dirty="0">
              <a:solidFill>
                <a:srgbClr val="364182"/>
              </a:solidFill>
              <a:latin typeface="Arialle"/>
              <a:cs typeface="+mn-cs"/>
            </a:endParaRPr>
          </a:p>
          <a:p>
            <a:pPr defTabSz="457200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64182"/>
                </a:solidFill>
                <a:latin typeface="Arialle"/>
                <a:cs typeface="+mn-cs"/>
              </a:rPr>
              <a:t>elordanpo.kz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0391" y="4821683"/>
            <a:ext cx="215612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64182"/>
                </a:solidFill>
                <a:latin typeface="Arialle"/>
                <a:cs typeface="+mn-cs"/>
              </a:rPr>
              <a:t>OF(</a:t>
            </a:r>
            <a:r>
              <a:rPr lang="en-US" dirty="0" err="1">
                <a:solidFill>
                  <a:srgbClr val="364182"/>
                </a:solidFill>
                <a:latin typeface="Arialle"/>
                <a:cs typeface="+mn-cs"/>
              </a:rPr>
              <a:t>kameda</a:t>
            </a:r>
            <a:r>
              <a:rPr lang="en-US" dirty="0">
                <a:solidFill>
                  <a:srgbClr val="364182"/>
                </a:solidFill>
                <a:latin typeface="Arialle"/>
                <a:cs typeface="+mn-cs"/>
              </a:rPr>
              <a:t>)</a:t>
            </a:r>
          </a:p>
          <a:p>
            <a:pPr defTabSz="457200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64182"/>
                </a:solidFill>
                <a:latin typeface="Arialle"/>
                <a:cs typeface="+mn-cs"/>
              </a:rPr>
              <a:t>elordanpo.kz</a:t>
            </a:r>
          </a:p>
        </p:txBody>
      </p:sp>
    </p:spTree>
    <p:extLst>
      <p:ext uri="{BB962C8B-B14F-4D97-AF65-F5344CB8AC3E}">
        <p14:creationId xmlns:p14="http://schemas.microsoft.com/office/powerpoint/2010/main" val="381657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6142" y="1151335"/>
            <a:ext cx="6576141" cy="913872"/>
            <a:chOff x="-1" y="-28575"/>
            <a:chExt cx="17536375" cy="2436990"/>
          </a:xfrm>
        </p:grpSpPr>
        <p:sp>
          <p:nvSpPr>
            <p:cNvPr id="3" name="TextBox 3"/>
            <p:cNvSpPr txBox="1"/>
            <p:nvPr/>
          </p:nvSpPr>
          <p:spPr>
            <a:xfrm>
              <a:off x="-1" y="-28575"/>
              <a:ext cx="17536375" cy="129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 b="1" spc="64" dirty="0" smtClean="0">
                  <a:solidFill>
                    <a:srgbClr val="9E191D"/>
                  </a:solidFill>
                  <a:latin typeface="Arialle Bold"/>
                </a:rPr>
                <a:t>РЕ</a:t>
              </a:r>
              <a:r>
                <a:rPr lang="ru-RU" sz="3200" b="1" spc="64" dirty="0" smtClean="0">
                  <a:solidFill>
                    <a:srgbClr val="9E191D"/>
                  </a:solidFill>
                  <a:latin typeface="Arialle Bold"/>
                </a:rPr>
                <a:t>КОМЕНДАЦИЯ №1</a:t>
              </a:r>
              <a:endParaRPr lang="en-US" sz="3200" b="1" spc="64" dirty="0">
                <a:solidFill>
                  <a:srgbClr val="9E191D"/>
                </a:solidFill>
                <a:latin typeface="Arialle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" y="1485085"/>
              <a:ext cx="17536375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endParaRPr lang="en-US" sz="2100" spc="105" dirty="0">
                <a:solidFill>
                  <a:srgbClr val="1C3D86"/>
                </a:solidFill>
                <a:latin typeface="Arialle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41299" y="857250"/>
            <a:ext cx="1858684" cy="526151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306142" y="2276872"/>
            <a:ext cx="8571158" cy="3154465"/>
          </a:xfrm>
          <a:prstGeom prst="rect">
            <a:avLst/>
          </a:prstGeom>
        </p:spPr>
        <p:txBody>
          <a:bodyPr>
            <a:noAutofit/>
          </a:bodyPr>
          <a:lstStyle>
            <a:lvl1pPr marL="404524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57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6469" indent="-404524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30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80993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91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855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2262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4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427145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804702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36194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40718" indent="-337103" algn="l" defTabSz="134841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8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в Гражданские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есурсные Центры для формирования лотов и подготовки Конкурсной документации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9081" t="24801" r="8777" b="17450"/>
          <a:stretch/>
        </p:blipFill>
        <p:spPr>
          <a:xfrm>
            <a:off x="827584" y="3642138"/>
            <a:ext cx="727280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Группа 2"/>
          <p:cNvGrpSpPr>
            <a:grpSpLocks/>
          </p:cNvGrpSpPr>
          <p:nvPr/>
        </p:nvGrpSpPr>
        <p:grpSpPr bwMode="auto">
          <a:xfrm>
            <a:off x="42002" y="1058385"/>
            <a:ext cx="8850477" cy="5322943"/>
            <a:chOff x="454613" y="1412776"/>
            <a:chExt cx="8551013" cy="395538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60460" y="1412776"/>
              <a:ext cx="8294712" cy="165303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54613" y="2687631"/>
              <a:ext cx="2901554" cy="2680526"/>
            </a:xfrm>
            <a:custGeom>
              <a:avLst/>
              <a:gdLst>
                <a:gd name="connsiteX0" fmla="*/ 190281 w 1812200"/>
                <a:gd name="connsiteY0" fmla="*/ 0 h 2019824"/>
                <a:gd name="connsiteX1" fmla="*/ 1621919 w 1812200"/>
                <a:gd name="connsiteY1" fmla="*/ 0 h 2019824"/>
                <a:gd name="connsiteX2" fmla="*/ 1812200 w 1812200"/>
                <a:gd name="connsiteY2" fmla="*/ 190281 h 2019824"/>
                <a:gd name="connsiteX3" fmla="*/ 1812200 w 1812200"/>
                <a:gd name="connsiteY3" fmla="*/ 2019824 h 2019824"/>
                <a:gd name="connsiteX4" fmla="*/ 1812200 w 1812200"/>
                <a:gd name="connsiteY4" fmla="*/ 2019824 h 2019824"/>
                <a:gd name="connsiteX5" fmla="*/ 0 w 1812200"/>
                <a:gd name="connsiteY5" fmla="*/ 2019824 h 2019824"/>
                <a:gd name="connsiteX6" fmla="*/ 0 w 1812200"/>
                <a:gd name="connsiteY6" fmla="*/ 2019824 h 2019824"/>
                <a:gd name="connsiteX7" fmla="*/ 0 w 1812200"/>
                <a:gd name="connsiteY7" fmla="*/ 190281 h 2019824"/>
                <a:gd name="connsiteX8" fmla="*/ 190281 w 1812200"/>
                <a:gd name="connsiteY8" fmla="*/ 0 h 201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200" h="2019824">
                  <a:moveTo>
                    <a:pt x="1621919" y="2019824"/>
                  </a:moveTo>
                  <a:lnTo>
                    <a:pt x="190281" y="2019824"/>
                  </a:lnTo>
                  <a:cubicBezTo>
                    <a:pt x="85192" y="2019824"/>
                    <a:pt x="0" y="1934632"/>
                    <a:pt x="0" y="1829543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812200" y="0"/>
                  </a:lnTo>
                  <a:lnTo>
                    <a:pt x="1812200" y="0"/>
                  </a:lnTo>
                  <a:lnTo>
                    <a:pt x="1812200" y="1829543"/>
                  </a:lnTo>
                  <a:cubicBezTo>
                    <a:pt x="1812200" y="1934632"/>
                    <a:pt x="1727008" y="2019824"/>
                    <a:pt x="1621919" y="201982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5299" tIns="99569" rIns="155300" bIns="155299" spcCol="127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государственной </a:t>
              </a:r>
              <a:r>
                <a:rPr lang="ru-RU" sz="1600" b="1" kern="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политики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Общественные Советы;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КСО;</a:t>
              </a:r>
              <a:endParaRPr lang="ru-RU" sz="16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Межведомственные Рабочие Группы</a:t>
              </a:r>
              <a:r>
                <a:rPr lang="ru-RU" sz="1600" i="1" kern="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обращений, предложений, в </a:t>
              </a:r>
              <a:r>
                <a:rPr lang="ru-RU" sz="1600" i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т.ч</a:t>
              </a:r>
              <a:r>
                <a:rPr lang="ru-RU" sz="16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по результатам общественной экспертизы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67081" y="2697461"/>
              <a:ext cx="2958163" cy="2660866"/>
            </a:xfrm>
            <a:custGeom>
              <a:avLst/>
              <a:gdLst>
                <a:gd name="connsiteX0" fmla="*/ 190281 w 1812200"/>
                <a:gd name="connsiteY0" fmla="*/ 0 h 2019824"/>
                <a:gd name="connsiteX1" fmla="*/ 1621919 w 1812200"/>
                <a:gd name="connsiteY1" fmla="*/ 0 h 2019824"/>
                <a:gd name="connsiteX2" fmla="*/ 1812200 w 1812200"/>
                <a:gd name="connsiteY2" fmla="*/ 190281 h 2019824"/>
                <a:gd name="connsiteX3" fmla="*/ 1812200 w 1812200"/>
                <a:gd name="connsiteY3" fmla="*/ 2019824 h 2019824"/>
                <a:gd name="connsiteX4" fmla="*/ 1812200 w 1812200"/>
                <a:gd name="connsiteY4" fmla="*/ 2019824 h 2019824"/>
                <a:gd name="connsiteX5" fmla="*/ 0 w 1812200"/>
                <a:gd name="connsiteY5" fmla="*/ 2019824 h 2019824"/>
                <a:gd name="connsiteX6" fmla="*/ 0 w 1812200"/>
                <a:gd name="connsiteY6" fmla="*/ 2019824 h 2019824"/>
                <a:gd name="connsiteX7" fmla="*/ 0 w 1812200"/>
                <a:gd name="connsiteY7" fmla="*/ 190281 h 2019824"/>
                <a:gd name="connsiteX8" fmla="*/ 190281 w 1812200"/>
                <a:gd name="connsiteY8" fmla="*/ 0 h 201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200" h="2019824">
                  <a:moveTo>
                    <a:pt x="1621919" y="2019824"/>
                  </a:moveTo>
                  <a:lnTo>
                    <a:pt x="190281" y="2019824"/>
                  </a:lnTo>
                  <a:cubicBezTo>
                    <a:pt x="85192" y="2019824"/>
                    <a:pt x="0" y="1934632"/>
                    <a:pt x="0" y="1829543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812200" y="0"/>
                  </a:lnTo>
                  <a:lnTo>
                    <a:pt x="1812200" y="0"/>
                  </a:lnTo>
                  <a:lnTo>
                    <a:pt x="1812200" y="1829543"/>
                  </a:lnTo>
                  <a:cubicBezTo>
                    <a:pt x="1812200" y="1934632"/>
                    <a:pt x="1727008" y="2019824"/>
                    <a:pt x="1621919" y="201982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5299" tIns="99569" rIns="155300" bIns="155299" spcCol="127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Партнерство в осуществлении деятельности НКО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Государственный социальный заказ (далее ГСЗ</a:t>
              </a:r>
              <a:r>
                <a:rPr lang="ru-RU" sz="16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</a:t>
              </a:r>
              <a:endParaRPr lang="ru-RU" sz="16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Государственные </a:t>
              </a:r>
              <a:r>
                <a:rPr lang="ru-RU" sz="16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гранты;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Государственные премии;</a:t>
              </a:r>
              <a:endParaRPr lang="ru-RU" sz="16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Государственные </a:t>
              </a:r>
              <a:r>
                <a:rPr lang="ru-RU" sz="16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закупки;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ГЧП</a:t>
              </a:r>
              <a:endParaRPr lang="ru-RU" sz="16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336154" y="2707292"/>
              <a:ext cx="2669472" cy="2660865"/>
            </a:xfrm>
            <a:custGeom>
              <a:avLst/>
              <a:gdLst>
                <a:gd name="connsiteX0" fmla="*/ 190281 w 1812200"/>
                <a:gd name="connsiteY0" fmla="*/ 0 h 2019824"/>
                <a:gd name="connsiteX1" fmla="*/ 1621919 w 1812200"/>
                <a:gd name="connsiteY1" fmla="*/ 0 h 2019824"/>
                <a:gd name="connsiteX2" fmla="*/ 1812200 w 1812200"/>
                <a:gd name="connsiteY2" fmla="*/ 190281 h 2019824"/>
                <a:gd name="connsiteX3" fmla="*/ 1812200 w 1812200"/>
                <a:gd name="connsiteY3" fmla="*/ 2019824 h 2019824"/>
                <a:gd name="connsiteX4" fmla="*/ 1812200 w 1812200"/>
                <a:gd name="connsiteY4" fmla="*/ 2019824 h 2019824"/>
                <a:gd name="connsiteX5" fmla="*/ 0 w 1812200"/>
                <a:gd name="connsiteY5" fmla="*/ 2019824 h 2019824"/>
                <a:gd name="connsiteX6" fmla="*/ 0 w 1812200"/>
                <a:gd name="connsiteY6" fmla="*/ 2019824 h 2019824"/>
                <a:gd name="connsiteX7" fmla="*/ 0 w 1812200"/>
                <a:gd name="connsiteY7" fmla="*/ 190281 h 2019824"/>
                <a:gd name="connsiteX8" fmla="*/ 190281 w 1812200"/>
                <a:gd name="connsiteY8" fmla="*/ 0 h 201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200" h="2019824">
                  <a:moveTo>
                    <a:pt x="1621919" y="2019824"/>
                  </a:moveTo>
                  <a:lnTo>
                    <a:pt x="190281" y="2019824"/>
                  </a:lnTo>
                  <a:cubicBezTo>
                    <a:pt x="85192" y="2019824"/>
                    <a:pt x="0" y="1934632"/>
                    <a:pt x="0" y="1829543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812200" y="0"/>
                  </a:lnTo>
                  <a:lnTo>
                    <a:pt x="1812200" y="0"/>
                  </a:lnTo>
                  <a:lnTo>
                    <a:pt x="1812200" y="1829543"/>
                  </a:lnTo>
                  <a:cubicBezTo>
                    <a:pt x="1812200" y="1934632"/>
                    <a:pt x="1727008" y="2019824"/>
                    <a:pt x="1621919" y="201982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5299" tIns="99569" rIns="155299" bIns="155299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b="1" dirty="0" smtClean="0">
                  <a:solidFill>
                    <a:srgbClr val="1F497D"/>
                  </a:solidFill>
                  <a:cs typeface="Calibri" pitchFamily="34" charset="0"/>
                </a:rPr>
                <a:t>Механизмы поддержки партнерства</a:t>
              </a:r>
            </a:p>
            <a:p>
              <a:pPr eaLnBrk="1" hangingPunct="1"/>
              <a:endParaRPr lang="ru-RU" altLang="ru-RU" sz="1000" b="1" dirty="0" smtClean="0">
                <a:solidFill>
                  <a:srgbClr val="1F497D"/>
                </a:solidFill>
                <a:cs typeface="Calibri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ru-RU" altLang="ru-RU" sz="1600" i="1" dirty="0" smtClean="0">
                  <a:solidFill>
                    <a:prstClr val="black"/>
                  </a:solidFill>
                  <a:cs typeface="Calibri" pitchFamily="34" charset="0"/>
                </a:rPr>
                <a:t>«Национальная стратегия 2050»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ru-RU" altLang="ru-RU" sz="1600" i="1" dirty="0" smtClean="0">
                  <a:solidFill>
                    <a:prstClr val="black"/>
                  </a:solidFill>
                  <a:cs typeface="Calibri" pitchFamily="34" charset="0"/>
                </a:rPr>
                <a:t> «</a:t>
              </a:r>
              <a:r>
                <a:rPr lang="ru-RU" altLang="ru-RU" sz="1600" i="1" dirty="0" err="1" smtClean="0">
                  <a:solidFill>
                    <a:prstClr val="black"/>
                  </a:solidFill>
                  <a:cs typeface="Calibri" pitchFamily="34" charset="0"/>
                </a:rPr>
                <a:t>Рухани</a:t>
              </a:r>
              <a:r>
                <a:rPr lang="ru-RU" altLang="ru-RU" sz="1600" i="1" dirty="0">
                  <a:solidFill>
                    <a:prstClr val="black"/>
                  </a:solidFill>
                  <a:cs typeface="Calibri" pitchFamily="34" charset="0"/>
                </a:rPr>
                <a:t> </a:t>
              </a:r>
              <a:r>
                <a:rPr lang="ru-RU" altLang="ru-RU" sz="1600" i="1" dirty="0" err="1" smtClean="0">
                  <a:solidFill>
                    <a:prstClr val="black"/>
                  </a:solidFill>
                  <a:cs typeface="Calibri" pitchFamily="34" charset="0"/>
                </a:rPr>
                <a:t>Жангыру</a:t>
              </a:r>
              <a:r>
                <a:rPr lang="ru-RU" altLang="ru-RU" sz="1600" i="1" dirty="0" smtClean="0">
                  <a:solidFill>
                    <a:prstClr val="black"/>
                  </a:solidFill>
                  <a:cs typeface="Calibri" pitchFamily="34" charset="0"/>
                </a:rPr>
                <a:t>»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ru-RU" altLang="ru-RU" sz="1600" i="1" dirty="0" smtClean="0">
                  <a:solidFill>
                    <a:prstClr val="black"/>
                  </a:solidFill>
                  <a:cs typeface="Calibri" pitchFamily="34" charset="0"/>
                </a:rPr>
                <a:t>«5 реформ- 100 шагов»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ru-RU" altLang="ru-RU" sz="1600" i="1" dirty="0" smtClean="0">
                  <a:solidFill>
                    <a:prstClr val="black"/>
                  </a:solidFill>
                  <a:cs typeface="Calibri" pitchFamily="34" charset="0"/>
                </a:rPr>
                <a:t>Программы развития территорий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ru-RU" altLang="ru-RU" sz="1600" i="1" dirty="0" smtClean="0">
                  <a:solidFill>
                    <a:prstClr val="black"/>
                  </a:solidFill>
                  <a:cs typeface="Calibri" pitchFamily="34" charset="0"/>
                </a:rPr>
                <a:t>Государственная программа развития здравоохранения РК «</a:t>
              </a:r>
              <a:r>
                <a:rPr lang="ru-RU" altLang="ru-RU" sz="1600" i="1" dirty="0" err="1" smtClean="0">
                  <a:solidFill>
                    <a:prstClr val="black"/>
                  </a:solidFill>
                  <a:cs typeface="Calibri" pitchFamily="34" charset="0"/>
                </a:rPr>
                <a:t>Денсаулы</a:t>
              </a:r>
              <a:r>
                <a:rPr lang="kk-KZ" altLang="ru-RU" sz="1600" i="1" dirty="0" smtClean="0">
                  <a:solidFill>
                    <a:prstClr val="black"/>
                  </a:solidFill>
                  <a:cs typeface="Calibri" pitchFamily="34" charset="0"/>
                </a:rPr>
                <a:t>қ</a:t>
              </a:r>
              <a:r>
                <a:rPr lang="ru-RU" altLang="ru-RU" sz="1600" i="1" dirty="0" smtClean="0">
                  <a:solidFill>
                    <a:prstClr val="black"/>
                  </a:solidFill>
                  <a:cs typeface="Calibri" pitchFamily="34" charset="0"/>
                </a:rPr>
                <a:t>»</a:t>
              </a:r>
            </a:p>
          </p:txBody>
        </p:sp>
      </p:grpSp>
      <p:cxnSp>
        <p:nvCxnSpPr>
          <p:cNvPr id="99" name="Прямая соединительная линия 98"/>
          <p:cNvCxnSpPr/>
          <p:nvPr/>
        </p:nvCxnSpPr>
        <p:spPr>
          <a:xfrm>
            <a:off x="250825" y="196852"/>
            <a:ext cx="0" cy="504825"/>
          </a:xfrm>
          <a:prstGeom prst="line">
            <a:avLst/>
          </a:prstGeom>
          <a:ln w="28575">
            <a:solidFill>
              <a:srgbClr val="FBFBFB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4" name="Заголовок 1"/>
          <p:cNvSpPr>
            <a:spLocks noGrp="1"/>
          </p:cNvSpPr>
          <p:nvPr>
            <p:ph type="title"/>
          </p:nvPr>
        </p:nvSpPr>
        <p:spPr>
          <a:xfrm>
            <a:off x="460375" y="700680"/>
            <a:ext cx="8227269" cy="357188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Взаимодействие некоммерческих организаций и </a:t>
            </a:r>
            <a:b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государственных структур</a:t>
            </a:r>
          </a:p>
        </p:txBody>
      </p:sp>
      <p:sp>
        <p:nvSpPr>
          <p:cNvPr id="18" name="AutoShape 6" descr="Картинки по запросу target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66" y="1105431"/>
            <a:ext cx="3061760" cy="18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4" descr="http://mzdom.com/assets/images/2017/%D0%B0%D0%BF%D1%80%D0%B5%D0%BB%D1%8C/def5e81eb4803796aaec2f4cbe35dbe7-17041919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93" y="1153512"/>
            <a:ext cx="2555176" cy="169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9" y="6341367"/>
            <a:ext cx="20510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05431"/>
            <a:ext cx="2889596" cy="17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4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452047"/>
              </p:ext>
            </p:extLst>
          </p:nvPr>
        </p:nvGraphicFramePr>
        <p:xfrm>
          <a:off x="395536" y="404664"/>
          <a:ext cx="8352928" cy="59046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430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Присуждается ежегодно неправительственным организациям за внесенный вклад в решение социальных задач республиканского, отраслевого и регионального уровней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822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потенциала институтов гражданского  общества к решению актуальных вопросов  развития социальной  сферы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430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реализации социальных программ, социальных проектов, направленных на решение задач в социальной сфере, выполняемых неправительственными организациями за счет бюджетных средств.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136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Важно!!! Для получения государственного финансирования необходимо быть зарегистрированным в Базе данных НПО (www.infonpo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). Для участия в конкурсе на получение государственного социального заказа необходимо быть зарегистрированным на портале государственных закупок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160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0191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0" y="3573016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11498" y="272592"/>
            <a:ext cx="8001000" cy="747936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Понятийный  аппарат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dirty="0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87189"/>
              </p:ext>
            </p:extLst>
          </p:nvPr>
        </p:nvGraphicFramePr>
        <p:xfrm>
          <a:off x="107504" y="980728"/>
          <a:ext cx="9036496" cy="527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7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Закон «О государственном социальном заказе, грантах и премиях для неправительственных организаций в Республике Казахстан» (ГСЗ)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5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Ст.1, п.7-1 </a:t>
                      </a: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грант для неправительственных организаций (далее - грант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- средства, предоставляемые НПО оператором в сфере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грантового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финансирования НПО, в целях поддержки гражданских инициатив, привлечения потенциала институтов гражданского общества к решению актуальных вопросов развития социальной сферы.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Ст. 1, п.2 </a:t>
                      </a:r>
                      <a:r>
                        <a:rPr lang="ru-RU" sz="2000" b="1" u="sng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onsolas"/>
                          <a:cs typeface="Arial" panose="020B0604020202020204" pitchFamily="34" charset="0"/>
                        </a:rPr>
                        <a:t>государственный социальный заказ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onsolas"/>
                          <a:cs typeface="Arial" panose="020B0604020202020204" pitchFamily="34" charset="0"/>
                        </a:rPr>
                        <a:t>– форма реализации социальных программ, социальных проектов, направленных на решение задач в социальной сфере, выполняемых неправительственными организациями за счет бюджетных средств.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Потенциальные поставщики: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Только некоммерческие организации!!!!!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846406" cy="84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Тема КАМЕДЫ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АМЕДЫ" id="{1E2DD2DB-ED98-4C0F-89BC-E987F67B6E76}" vid="{7059771D-C5FF-446D-B60B-74D19515415E}"/>
    </a:ext>
  </a:ext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КАМЕДЫ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АМЕДЫ" id="{1E2DD2DB-ED98-4C0F-89BC-E987F67B6E76}" vid="{7059771D-C5FF-446D-B60B-74D19515415E}"/>
    </a:ext>
  </a:extLst>
</a:theme>
</file>

<file path=ppt/theme/theme3.xml><?xml version="1.0" encoding="utf-8"?>
<a:theme xmlns:a="http://schemas.openxmlformats.org/drawingml/2006/main" name="1_Тема КАМЕДЫ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АМЕДЫ" id="{1E2DD2DB-ED98-4C0F-89BC-E987F67B6E76}" vid="{7059771D-C5FF-446D-B60B-74D19515415E}"/>
    </a:ext>
  </a:extLst>
</a:theme>
</file>

<file path=ppt/theme/theme4.xml><?xml version="1.0" encoding="utf-8"?>
<a:theme xmlns:a="http://schemas.openxmlformats.org/drawingml/2006/main" name="2_Тема КАМЕДЫ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АМЕДЫ" id="{1E2DD2DB-ED98-4C0F-89BC-E987F67B6E76}" vid="{7059771D-C5FF-446D-B60B-74D19515415E}"/>
    </a:ext>
  </a:extLst>
</a:theme>
</file>

<file path=ppt/theme/theme5.xml><?xml version="1.0" encoding="utf-8"?>
<a:theme xmlns:a="http://schemas.openxmlformats.org/drawingml/2006/main" name="3_Тема КАМЕДЫ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АМЕДЫ" id="{1E2DD2DB-ED98-4C0F-89BC-E987F67B6E76}" vid="{7059771D-C5FF-446D-B60B-74D19515415E}"/>
    </a:ext>
  </a:extLst>
</a:theme>
</file>

<file path=ppt/theme/theme6.xml><?xml version="1.0" encoding="utf-8"?>
<a:theme xmlns:a="http://schemas.openxmlformats.org/drawingml/2006/main" name="4_Тема КАМЕДЫ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АМЕДЫ" id="{1E2DD2DB-ED98-4C0F-89BC-E987F67B6E76}" vid="{7059771D-C5FF-446D-B60B-74D19515415E}"/>
    </a:ext>
  </a:extLst>
</a:theme>
</file>

<file path=ppt/theme/theme7.xml><?xml version="1.0" encoding="utf-8"?>
<a:theme xmlns:a="http://schemas.openxmlformats.org/drawingml/2006/main" name="5_Тема КАМЕДЫ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АМЕДЫ" id="{1E2DD2DB-ED98-4C0F-89BC-E987F67B6E76}" vid="{7059771D-C5FF-446D-B60B-74D19515415E}"/>
    </a:ext>
  </a:extLst>
</a:theme>
</file>

<file path=ppt/theme/theme8.xml><?xml version="1.0" encoding="utf-8"?>
<a:theme xmlns:a="http://schemas.openxmlformats.org/drawingml/2006/main" name="6_Тема КАМЕДЫ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АМЕДЫ" id="{1E2DD2DB-ED98-4C0F-89BC-E987F67B6E76}" vid="{7059771D-C5FF-446D-B60B-74D19515415E}"/>
    </a:ext>
  </a:extLst>
</a:theme>
</file>

<file path=ppt/theme/theme9.xml><?xml version="1.0" encoding="utf-8"?>
<a:theme xmlns:a="http://schemas.openxmlformats.org/drawingml/2006/main" name="7_Тема КАМЕДЫ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АМЕДЫ" id="{1E2DD2DB-ED98-4C0F-89BC-E987F67B6E76}" vid="{7059771D-C5FF-446D-B60B-74D1951541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39531</TotalTime>
  <Words>3339</Words>
  <Application>Microsoft Office PowerPoint</Application>
  <PresentationFormat>Экран (4:3)</PresentationFormat>
  <Paragraphs>506</Paragraphs>
  <Slides>50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50</vt:i4>
      </vt:variant>
    </vt:vector>
  </HeadingPairs>
  <TitlesOfParts>
    <vt:vector size="74" baseType="lpstr">
      <vt:lpstr>Arial</vt:lpstr>
      <vt:lpstr>Arial Black</vt:lpstr>
      <vt:lpstr>Arial Narrow</vt:lpstr>
      <vt:lpstr>Arialle</vt:lpstr>
      <vt:lpstr>Arialle Bold</vt:lpstr>
      <vt:lpstr>Calibri</vt:lpstr>
      <vt:lpstr>Castellar</vt:lpstr>
      <vt:lpstr>Consolas</vt:lpstr>
      <vt:lpstr>Franklin Gothic Medium Cond</vt:lpstr>
      <vt:lpstr>Impact</vt:lpstr>
      <vt:lpstr>Tahoma</vt:lpstr>
      <vt:lpstr>Times New Roman</vt:lpstr>
      <vt:lpstr>Verdana</vt:lpstr>
      <vt:lpstr>Wingdings</vt:lpstr>
      <vt:lpstr>1_Разрез</vt:lpstr>
      <vt:lpstr>Тема КАМЕДЫ</vt:lpstr>
      <vt:lpstr>1_Тема КАМЕДЫ</vt:lpstr>
      <vt:lpstr>2_Тема КАМЕДЫ</vt:lpstr>
      <vt:lpstr>3_Тема КАМЕДЫ</vt:lpstr>
      <vt:lpstr>4_Тема КАМЕДЫ</vt:lpstr>
      <vt:lpstr>5_Тема КАМЕДЫ</vt:lpstr>
      <vt:lpstr>6_Тема КАМЕДЫ</vt:lpstr>
      <vt:lpstr>7_Тема КАМЕДЫ</vt:lpstr>
      <vt:lpstr>8_Тема КАМЕДЫ</vt:lpstr>
      <vt:lpstr>K A M E D A центр исследований и консалтинга</vt:lpstr>
      <vt:lpstr>Чем мы занимаемся с 2006 года?</vt:lpstr>
      <vt:lpstr>«Бастама жергілікті жерлерде / Инициативы на местах» (Сеть гражданских ресурсных центров)</vt:lpstr>
      <vt:lpstr>Указ Президента Республики Казахстан от 27 августа 2020 года №390 «Об утверждении Концепции развития гражданского общества в Республике Казахстан» </vt:lpstr>
      <vt:lpstr>Презентация PowerPoint</vt:lpstr>
      <vt:lpstr>Презентация PowerPoint</vt:lpstr>
      <vt:lpstr>Взаимодействие некоммерческих организаций и  государственных структур</vt:lpstr>
      <vt:lpstr>Презентация PowerPoint</vt:lpstr>
      <vt:lpstr>Понятийный  аппарат</vt:lpstr>
      <vt:lpstr>Разница между ГСЗ и государственными грантами</vt:lpstr>
      <vt:lpstr>Презентация PowerPoint</vt:lpstr>
      <vt:lpstr>Презентация PowerPoint</vt:lpstr>
      <vt:lpstr>Законодательная основа</vt:lpstr>
      <vt:lpstr>Презентация PowerPoint</vt:lpstr>
      <vt:lpstr>Кодекс РК от 7 июля 2020 года № 360-VI «О здоровье народа и системе здравоохранения»</vt:lpstr>
      <vt:lpstr>Статья 7. Компетенция Министерства здравоохранения РК </vt:lpstr>
      <vt:lpstr>Статья 12. Компетенция местных представительных и исполнительных органов</vt:lpstr>
      <vt:lpstr>Статья 16. Межведомственное взаимодействие государственных органов и общественных объединений в области здравоохранения</vt:lpstr>
      <vt:lpstr>Презентация PowerPoint</vt:lpstr>
      <vt:lpstr>Статья 74. Приоритетные направления охраны общественного здоровья</vt:lpstr>
      <vt:lpstr>    Статья 84. Профилактика заболеваний и формирование здорового образа жизни</vt:lpstr>
      <vt:lpstr>Презентация PowerPoint</vt:lpstr>
      <vt:lpstr>Правила государственных закупок</vt:lpstr>
      <vt:lpstr>Какие изменения в ГСЗ?</vt:lpstr>
      <vt:lpstr>Какие изменения в ГСЗ?</vt:lpstr>
      <vt:lpstr>Презентация PowerPoint</vt:lpstr>
      <vt:lpstr>Этапы формирования ГСЗ</vt:lpstr>
      <vt:lpstr>Этап 3. Планирование тем ГСЗ</vt:lpstr>
      <vt:lpstr>Формирование ГСЗ- процесс планирования тем ГСЗ в соответствии с компетенцией государственного органа</vt:lpstr>
      <vt:lpstr>Формирование лотов  (оценка потребностей)</vt:lpstr>
      <vt:lpstr>Презентация PowerPoint</vt:lpstr>
      <vt:lpstr>Стандарты государственного социального заказа в Казахстане</vt:lpstr>
      <vt:lpstr>Схема действий государственного органа по планированию тем ГСЗ</vt:lpstr>
      <vt:lpstr>Формирование тем ГСЗ</vt:lpstr>
      <vt:lpstr>Форма отчета для размещения на сайте </vt:lpstr>
      <vt:lpstr>Презентация PowerPoint</vt:lpstr>
      <vt:lpstr>Финансовая модель</vt:lpstr>
      <vt:lpstr>Финансовая модель</vt:lpstr>
      <vt:lpstr>Финансовая модель</vt:lpstr>
      <vt:lpstr>Презентация PowerPoint</vt:lpstr>
      <vt:lpstr>Статья 128. Интегрированная модель оказания медицинской помощи</vt:lpstr>
      <vt:lpstr>ЭФФЕКТ СИНЕРГИИ</vt:lpstr>
      <vt:lpstr>Презентация PowerPoint</vt:lpstr>
      <vt:lpstr>Презентация PowerPoint</vt:lpstr>
      <vt:lpstr>В чем суть проблемы?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системы мониторинга и оценки  в организациях</dc:title>
  <dc:creator>Your User Name</dc:creator>
  <cp:lastModifiedBy>user</cp:lastModifiedBy>
  <cp:revision>731</cp:revision>
  <cp:lastPrinted>2015-02-24T11:03:06Z</cp:lastPrinted>
  <dcterms:created xsi:type="dcterms:W3CDTF">2010-09-19T12:38:15Z</dcterms:created>
  <dcterms:modified xsi:type="dcterms:W3CDTF">2021-03-03T02:32:15Z</dcterms:modified>
</cp:coreProperties>
</file>