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5" r:id="rId3"/>
    <p:sldId id="261" r:id="rId4"/>
    <p:sldId id="258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2754" autoAdjust="0"/>
  </p:normalViewPr>
  <p:slideViewPr>
    <p:cSldViewPr>
      <p:cViewPr varScale="1">
        <p:scale>
          <a:sx n="65" d="100"/>
          <a:sy n="65" d="100"/>
        </p:scale>
        <p:origin x="-17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7880C-68FD-4D5D-A141-B8A534551980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C135B-7AF6-4B7A-A2C4-60370F4E66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C135B-7AF6-4B7A-A2C4-60370F4E665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C135B-7AF6-4B7A-A2C4-60370F4E665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C135B-7AF6-4B7A-A2C4-60370F4E665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136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178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815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706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59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26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218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835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39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74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116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5D5E2-9B92-4727-9802-92A33F3D396F}" type="datetimeFigureOut">
              <a:rPr lang="ru-RU" smtClean="0"/>
              <a:pPr/>
              <a:t>08.04.2016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78D57-AD5F-4C0C-9BC4-13970B9AC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3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01080" cy="464344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Рассмотрение и утверждение запроса по использованию экономии финансовых средств в рамках реализации гранта ГФСТМ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 (компоненту ВИЧ</a:t>
            </a:r>
            <a:r>
              <a:rPr lang="ru-RU" sz="3200" dirty="0" smtClean="0">
                <a:solidFill>
                  <a:srgbClr val="FF0000"/>
                </a:solidFill>
              </a:rPr>
              <a:t>)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86322"/>
            <a:ext cx="8229600" cy="171451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  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Давлетгалиева Татьяна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Национальный координатор по ВИЧ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Группа реализации Глобального Фонда</a:t>
            </a:r>
          </a:p>
          <a:p>
            <a:pPr algn="ctr"/>
            <a:endParaRPr lang="ru-RU" b="1" dirty="0"/>
          </a:p>
        </p:txBody>
      </p:sp>
      <p:pic>
        <p:nvPicPr>
          <p:cNvPr id="4" name="Picture 2" descr="C:\Users\SECRET~1\AppData\Local\Temp\Rar$DIa0.396\6.pn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142852"/>
            <a:ext cx="2475865" cy="1714512"/>
          </a:xfrm>
          <a:prstGeom prst="rect">
            <a:avLst/>
          </a:prstGeom>
          <a:noFill/>
          <a:ex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3571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Экономия средств по бюджетным линиям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571480"/>
          <a:ext cx="8715436" cy="6051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6676"/>
                <a:gridCol w="1428760"/>
              </a:tblGrid>
              <a:tr h="619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СТАТЬЯ</a:t>
                      </a:r>
                      <a:r>
                        <a:rPr lang="ru-RU" baseline="0" dirty="0" smtClean="0"/>
                        <a:t> БЮДЖЕТА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SAVING</a:t>
                      </a:r>
                      <a:r>
                        <a:rPr lang="ru-RU" dirty="0" smtClean="0"/>
                        <a:t> 2015</a:t>
                      </a:r>
                    </a:p>
                    <a:p>
                      <a:pPr algn="ctr"/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USD)</a:t>
                      </a:r>
                      <a:endParaRPr lang="ru-RU" dirty="0"/>
                    </a:p>
                  </a:txBody>
                  <a:tcPr/>
                </a:tc>
              </a:tr>
              <a:tr h="4299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Выбор </a:t>
                      </a:r>
                      <a:r>
                        <a:rPr lang="ru-RU" dirty="0" err="1" smtClean="0"/>
                        <a:t>Субполучателей</a:t>
                      </a:r>
                      <a:r>
                        <a:rPr lang="ru-RU" dirty="0" smtClean="0"/>
                        <a:t>  для </a:t>
                      </a:r>
                      <a:r>
                        <a:rPr lang="ru-RU" dirty="0" err="1" smtClean="0"/>
                        <a:t>проф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работы</a:t>
                      </a:r>
                      <a:r>
                        <a:rPr lang="ru-RU" baseline="0" dirty="0" smtClean="0"/>
                        <a:t> среди ЛУИН и ЛЖВ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364 420</a:t>
                      </a:r>
                      <a:endParaRPr lang="ru-RU" dirty="0"/>
                    </a:p>
                  </a:txBody>
                  <a:tcPr/>
                </a:tc>
              </a:tr>
              <a:tr h="326704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Поддержка</a:t>
                      </a:r>
                      <a:r>
                        <a:rPr lang="ru-RU" baseline="0" dirty="0" smtClean="0"/>
                        <a:t> сайтов ОЗТ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r>
                        <a:rPr lang="ru-RU" baseline="0" dirty="0" smtClean="0"/>
                        <a:t> 514</a:t>
                      </a:r>
                      <a:endParaRPr lang="ru-RU" dirty="0"/>
                    </a:p>
                  </a:txBody>
                  <a:tcPr/>
                </a:tc>
              </a:tr>
              <a:tr h="12228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Программы «Снижения вреда» в тюрьмах (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NSP</a:t>
                      </a:r>
                      <a:r>
                        <a:rPr lang="ru-RU" baseline="0" dirty="0" smtClean="0"/>
                        <a:t>, </a:t>
                      </a:r>
                      <a:r>
                        <a:rPr lang="en-US" baseline="0" dirty="0" smtClean="0"/>
                        <a:t>OST</a:t>
                      </a:r>
                      <a:r>
                        <a:rPr lang="ru-RU" baseline="0" dirty="0" smtClean="0"/>
                        <a:t>, семинары, тренинги, </a:t>
                      </a:r>
                      <a:r>
                        <a:rPr lang="ru-RU" dirty="0" smtClean="0"/>
                        <a:t>Закуп </a:t>
                      </a:r>
                      <a:r>
                        <a:rPr lang="ru-RU" dirty="0" err="1" smtClean="0"/>
                        <a:t>Метадона</a:t>
                      </a:r>
                      <a:r>
                        <a:rPr lang="ru-RU" dirty="0" smtClean="0"/>
                        <a:t> и </a:t>
                      </a:r>
                      <a:r>
                        <a:rPr lang="ru-RU" dirty="0" err="1" smtClean="0"/>
                        <a:t>др</a:t>
                      </a:r>
                      <a:r>
                        <a:rPr lang="ru-RU" dirty="0" smtClean="0"/>
                        <a:t> материалов для «</a:t>
                      </a:r>
                      <a:r>
                        <a:rPr lang="ru-RU" dirty="0" err="1" smtClean="0"/>
                        <a:t>пилотных</a:t>
                      </a:r>
                      <a:r>
                        <a:rPr lang="ru-RU" baseline="0" dirty="0" smtClean="0"/>
                        <a:t> проектов</a:t>
                      </a:r>
                      <a:r>
                        <a:rPr lang="ru-RU" dirty="0" smtClean="0"/>
                        <a:t>»,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Technical assistance in priority issues of HIV/AIDS prevention and control in prisons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;  ИОМ,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Institutionalization and development of  regulatory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309</a:t>
                      </a:r>
                      <a:r>
                        <a:rPr lang="ru-RU" baseline="0" dirty="0" smtClean="0"/>
                        <a:t> 075</a:t>
                      </a:r>
                      <a:endParaRPr lang="ru-RU" dirty="0"/>
                    </a:p>
                  </a:txBody>
                  <a:tcPr/>
                </a:tc>
              </a:tr>
              <a:tr h="353777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Мониторинговые визиты , обучающие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туры, тренинги, семинары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r>
                        <a:rPr lang="ru-RU" baseline="0" dirty="0" smtClean="0"/>
                        <a:t> 358</a:t>
                      </a:r>
                      <a:endParaRPr lang="ru-RU" dirty="0"/>
                    </a:p>
                  </a:txBody>
                  <a:tcPr/>
                </a:tc>
              </a:tr>
              <a:tr h="353777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Procurement of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naloxone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4 000</a:t>
                      </a:r>
                      <a:endParaRPr lang="ru-RU" dirty="0"/>
                    </a:p>
                  </a:txBody>
                  <a:tcPr/>
                </a:tc>
              </a:tr>
              <a:tr h="363996">
                <a:tc>
                  <a:txBody>
                    <a:bodyPr/>
                    <a:lstStyle/>
                    <a:p>
                      <a:r>
                        <a:rPr lang="ru-RU" dirty="0" smtClean="0"/>
                        <a:t>ИОМ,  </a:t>
                      </a:r>
                      <a:r>
                        <a:rPr lang="en-US" dirty="0" smtClean="0"/>
                        <a:t>ACSM and advocacy activities for civil society participation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r>
                        <a:rPr lang="ru-RU" baseline="0" dirty="0" smtClean="0"/>
                        <a:t> 282</a:t>
                      </a:r>
                      <a:endParaRPr lang="ru-RU" dirty="0"/>
                    </a:p>
                  </a:txBody>
                  <a:tcPr/>
                </a:tc>
              </a:tr>
              <a:tr h="429940">
                <a:tc>
                  <a:txBody>
                    <a:bodyPr/>
                    <a:lstStyle/>
                    <a:p>
                      <a:r>
                        <a:rPr lang="en-US" dirty="0" smtClean="0"/>
                        <a:t>OST  communication</a:t>
                      </a:r>
                      <a:r>
                        <a:rPr lang="en-US" baseline="0" dirty="0" smtClean="0"/>
                        <a:t> Plan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64 680</a:t>
                      </a:r>
                      <a:endParaRPr lang="ru-RU" dirty="0"/>
                    </a:p>
                  </a:txBody>
                  <a:tcPr/>
                </a:tc>
              </a:tr>
              <a:tr h="61911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Evaluation of the impact of interventions among IDUs in the civilian and prison sectors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41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586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4299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Административные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ГРП /   PIU staff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55 701</a:t>
                      </a:r>
                      <a:endParaRPr lang="ru-RU" dirty="0"/>
                    </a:p>
                  </a:txBody>
                  <a:tcPr/>
                </a:tc>
              </a:tr>
              <a:tr h="353777">
                <a:tc>
                  <a:txBody>
                    <a:bodyPr/>
                    <a:lstStyle/>
                    <a:p>
                      <a:r>
                        <a:rPr lang="ru-RU" dirty="0" smtClean="0"/>
                        <a:t>Аудит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5 261</a:t>
                      </a:r>
                      <a:endParaRPr lang="ru-RU" dirty="0"/>
                    </a:p>
                  </a:txBody>
                  <a:tcPr/>
                </a:tc>
              </a:tr>
              <a:tr h="4299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ИТОГО: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959 877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экономии (1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этап) от ОП (РЦ СПИД) 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68628141"/>
              </p:ext>
            </p:extLst>
          </p:nvPr>
        </p:nvGraphicFramePr>
        <p:xfrm>
          <a:off x="457200" y="692150"/>
          <a:ext cx="8229600" cy="551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8"/>
                <a:gridCol w="4877164"/>
                <a:gridCol w="1666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Планируемый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 в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Человеческий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потенциал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Выделение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ставок 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аутрич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-работников в 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Ценры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СПИД (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Алматинской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Жамбылской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Северо-Казахстанской областям), не являющимися СП гранта ГФСТМ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31 098,5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Выделение ставок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аутрич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-работников в пенитенциарных учреждениях, для проведения консультаций по профилактике ВИЧ среди заключенных по принципу «равный-равному».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62 712,6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Выделение средств для закупа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презервативов на 2016 год в КУИС.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17 062,1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Выделение средств на закуп экспресс-тестов.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71 890,0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лабораторного оборудования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ИФА 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ELISA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5 шт.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112 000,0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CD -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(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Цитофлюрометр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3 шт.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124 400,0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Аутоблот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3000, 1 шт.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20 600,0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Ламинарный шкаф 2 класс защиты, 1 шт.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12 361,3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292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экономии (1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этап) от ОП (РЦ СПИД) 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79301483"/>
              </p:ext>
            </p:extLst>
          </p:nvPr>
        </p:nvGraphicFramePr>
        <p:xfrm>
          <a:off x="457200" y="692150"/>
          <a:ext cx="8147248" cy="5960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4176464"/>
                <a:gridCol w="2088232"/>
              </a:tblGrid>
              <a:tr h="65781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Планируемый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 в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</a:p>
                  </a:txBody>
                  <a:tcPr anchor="ctr"/>
                </a:tc>
              </a:tr>
              <a:tr h="867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Тренинги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Тренинг по ведению НБД УИК для специалистов ОЦ СПИД (не являющихся СП).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5 273,1   </a:t>
                      </a:r>
                    </a:p>
                  </a:txBody>
                  <a:tcPr marL="0" marR="0" marT="0" marB="0" anchor="b"/>
                </a:tc>
              </a:tr>
              <a:tr h="606995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Поддержка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программы ПЗТ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Поддержка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мультидициплинарной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команды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34 861,6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3190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Тренинги для врачей программы сайтов ОЗТ и менеджеров с приглашением международного консультанта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22 904,8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44633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Адвокация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программы ОЗТ в РК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10 000,0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44633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Союз ЛЖВ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«1 Декабря» - день борьбы со СПИД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3 252,5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44633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Тренинг по приверженности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9 530,7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44633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ИОМ по приверженность, 3000шт.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1 719,4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774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5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            539 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667   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7043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Дополнительные запросы</a:t>
            </a:r>
            <a:r>
              <a:rPr lang="ru-RU" sz="3600" b="1" dirty="0" smtClean="0"/>
              <a:t>:</a:t>
            </a:r>
            <a:endParaRPr lang="ru-RU" sz="36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571481"/>
          <a:ext cx="9144000" cy="6371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634"/>
                <a:gridCol w="3381366"/>
              </a:tblGrid>
              <a:tr h="129159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Предложение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Организация, которая инициировала данный запрос</a:t>
                      </a:r>
                      <a:endParaRPr lang="ru-RU" sz="2000" dirty="0"/>
                    </a:p>
                  </a:txBody>
                  <a:tcPr/>
                </a:tc>
              </a:tr>
              <a:tr h="1213942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Закуп АРВП  на 2016-2017 годы </a:t>
                      </a:r>
                    </a:p>
                    <a:p>
                      <a:r>
                        <a:rPr lang="ru-RU" b="0" dirty="0" smtClean="0"/>
                        <a:t>для обеспечения непрерывного лечения с учетом всех нуждающихся ЛЖВ (граждане РК)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CDC </a:t>
                      </a:r>
                      <a:endParaRPr lang="ru-RU" sz="2000" dirty="0" smtClean="0"/>
                    </a:p>
                    <a:p>
                      <a:r>
                        <a:rPr lang="ru-RU" sz="2000" dirty="0" smtClean="0"/>
                        <a:t> </a:t>
                      </a:r>
                    </a:p>
                    <a:p>
                      <a:r>
                        <a:rPr lang="en-US" sz="2000" dirty="0" smtClean="0"/>
                        <a:t>ICAP</a:t>
                      </a:r>
                      <a:endParaRPr lang="ru-RU" sz="2000" dirty="0"/>
                    </a:p>
                  </a:txBody>
                  <a:tcPr/>
                </a:tc>
              </a:tr>
              <a:tr h="628227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конференция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GF</a:t>
                      </a:r>
                      <a:r>
                        <a:rPr lang="ru-RU" dirty="0" smtClean="0"/>
                        <a:t>, </a:t>
                      </a:r>
                      <a:r>
                        <a:rPr lang="en-US" baseline="0" dirty="0" smtClean="0"/>
                        <a:t> UNAIDS</a:t>
                      </a:r>
                      <a:r>
                        <a:rPr lang="ru-RU" baseline="0" dirty="0" smtClean="0"/>
                        <a:t>,  РЦ СПИД Ассоциация «Равный –Равному»</a:t>
                      </a:r>
                      <a:endParaRPr lang="ru-RU" dirty="0"/>
                    </a:p>
                  </a:txBody>
                  <a:tcPr/>
                </a:tc>
              </a:tr>
              <a:tr h="897467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ОЗТ в Казахстане (2012-2015 гг.)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МЗ и СР РК </a:t>
                      </a:r>
                      <a:endParaRPr lang="ru-RU" dirty="0"/>
                    </a:p>
                  </a:txBody>
                  <a:tcPr/>
                </a:tc>
              </a:tr>
              <a:tr h="582507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Поддержка новых сайтов ОЗТ (ремонт и открытие)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РНПЦМСПН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814647">
                <a:tc>
                  <a:txBody>
                    <a:bodyPr/>
                    <a:lstStyle/>
                    <a:p>
                      <a:r>
                        <a:rPr lang="ru-RU" dirty="0" smtClean="0"/>
                        <a:t>Закуп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гель-любрикантов</a:t>
                      </a:r>
                      <a:r>
                        <a:rPr lang="ru-RU" baseline="0" dirty="0" smtClean="0"/>
                        <a:t>, презервативов для МСМ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ECOM</a:t>
                      </a:r>
                      <a:endParaRPr lang="ru-RU" dirty="0"/>
                    </a:p>
                  </a:txBody>
                  <a:tcPr/>
                </a:tc>
              </a:tr>
              <a:tr h="757937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информированности молодежи</a:t>
                      </a:r>
                      <a:r>
                        <a:rPr lang="ru-RU" baseline="0" dirty="0" smtClean="0"/>
                        <a:t> по вопросам профилактики ВИЧ, толерантного отношения к ЛЖВ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Ассоциация «Равный –Равному»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486</Words>
  <Application>Microsoft Office PowerPoint</Application>
  <PresentationFormat>Экран (4:3)</PresentationFormat>
  <Paragraphs>96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Рассмотрение и утверждение запроса по использованию экономии финансовых средств в рамках реализации гранта ГФСТМ   (компоненту ВИЧ)</vt:lpstr>
      <vt:lpstr>Экономия средств по бюджетным линиям </vt:lpstr>
      <vt:lpstr>Распределение экономии (1 этап) от ОП (РЦ СПИД) </vt:lpstr>
      <vt:lpstr>Распределение экономии (1 этап) от ОП (РЦ СПИД) </vt:lpstr>
      <vt:lpstr>Дополнительные запросы: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GFTatyana</cp:lastModifiedBy>
  <cp:revision>45</cp:revision>
  <dcterms:created xsi:type="dcterms:W3CDTF">2016-04-04T11:12:45Z</dcterms:created>
  <dcterms:modified xsi:type="dcterms:W3CDTF">2016-04-08T02:07:40Z</dcterms:modified>
</cp:coreProperties>
</file>