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45"/>
    <a:srgbClr val="000000"/>
    <a:srgbClr val="9BE03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72" d="100"/>
          <a:sy n="72" d="100"/>
        </p:scale>
        <p:origin x="-7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DED97B-79E4-4D46-81C2-E4F8465D9576}" type="doc">
      <dgm:prSet loTypeId="urn:microsoft.com/office/officeart/2009/3/layout/IncreasingArrowsProcess" loCatId="" qsTypeId="urn:microsoft.com/office/officeart/2005/8/quickstyle/simple4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DEFC4F29-4D75-CC49-ADE0-5603E2DB27C0}">
      <dgm:prSet phldrT="[Text]"/>
      <dgm:spPr>
        <a:solidFill>
          <a:srgbClr val="009645"/>
        </a:solidFill>
      </dgm:spPr>
      <dgm:t>
        <a:bodyPr/>
        <a:lstStyle/>
        <a:p>
          <a:r>
            <a:rPr lang="en-US" dirty="0" smtClean="0"/>
            <a:t>Building evidences</a:t>
          </a:r>
          <a:endParaRPr lang="en-US" dirty="0"/>
        </a:p>
      </dgm:t>
    </dgm:pt>
    <dgm:pt modelId="{E1028DF4-65CB-6243-A8C1-5DF08278071C}" type="parTrans" cxnId="{9628B1BA-4F74-0248-9BEF-1C1D8E7E5CC3}">
      <dgm:prSet/>
      <dgm:spPr/>
      <dgm:t>
        <a:bodyPr/>
        <a:lstStyle/>
        <a:p>
          <a:endParaRPr lang="en-US"/>
        </a:p>
      </dgm:t>
    </dgm:pt>
    <dgm:pt modelId="{8FF1F158-4EBF-3140-8FD7-CDFD64230040}" type="sibTrans" cxnId="{9628B1BA-4F74-0248-9BEF-1C1D8E7E5CC3}">
      <dgm:prSet/>
      <dgm:spPr/>
      <dgm:t>
        <a:bodyPr/>
        <a:lstStyle/>
        <a:p>
          <a:endParaRPr lang="en-US"/>
        </a:p>
      </dgm:t>
    </dgm:pt>
    <dgm:pt modelId="{35412D2C-63DE-0149-A158-C5BC4E7B7CF1}">
      <dgm:prSet phldrT="[Text]" custT="1"/>
      <dgm:spPr/>
      <dgm:t>
        <a:bodyPr/>
        <a:lstStyle/>
        <a:p>
          <a:pPr algn="ctr"/>
          <a:r>
            <a:rPr lang="en-US" sz="2000" b="1" dirty="0" smtClean="0"/>
            <a:t>2016</a:t>
          </a:r>
        </a:p>
        <a:p>
          <a:pPr algn="l"/>
          <a:r>
            <a:rPr lang="en-US" sz="2000" dirty="0" smtClean="0"/>
            <a:t>- Studies implementation (desk review prior to TB-REP start)</a:t>
          </a:r>
        </a:p>
        <a:p>
          <a:pPr algn="l"/>
          <a:r>
            <a:rPr lang="en-US" sz="2000" dirty="0" smtClean="0"/>
            <a:t>- Consultations</a:t>
          </a:r>
        </a:p>
        <a:p>
          <a:pPr algn="l"/>
          <a:endParaRPr lang="en-US" sz="2000" dirty="0"/>
        </a:p>
      </dgm:t>
    </dgm:pt>
    <dgm:pt modelId="{C6146AA5-3587-E947-9EAB-69BC749C4B9D}" type="parTrans" cxnId="{114E7876-A117-2C4C-8DB7-C693E6C7E8CD}">
      <dgm:prSet/>
      <dgm:spPr/>
      <dgm:t>
        <a:bodyPr/>
        <a:lstStyle/>
        <a:p>
          <a:endParaRPr lang="en-US"/>
        </a:p>
      </dgm:t>
    </dgm:pt>
    <dgm:pt modelId="{204F47D9-FBF0-1C4F-A7BC-A4E830946F6C}" type="sibTrans" cxnId="{114E7876-A117-2C4C-8DB7-C693E6C7E8CD}">
      <dgm:prSet/>
      <dgm:spPr/>
      <dgm:t>
        <a:bodyPr/>
        <a:lstStyle/>
        <a:p>
          <a:endParaRPr lang="en-US"/>
        </a:p>
      </dgm:t>
    </dgm:pt>
    <dgm:pt modelId="{DBD75525-EBCC-9C4D-9A2F-C80533FDE3EE}">
      <dgm:prSet phldrT="[Text]"/>
      <dgm:spPr>
        <a:solidFill>
          <a:srgbClr val="009645"/>
        </a:solidFill>
      </dgm:spPr>
      <dgm:t>
        <a:bodyPr/>
        <a:lstStyle/>
        <a:p>
          <a:r>
            <a:rPr lang="en-US" dirty="0" smtClean="0"/>
            <a:t>Master plans</a:t>
          </a:r>
          <a:endParaRPr lang="en-US" dirty="0"/>
        </a:p>
      </dgm:t>
    </dgm:pt>
    <dgm:pt modelId="{525412AA-4177-F841-8864-8128458D9475}" type="parTrans" cxnId="{AA11FD84-5097-DC47-A629-FE2D2094AE88}">
      <dgm:prSet/>
      <dgm:spPr/>
      <dgm:t>
        <a:bodyPr/>
        <a:lstStyle/>
        <a:p>
          <a:endParaRPr lang="en-US"/>
        </a:p>
      </dgm:t>
    </dgm:pt>
    <dgm:pt modelId="{3035EA08-F62D-CF45-924B-F43BA03F4392}" type="sibTrans" cxnId="{AA11FD84-5097-DC47-A629-FE2D2094AE88}">
      <dgm:prSet/>
      <dgm:spPr/>
      <dgm:t>
        <a:bodyPr/>
        <a:lstStyle/>
        <a:p>
          <a:endParaRPr lang="en-US"/>
        </a:p>
      </dgm:t>
    </dgm:pt>
    <dgm:pt modelId="{E45BCB20-9BE3-F042-9ABD-B8663BCAAC93}">
      <dgm:prSet phldrT="[Text]" custT="1"/>
      <dgm:spPr/>
      <dgm:t>
        <a:bodyPr/>
        <a:lstStyle/>
        <a:p>
          <a:pPr algn="ctr"/>
          <a:r>
            <a:rPr lang="en-US" sz="2000" b="1" dirty="0" smtClean="0"/>
            <a:t>2017</a:t>
          </a:r>
        </a:p>
        <a:p>
          <a:pPr algn="l"/>
          <a:r>
            <a:rPr lang="en-US" sz="2000" dirty="0" smtClean="0"/>
            <a:t>- Complete all 3 studies by mid-Y2</a:t>
          </a:r>
        </a:p>
        <a:p>
          <a:pPr algn="l"/>
          <a:r>
            <a:rPr lang="en-US" sz="2000" dirty="0" smtClean="0"/>
            <a:t>- Consultations</a:t>
          </a:r>
        </a:p>
        <a:p>
          <a:pPr algn="l"/>
          <a:r>
            <a:rPr lang="en-US" sz="2000" dirty="0" smtClean="0"/>
            <a:t>- MPs development and approval</a:t>
          </a:r>
          <a:endParaRPr lang="en-US" sz="2000" dirty="0"/>
        </a:p>
      </dgm:t>
    </dgm:pt>
    <dgm:pt modelId="{803278A6-0880-9849-8F24-A85D98FB5CE5}" type="parTrans" cxnId="{03638AB9-FDF0-5E49-B6CA-B52B0723F490}">
      <dgm:prSet/>
      <dgm:spPr/>
      <dgm:t>
        <a:bodyPr/>
        <a:lstStyle/>
        <a:p>
          <a:endParaRPr lang="en-US"/>
        </a:p>
      </dgm:t>
    </dgm:pt>
    <dgm:pt modelId="{683568C7-F621-4749-AF39-B09AB456893D}" type="sibTrans" cxnId="{03638AB9-FDF0-5E49-B6CA-B52B0723F490}">
      <dgm:prSet/>
      <dgm:spPr/>
      <dgm:t>
        <a:bodyPr/>
        <a:lstStyle/>
        <a:p>
          <a:endParaRPr lang="en-US"/>
        </a:p>
      </dgm:t>
    </dgm:pt>
    <dgm:pt modelId="{67F2063B-FA18-E446-8302-C254FFE3AF22}">
      <dgm:prSet phldrT="[Text]"/>
      <dgm:spPr>
        <a:solidFill>
          <a:srgbClr val="009645"/>
        </a:solidFill>
      </dgm:spPr>
      <dgm:t>
        <a:bodyPr/>
        <a:lstStyle/>
        <a:p>
          <a:r>
            <a:rPr lang="en-US" dirty="0" smtClean="0"/>
            <a:t>Dialog &amp; Advocacy</a:t>
          </a:r>
          <a:endParaRPr lang="en-US" dirty="0"/>
        </a:p>
      </dgm:t>
    </dgm:pt>
    <dgm:pt modelId="{F17799B4-621F-9445-984C-39F02E608970}" type="parTrans" cxnId="{B46B8941-8CF8-AF41-966A-60A00C0E4817}">
      <dgm:prSet/>
      <dgm:spPr/>
      <dgm:t>
        <a:bodyPr/>
        <a:lstStyle/>
        <a:p>
          <a:endParaRPr lang="en-US"/>
        </a:p>
      </dgm:t>
    </dgm:pt>
    <dgm:pt modelId="{68B69CDB-5F11-EB48-A58F-8D9EF914EBA4}" type="sibTrans" cxnId="{B46B8941-8CF8-AF41-966A-60A00C0E4817}">
      <dgm:prSet/>
      <dgm:spPr/>
      <dgm:t>
        <a:bodyPr/>
        <a:lstStyle/>
        <a:p>
          <a:endParaRPr lang="en-US"/>
        </a:p>
      </dgm:t>
    </dgm:pt>
    <dgm:pt modelId="{A41C3FF9-E223-554E-805D-52C16B07B477}">
      <dgm:prSet phldrT="[Text]" custT="1"/>
      <dgm:spPr/>
      <dgm:t>
        <a:bodyPr/>
        <a:lstStyle/>
        <a:p>
          <a:pPr algn="ctr"/>
          <a:r>
            <a:rPr lang="en-US" sz="2000" b="1" dirty="0" smtClean="0"/>
            <a:t>2018</a:t>
          </a:r>
        </a:p>
        <a:p>
          <a:pPr algn="l"/>
          <a:r>
            <a:rPr lang="en-US" sz="2000" dirty="0" smtClean="0"/>
            <a:t>- Final reports published</a:t>
          </a:r>
        </a:p>
        <a:p>
          <a:pPr algn="l"/>
          <a:r>
            <a:rPr lang="en-US" sz="2000" dirty="0" smtClean="0"/>
            <a:t>- Consultations</a:t>
          </a:r>
        </a:p>
        <a:p>
          <a:pPr algn="l"/>
          <a:r>
            <a:rPr lang="en-US" sz="2000" dirty="0" smtClean="0"/>
            <a:t>- MPs approval and start implementation</a:t>
          </a:r>
          <a:endParaRPr lang="en-US" sz="2000" dirty="0"/>
        </a:p>
      </dgm:t>
    </dgm:pt>
    <dgm:pt modelId="{2422246F-63CF-8046-8237-26AFB28FFB55}" type="parTrans" cxnId="{C7A6DCC4-0156-FA49-9775-58138295807D}">
      <dgm:prSet/>
      <dgm:spPr/>
      <dgm:t>
        <a:bodyPr/>
        <a:lstStyle/>
        <a:p>
          <a:endParaRPr lang="en-US"/>
        </a:p>
      </dgm:t>
    </dgm:pt>
    <dgm:pt modelId="{F3B40928-85CE-0C4B-9E19-C06E9C22B45B}" type="sibTrans" cxnId="{C7A6DCC4-0156-FA49-9775-58138295807D}">
      <dgm:prSet/>
      <dgm:spPr/>
      <dgm:t>
        <a:bodyPr/>
        <a:lstStyle/>
        <a:p>
          <a:endParaRPr lang="en-US"/>
        </a:p>
      </dgm:t>
    </dgm:pt>
    <dgm:pt modelId="{03A4F110-5884-EC45-A1B9-23ED6D69DCBB}" type="pres">
      <dgm:prSet presAssocID="{0DDED97B-79E4-4D46-81C2-E4F8465D9576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45C9D99-E050-534E-870D-C7E6B741AB0D}" type="pres">
      <dgm:prSet presAssocID="{DEFC4F29-4D75-CC49-ADE0-5603E2DB27C0}" presName="parentText1" presStyleLbl="node1" presStyleIdx="0" presStyleCnt="3" custScaleX="66551" custLinFactNeighborX="-10378" custLinFactNeighborY="-75238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3D1EF-9FFA-8D47-B07E-9AFE4D3AAAF4}" type="pres">
      <dgm:prSet presAssocID="{DEFC4F29-4D75-CC49-ADE0-5603E2DB27C0}" presName="childText1" presStyleLbl="solidAlignAcc1" presStyleIdx="0" presStyleCnt="3" custLinFactNeighborX="30570" custLinFactNeighborY="617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3E27A-60EE-524E-8936-64A7301A492A}" type="pres">
      <dgm:prSet presAssocID="{DBD75525-EBCC-9C4D-9A2F-C80533FDE3EE}" presName="parentText2" presStyleLbl="node1" presStyleIdx="1" presStyleCnt="3" custLinFactNeighborX="-10891" custLinFactNeighborY="-17086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156B8-473E-7148-BD59-1C557CCF5B10}" type="pres">
      <dgm:prSet presAssocID="{DBD75525-EBCC-9C4D-9A2F-C80533FDE3EE}" presName="childText2" presStyleLbl="solidAlignAcc1" presStyleIdx="1" presStyleCnt="3" custLinFactNeighborX="38424" custLinFactNeighborY="4444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D19346-9084-1A44-948E-E17653A27041}" type="pres">
      <dgm:prSet presAssocID="{67F2063B-FA18-E446-8302-C254FFE3AF22}" presName="parentText3" presStyleLbl="node1" presStyleIdx="2" presStyleCnt="3" custScaleX="191486" custLinFactNeighborX="-24519" custLinFactNeighborY="25612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513E1-C628-6943-AB5B-58AF03319E7A}" type="pres">
      <dgm:prSet presAssocID="{67F2063B-FA18-E446-8302-C254FFE3AF22}" presName="childText3" presStyleLbl="solidAlignAcc1" presStyleIdx="2" presStyleCnt="3" custScaleY="98995" custLinFactNeighborX="48140" custLinFactNeighborY="2753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818322-42A0-D045-A913-195A86C56996}" type="presOf" srcId="{0DDED97B-79E4-4D46-81C2-E4F8465D9576}" destId="{03A4F110-5884-EC45-A1B9-23ED6D69DCBB}" srcOrd="0" destOrd="0" presId="urn:microsoft.com/office/officeart/2009/3/layout/IncreasingArrowsProcess"/>
    <dgm:cxn modelId="{114E7876-A117-2C4C-8DB7-C693E6C7E8CD}" srcId="{DEFC4F29-4D75-CC49-ADE0-5603E2DB27C0}" destId="{35412D2C-63DE-0149-A158-C5BC4E7B7CF1}" srcOrd="0" destOrd="0" parTransId="{C6146AA5-3587-E947-9EAB-69BC749C4B9D}" sibTransId="{204F47D9-FBF0-1C4F-A7BC-A4E830946F6C}"/>
    <dgm:cxn modelId="{59771C69-2966-2246-9E88-57E0A174AF60}" type="presOf" srcId="{DBD75525-EBCC-9C4D-9A2F-C80533FDE3EE}" destId="{6AB3E27A-60EE-524E-8936-64A7301A492A}" srcOrd="0" destOrd="0" presId="urn:microsoft.com/office/officeart/2009/3/layout/IncreasingArrowsProcess"/>
    <dgm:cxn modelId="{03638AB9-FDF0-5E49-B6CA-B52B0723F490}" srcId="{DBD75525-EBCC-9C4D-9A2F-C80533FDE3EE}" destId="{E45BCB20-9BE3-F042-9ABD-B8663BCAAC93}" srcOrd="0" destOrd="0" parTransId="{803278A6-0880-9849-8F24-A85D98FB5CE5}" sibTransId="{683568C7-F621-4749-AF39-B09AB456893D}"/>
    <dgm:cxn modelId="{020F6265-55C0-5648-B02A-4FC9ED9B74FA}" type="presOf" srcId="{35412D2C-63DE-0149-A158-C5BC4E7B7CF1}" destId="{C9D3D1EF-9FFA-8D47-B07E-9AFE4D3AAAF4}" srcOrd="0" destOrd="0" presId="urn:microsoft.com/office/officeart/2009/3/layout/IncreasingArrowsProcess"/>
    <dgm:cxn modelId="{A75E1193-04A1-5248-A508-F902B42C810E}" type="presOf" srcId="{67F2063B-FA18-E446-8302-C254FFE3AF22}" destId="{C6D19346-9084-1A44-948E-E17653A27041}" srcOrd="0" destOrd="0" presId="urn:microsoft.com/office/officeart/2009/3/layout/IncreasingArrowsProcess"/>
    <dgm:cxn modelId="{4CA1D7ED-EEC8-4F4A-B1CD-A5F0062C3121}" type="presOf" srcId="{A41C3FF9-E223-554E-805D-52C16B07B477}" destId="{6F0513E1-C628-6943-AB5B-58AF03319E7A}" srcOrd="0" destOrd="0" presId="urn:microsoft.com/office/officeart/2009/3/layout/IncreasingArrowsProcess"/>
    <dgm:cxn modelId="{C7A6DCC4-0156-FA49-9775-58138295807D}" srcId="{67F2063B-FA18-E446-8302-C254FFE3AF22}" destId="{A41C3FF9-E223-554E-805D-52C16B07B477}" srcOrd="0" destOrd="0" parTransId="{2422246F-63CF-8046-8237-26AFB28FFB55}" sibTransId="{F3B40928-85CE-0C4B-9E19-C06E9C22B45B}"/>
    <dgm:cxn modelId="{E7AEB054-DC72-2140-97D2-68AD7D74B7AF}" type="presOf" srcId="{E45BCB20-9BE3-F042-9ABD-B8663BCAAC93}" destId="{D23156B8-473E-7148-BD59-1C557CCF5B10}" srcOrd="0" destOrd="0" presId="urn:microsoft.com/office/officeart/2009/3/layout/IncreasingArrowsProcess"/>
    <dgm:cxn modelId="{B46B8941-8CF8-AF41-966A-60A00C0E4817}" srcId="{0DDED97B-79E4-4D46-81C2-E4F8465D9576}" destId="{67F2063B-FA18-E446-8302-C254FFE3AF22}" srcOrd="2" destOrd="0" parTransId="{F17799B4-621F-9445-984C-39F02E608970}" sibTransId="{68B69CDB-5F11-EB48-A58F-8D9EF914EBA4}"/>
    <dgm:cxn modelId="{6C3753E1-11BB-594B-882E-3EEB841938F3}" type="presOf" srcId="{DEFC4F29-4D75-CC49-ADE0-5603E2DB27C0}" destId="{445C9D99-E050-534E-870D-C7E6B741AB0D}" srcOrd="0" destOrd="0" presId="urn:microsoft.com/office/officeart/2009/3/layout/IncreasingArrowsProcess"/>
    <dgm:cxn modelId="{9628B1BA-4F74-0248-9BEF-1C1D8E7E5CC3}" srcId="{0DDED97B-79E4-4D46-81C2-E4F8465D9576}" destId="{DEFC4F29-4D75-CC49-ADE0-5603E2DB27C0}" srcOrd="0" destOrd="0" parTransId="{E1028DF4-65CB-6243-A8C1-5DF08278071C}" sibTransId="{8FF1F158-4EBF-3140-8FD7-CDFD64230040}"/>
    <dgm:cxn modelId="{AA11FD84-5097-DC47-A629-FE2D2094AE88}" srcId="{0DDED97B-79E4-4D46-81C2-E4F8465D9576}" destId="{DBD75525-EBCC-9C4D-9A2F-C80533FDE3EE}" srcOrd="1" destOrd="0" parTransId="{525412AA-4177-F841-8864-8128458D9475}" sibTransId="{3035EA08-F62D-CF45-924B-F43BA03F4392}"/>
    <dgm:cxn modelId="{F664CD77-E176-4F4A-9860-3D34E78EFBEC}" type="presParOf" srcId="{03A4F110-5884-EC45-A1B9-23ED6D69DCBB}" destId="{445C9D99-E050-534E-870D-C7E6B741AB0D}" srcOrd="0" destOrd="0" presId="urn:microsoft.com/office/officeart/2009/3/layout/IncreasingArrowsProcess"/>
    <dgm:cxn modelId="{B4128FD8-E612-EE4A-951D-EC923ED4E86E}" type="presParOf" srcId="{03A4F110-5884-EC45-A1B9-23ED6D69DCBB}" destId="{C9D3D1EF-9FFA-8D47-B07E-9AFE4D3AAAF4}" srcOrd="1" destOrd="0" presId="urn:microsoft.com/office/officeart/2009/3/layout/IncreasingArrowsProcess"/>
    <dgm:cxn modelId="{FC366AB6-5892-4245-AAD5-E9830D2D0792}" type="presParOf" srcId="{03A4F110-5884-EC45-A1B9-23ED6D69DCBB}" destId="{6AB3E27A-60EE-524E-8936-64A7301A492A}" srcOrd="2" destOrd="0" presId="urn:microsoft.com/office/officeart/2009/3/layout/IncreasingArrowsProcess"/>
    <dgm:cxn modelId="{49701F8D-2D53-E443-8D1C-3D2F4E413498}" type="presParOf" srcId="{03A4F110-5884-EC45-A1B9-23ED6D69DCBB}" destId="{D23156B8-473E-7148-BD59-1C557CCF5B10}" srcOrd="3" destOrd="0" presId="urn:microsoft.com/office/officeart/2009/3/layout/IncreasingArrowsProcess"/>
    <dgm:cxn modelId="{B59A8909-BEF8-0A46-B824-2C0643CEF7D2}" type="presParOf" srcId="{03A4F110-5884-EC45-A1B9-23ED6D69DCBB}" destId="{C6D19346-9084-1A44-948E-E17653A27041}" srcOrd="4" destOrd="0" presId="urn:microsoft.com/office/officeart/2009/3/layout/IncreasingArrowsProcess"/>
    <dgm:cxn modelId="{244286D7-D7F0-D04F-8E9E-4622A45BDFCD}" type="presParOf" srcId="{03A4F110-5884-EC45-A1B9-23ED6D69DCBB}" destId="{6F0513E1-C628-6943-AB5B-58AF03319E7A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rgbClr val="009645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solidFill>
                <a:srgbClr val="009645"/>
              </a:solidFill>
              <a:latin typeface="Cambria" charset="0"/>
              <a:ea typeface="ＭＳ Ｐゴシック" charset="0"/>
              <a:cs typeface="+mn-cs"/>
            </a:endParaRPr>
          </a:p>
        </p:txBody>
      </p:sp>
      <p:pic>
        <p:nvPicPr>
          <p:cNvPr id="5" name="Picture 11" descr="1_wh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172200"/>
            <a:ext cx="1295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3581400"/>
            <a:ext cx="4013200" cy="1828800"/>
          </a:xfrm>
        </p:spPr>
        <p:txBody>
          <a:bodyPr anchor="b"/>
          <a:lstStyle>
            <a:lvl1pPr marL="0" indent="0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sp>
        <p:nvSpPr>
          <p:cNvPr id="37896" name="AutoShape 8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447800"/>
            <a:ext cx="8229600" cy="1905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9645"/>
              </a:gs>
              <a:gs pos="50000">
                <a:srgbClr val="009645">
                  <a:gamma/>
                  <a:shade val="46275"/>
                  <a:invGamma/>
                </a:srgbClr>
              </a:gs>
              <a:gs pos="100000">
                <a:srgbClr val="009645"/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 algn="ctr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 sz="2600">
                <a:effectLst/>
              </a:defRPr>
            </a:lvl1pPr>
          </a:lstStyle>
          <a:p>
            <a:pPr>
              <a:defRPr/>
            </a:pPr>
            <a:fld id="{E8F239C0-4E4D-41A8-8816-A20F2A953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CC8E1-4B8A-43FC-892F-6795ED20C8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9055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C7491-06EE-4D80-B767-3FC4EBE3D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D6C89-2577-4418-99FC-73540BCAA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DD70F-8BB8-4594-8291-CFF559E69A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E0403-5BE8-4AFE-9960-DF80F1F0A2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E2A57-0486-40EA-8BBA-37A8FA512D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5624C-928A-4FB2-9E2F-691154F3D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AE2D0-0DFF-4BA8-9C93-7DC4F2524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A98DB-75D3-4DF8-BCB2-B9CC884D42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1A79A0-A65E-44F5-84E2-2CC69E7FA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1066800"/>
            <a:ext cx="762000" cy="5791200"/>
          </a:xfrm>
          <a:prstGeom prst="rect">
            <a:avLst/>
          </a:prstGeom>
          <a:gradFill rotWithShape="1">
            <a:gsLst>
              <a:gs pos="0">
                <a:srgbClr val="009645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1066800" y="0"/>
            <a:ext cx="8001000" cy="762000"/>
          </a:xfrm>
          <a:prstGeom prst="rect">
            <a:avLst/>
          </a:prstGeom>
          <a:gradFill rotWithShape="1">
            <a:gsLst>
              <a:gs pos="0">
                <a:srgbClr val="009645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1066800" cy="1066800"/>
          </a:xfrm>
          <a:prstGeom prst="rect">
            <a:avLst/>
          </a:prstGeom>
          <a:solidFill>
            <a:srgbClr val="009645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762000" y="762000"/>
            <a:ext cx="609600" cy="6096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3246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9645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18213" y="6324600"/>
            <a:ext cx="289718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9645"/>
                </a:solidFill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75" name="AutoShape 1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8077200" cy="9144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1033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88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pic>
        <p:nvPicPr>
          <p:cNvPr id="1034" name="Picture 13" descr="1_whit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6200" y="122238"/>
            <a:ext cx="8382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324600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9645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n-lt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fld id="{73C59390-B211-443D-B6DD-98DFFF7E11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9645"/>
          </a:solidFill>
          <a:effectLst>
            <a:outerShdw blurRad="38100" dist="38100" dir="2700000" algn="tl">
              <a:srgbClr val="DDDDDD"/>
            </a:outerShdw>
          </a:effectLst>
          <a:latin typeface="Cambria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lr>
          <a:srgbClr val="009645"/>
        </a:buClr>
        <a:buFont typeface="Wingdings" pitchFamily="2" charset="2"/>
        <a:buChar char="q"/>
        <a:defRPr sz="2000" b="1">
          <a:solidFill>
            <a:srgbClr val="00964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lr>
          <a:srgbClr val="009645"/>
        </a:buClr>
        <a:buFont typeface="Wingdings" pitchFamily="2" charset="2"/>
        <a:buChar char="§"/>
        <a:defRPr>
          <a:solidFill>
            <a:srgbClr val="009645"/>
          </a:solidFill>
          <a:latin typeface="+mn-lt"/>
          <a:ea typeface="+mn-ea"/>
        </a:defRPr>
      </a:lvl2pPr>
      <a:lvl3pPr marL="1143000" indent="-228600" algn="l" rtl="0" fontAlgn="base">
        <a:spcBef>
          <a:spcPct val="0"/>
        </a:spcBef>
        <a:spcAft>
          <a:spcPct val="0"/>
        </a:spcAft>
        <a:buClr>
          <a:srgbClr val="009645"/>
        </a:buClr>
        <a:buChar char="•"/>
        <a:defRPr sz="1600">
          <a:solidFill>
            <a:srgbClr val="009645"/>
          </a:solidFill>
          <a:latin typeface="+mn-lt"/>
          <a:ea typeface="+mn-ea"/>
        </a:defRPr>
      </a:lvl3pPr>
      <a:lvl4pPr marL="1600200" indent="-228600" algn="l" rtl="0" fontAlgn="base">
        <a:spcBef>
          <a:spcPct val="0"/>
        </a:spcBef>
        <a:spcAft>
          <a:spcPct val="0"/>
        </a:spcAft>
        <a:buClr>
          <a:srgbClr val="009645"/>
        </a:buClr>
        <a:buFont typeface="Wingdings" pitchFamily="2" charset="2"/>
        <a:buChar char="§"/>
        <a:defRPr sz="1600">
          <a:solidFill>
            <a:srgbClr val="009645"/>
          </a:solidFill>
          <a:latin typeface="+mn-lt"/>
          <a:ea typeface="+mn-ea"/>
        </a:defRPr>
      </a:lvl4pPr>
      <a:lvl5pPr marL="2057400" indent="-228600" algn="l" rtl="0" fontAlgn="base">
        <a:spcBef>
          <a:spcPct val="0"/>
        </a:spcBef>
        <a:spcAft>
          <a:spcPct val="0"/>
        </a:spcAft>
        <a:buClr>
          <a:srgbClr val="009645"/>
        </a:buClr>
        <a:buChar char="o"/>
        <a:defRPr sz="1400">
          <a:solidFill>
            <a:srgbClr val="009645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rgbClr val="009645"/>
        </a:buClr>
        <a:buChar char="o"/>
        <a:defRPr sz="1400">
          <a:solidFill>
            <a:srgbClr val="009645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rgbClr val="009645"/>
        </a:buClr>
        <a:buChar char="o"/>
        <a:defRPr sz="1400">
          <a:solidFill>
            <a:srgbClr val="009645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rgbClr val="009645"/>
        </a:buClr>
        <a:buChar char="o"/>
        <a:defRPr sz="1400">
          <a:solidFill>
            <a:srgbClr val="009645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rgbClr val="009645"/>
        </a:buClr>
        <a:buChar char="o"/>
        <a:defRPr sz="1400">
          <a:solidFill>
            <a:srgbClr val="009645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09600" y="1447800"/>
            <a:ext cx="8229600" cy="2286000"/>
          </a:xfrm>
        </p:spPr>
        <p:txBody>
          <a:bodyPr/>
          <a:lstStyle/>
          <a:p>
            <a:r>
              <a:rPr lang="ru-RU" smtClean="0"/>
              <a:t>Региональный проект для стран ВЕЦА с целью борьбы с ТБ (РЕП ВЕЦА-ТБ) для укрепления систем здравоохранения с целью эффективной борьбы с ТБ и ЛУ-ТБ</a:t>
            </a:r>
            <a:r>
              <a:rPr lang="ru-RU" smtClean="0">
                <a:solidFill>
                  <a:srgbClr val="009645"/>
                </a:solidFill>
                <a:effectLst/>
              </a:rPr>
              <a:t> </a:t>
            </a:r>
            <a:endParaRPr lang="en-US" smtClean="0">
              <a:solidFill>
                <a:srgbClr val="009645"/>
              </a:solidFill>
              <a:effectLst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3886200"/>
            <a:ext cx="4470400" cy="1447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Др</a:t>
            </a:r>
            <a:r>
              <a:rPr lang="en-US" smtClean="0"/>
              <a:t>.</a:t>
            </a:r>
            <a:r>
              <a:rPr lang="ru-RU" smtClean="0"/>
              <a:t> Виорел Солтан</a:t>
            </a:r>
            <a:r>
              <a:rPr lang="en-US" smtClean="0"/>
              <a:t>, PhD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Центр политики и исследований в здравоохранении (Центр </a:t>
            </a:r>
            <a:r>
              <a:rPr lang="en-US" smtClean="0"/>
              <a:t>PAS</a:t>
            </a:r>
            <a:r>
              <a:rPr lang="ru-RU" smtClean="0"/>
              <a:t>) </a:t>
            </a:r>
            <a:endParaRPr lang="en-US" smtClean="0"/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4826000" y="5715000"/>
            <a:ext cx="378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Clr>
                <a:srgbClr val="009645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9645"/>
                </a:solidFill>
                <a:latin typeface="Cambria" pitchFamily="18" charset="0"/>
              </a:rPr>
              <a:t>Региональная консультация</a:t>
            </a:r>
            <a:r>
              <a:rPr lang="en-US" sz="2000" b="1">
                <a:solidFill>
                  <a:srgbClr val="009645"/>
                </a:solidFill>
                <a:latin typeface="Cambria" pitchFamily="18" charset="0"/>
              </a:rPr>
              <a:t>, </a:t>
            </a:r>
            <a:r>
              <a:rPr lang="ru-RU" sz="2000" b="1">
                <a:solidFill>
                  <a:srgbClr val="009645"/>
                </a:solidFill>
                <a:latin typeface="Cambria" pitchFamily="18" charset="0"/>
              </a:rPr>
              <a:t>Коненгаген,</a:t>
            </a:r>
            <a:endParaRPr lang="en-US" sz="2000" b="1">
              <a:solidFill>
                <a:srgbClr val="009645"/>
              </a:solidFill>
              <a:latin typeface="Cambria" pitchFamily="18" charset="0"/>
            </a:endParaRPr>
          </a:p>
          <a:p>
            <a:pPr>
              <a:buClr>
                <a:srgbClr val="009645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009645"/>
                </a:solidFill>
                <a:latin typeface="Cambria" pitchFamily="18" charset="0"/>
              </a:rPr>
              <a:t>28 </a:t>
            </a:r>
            <a:r>
              <a:rPr lang="ru-RU" sz="2000" b="1">
                <a:solidFill>
                  <a:srgbClr val="009645"/>
                </a:solidFill>
                <a:latin typeface="Cambria" pitchFamily="18" charset="0"/>
              </a:rPr>
              <a:t>ноября</a:t>
            </a:r>
            <a:r>
              <a:rPr lang="en-US" sz="2000" b="1">
                <a:solidFill>
                  <a:srgbClr val="009645"/>
                </a:solidFill>
                <a:latin typeface="Cambria" pitchFamily="18" charset="0"/>
              </a:rPr>
              <a:t>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КРАТКАЯ ИНФОРМАЦИЯ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ЗАЯВЩИК</a:t>
            </a:r>
            <a:r>
              <a:rPr lang="en-US" smtClean="0"/>
              <a:t>: 		</a:t>
            </a:r>
            <a:r>
              <a:rPr lang="ru-RU" smtClean="0"/>
              <a:t>Центр </a:t>
            </a:r>
            <a:r>
              <a:rPr lang="en-US" smtClean="0"/>
              <a:t>PAS</a:t>
            </a:r>
          </a:p>
          <a:p>
            <a:endParaRPr lang="en-US" smtClean="0"/>
          </a:p>
          <a:p>
            <a:r>
              <a:rPr lang="ru-RU" smtClean="0"/>
              <a:t>СУБ-РЕЦИПИЕНТ</a:t>
            </a:r>
            <a:r>
              <a:rPr lang="en-US" smtClean="0"/>
              <a:t>: 	</a:t>
            </a:r>
            <a:r>
              <a:rPr lang="ru-RU" smtClean="0"/>
              <a:t>ВОЗ/ЕВРО </a:t>
            </a:r>
            <a:endParaRPr lang="en-US" smtClean="0"/>
          </a:p>
          <a:p>
            <a:endParaRPr lang="en-US" smtClean="0"/>
          </a:p>
          <a:p>
            <a:r>
              <a:rPr lang="ru-RU" smtClean="0"/>
              <a:t>ПАРТНЕРЫ</a:t>
            </a:r>
            <a:r>
              <a:rPr lang="en-US" smtClean="0"/>
              <a:t>: </a:t>
            </a:r>
            <a:r>
              <a:rPr lang="ru-RU" smtClean="0"/>
              <a:t>  	Лондонская школа гигиены и 				тропической медицины, Лондонская 			школа экономии и политических наук, 			Европейское респираторное общество и 			Казахская школа общественного 				здравоохранения </a:t>
            </a:r>
          </a:p>
          <a:p>
            <a:endParaRPr lang="en-US" smtClean="0"/>
          </a:p>
          <a:p>
            <a:r>
              <a:rPr lang="ru-RU" smtClean="0"/>
              <a:t>ПЕРИОД</a:t>
            </a:r>
            <a:r>
              <a:rPr lang="en-US" smtClean="0"/>
              <a:t>:		01 </a:t>
            </a:r>
            <a:r>
              <a:rPr lang="ru-RU" smtClean="0"/>
              <a:t>ЯНВАРЯ</a:t>
            </a:r>
            <a:r>
              <a:rPr lang="en-US" smtClean="0"/>
              <a:t> 2016 – 31 </a:t>
            </a:r>
            <a:r>
              <a:rPr lang="ru-RU" smtClean="0"/>
              <a:t>ДЕКАБРЯ</a:t>
            </a:r>
            <a:r>
              <a:rPr lang="en-US" smtClean="0"/>
              <a:t> 2018</a:t>
            </a:r>
          </a:p>
          <a:p>
            <a:endParaRPr lang="en-US" smtClean="0"/>
          </a:p>
          <a:p>
            <a:r>
              <a:rPr lang="ru-RU" smtClean="0"/>
              <a:t>СТРАНЫ</a:t>
            </a:r>
            <a:r>
              <a:rPr lang="en-US" smtClean="0"/>
              <a:t>: 	</a:t>
            </a:r>
            <a:r>
              <a:rPr lang="ru-RU" smtClean="0"/>
              <a:t>	Азербайджан, Армения, Беларусь, Грузия, 			Казахстан, Кыргызстан, Молдова, 				Таджикистан, Туркменистан, Узбекистан 			и Украина </a:t>
            </a:r>
            <a:endParaRPr lang="en-US" smtClean="0"/>
          </a:p>
          <a:p>
            <a:endParaRPr lang="en-US" smtClean="0"/>
          </a:p>
          <a:p>
            <a:pPr lvl="4"/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ЦЕЛИ И ЗАДАЧИ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8077200" cy="4495800"/>
          </a:xfrm>
        </p:spPr>
        <p:txBody>
          <a:bodyPr/>
          <a:lstStyle/>
          <a:p>
            <a:pPr marL="381000" indent="-381000"/>
            <a:r>
              <a:rPr lang="ru-RU" smtClean="0"/>
              <a:t>ЦЕЛЬ: СНИЖЕНИЕ БРЕМЕНИ ТУБЕРКУЛЕЗА И ПРЕКРАЩЕНИЕ РАСПРОСТРАНЕНИЯ ЛЕКАРСТВЕННОЙ УСТОЙЧИВОСТИ В ОДИННАДЦАТИ СТРАНАХ ВЕЦА </a:t>
            </a:r>
          </a:p>
          <a:p>
            <a:pPr marL="381000" indent="-381000"/>
            <a:endParaRPr lang="en-US" smtClean="0"/>
          </a:p>
          <a:p>
            <a:pPr marL="381000" indent="-381000"/>
            <a:r>
              <a:rPr lang="ru-RU" smtClean="0"/>
              <a:t>ОСНОВНАЯ ЗАДАЧА: ПОЗВОЛИТЬ ОДИННАДЦАТИ СТРАНАМ ПОКОНЧИТЬ С ТБ ПУТЕМ ЭФФЕКТИВНОГО И УСТОЙЧИВОГО ПРЕОБРАЗОВАНИЯ СИСТЕМ ЗДРАВООХРАНЕНИЯ ДЛЯ БОРЬБЫ С ЭТИМ ЗАБОЛЕВАНИЕМ И ПРЕДУПРЕЖДЕНИЯ ЛЕКАРСТВЕННОЙ УСТОЙЧИВОСТИ </a:t>
            </a:r>
            <a:endParaRPr lang="en-US" smtClean="0"/>
          </a:p>
          <a:p>
            <a:pPr marL="381000" indent="-381000"/>
            <a:endParaRPr lang="en-US" smtClean="0"/>
          </a:p>
          <a:p>
            <a:pPr marL="381000" indent="-381000"/>
            <a:r>
              <a:rPr lang="ru-RU" smtClean="0"/>
              <a:t>ТРИ ЗАДАЧИ</a:t>
            </a:r>
            <a:r>
              <a:rPr lang="en-US" smtClean="0"/>
              <a:t>: 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ru-RU" b="1" smtClean="0"/>
              <a:t>Свидетельства об эффективности систем здравоохранения в области борьбы с ТБ;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ru-RU" b="1" smtClean="0"/>
              <a:t>Планы комплексного развития по укреплению систем здравоохранения для борьбы с ТБ;</a:t>
            </a:r>
          </a:p>
          <a:p>
            <a:pPr marL="800100" lvl="1" indent="-342900">
              <a:buFont typeface="Wingdings" pitchFamily="2" charset="2"/>
              <a:buAutoNum type="arabicPeriod"/>
            </a:pPr>
            <a:r>
              <a:rPr lang="ru-RU" b="1" smtClean="0"/>
              <a:t>Региональный диалог, информационно-пропагандистская деятельность и наращивание потенциала.</a:t>
            </a:r>
            <a:r>
              <a:rPr lang="ru-RU" smtClean="0"/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ЗАДАЧА 1: СВИДЕТЕЛЬСТВА</a:t>
            </a:r>
            <a:endParaRPr lang="en-US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МЕРОПРИЯТИЕ 1.1.	ИССЛЕДОВАНИЕ ФИНАНСИРОВАНИЯ, РАСПРЕДЕЛЕНИЯ СРЕДСТВ И ПЛАТЕЖНЫХ МЕХАНИЗМОВ ЛЕЧЕНИЯ ТУБЕРКУЛЕЗА </a:t>
            </a:r>
            <a:endParaRPr lang="ro-RO" smtClean="0"/>
          </a:p>
          <a:p>
            <a:pPr algn="just">
              <a:buFont typeface="Wingdings" pitchFamily="2" charset="2"/>
              <a:buNone/>
            </a:pPr>
            <a:r>
              <a:rPr lang="en-US" smtClean="0"/>
              <a:t>	(</a:t>
            </a:r>
            <a:r>
              <a:rPr lang="ru-RU" smtClean="0"/>
              <a:t>финансирование</a:t>
            </a:r>
            <a:r>
              <a:rPr lang="ro-RO" smtClean="0"/>
              <a:t>, </a:t>
            </a:r>
            <a:r>
              <a:rPr lang="ru-RU" smtClean="0"/>
              <a:t>распределение средств</a:t>
            </a:r>
            <a:r>
              <a:rPr lang="en-US" smtClean="0"/>
              <a:t>, </a:t>
            </a:r>
            <a:r>
              <a:rPr lang="ru-RU" smtClean="0"/>
              <a:t>уровни и 	тенденции общих расходов на здравоохранение</a:t>
            </a:r>
            <a:r>
              <a:rPr lang="en-US" smtClean="0"/>
              <a:t>, 	</a:t>
            </a:r>
            <a:r>
              <a:rPr lang="ru-RU" smtClean="0"/>
              <a:t>прямые наличные платежи)</a:t>
            </a:r>
          </a:p>
          <a:p>
            <a:pPr algn="just">
              <a:buFont typeface="Wingdings" pitchFamily="2" charset="2"/>
              <a:buNone/>
            </a:pPr>
            <a:endParaRPr lang="en-US" smtClean="0"/>
          </a:p>
          <a:p>
            <a:r>
              <a:rPr lang="ru-RU" smtClean="0"/>
              <a:t>МЕРОПРИЯТИЕ 1.2.	ИССЛЕДОВАНИЕ ТРУДОВЫХ РЕСУРСОВ В ОБЛАСТИ БОРЬБЫ С ТУБЕРКУЛЕЗОМ 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en-US" smtClean="0"/>
              <a:t>(</a:t>
            </a:r>
            <a:r>
              <a:rPr lang="ru-RU" smtClean="0"/>
              <a:t>политики и планы развития</a:t>
            </a:r>
            <a:r>
              <a:rPr lang="en-US" smtClean="0"/>
              <a:t>, </a:t>
            </a:r>
            <a:r>
              <a:rPr lang="ru-RU" smtClean="0"/>
              <a:t>численность и зарплата 	медицинского персонала, медицинское образование</a:t>
            </a:r>
            <a:r>
              <a:rPr lang="en-US" smtClean="0"/>
              <a:t>)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pPr algn="just"/>
            <a:r>
              <a:rPr lang="ru-RU" smtClean="0"/>
              <a:t>МЕРОПРИЯТИЕ 1.3.	ИССЛЕДОВАНИЕ СИСТЕМЫ УЧРЕЖДЕНИЙ ПО ЛЕЧЕНИЮ ТУБЕРКУЛЕЗА</a:t>
            </a:r>
            <a:r>
              <a:rPr lang="en-US" smtClean="0"/>
              <a:t>	</a:t>
            </a:r>
            <a:endParaRPr lang="ru-RU" smtClean="0"/>
          </a:p>
          <a:p>
            <a:pPr>
              <a:buFont typeface="Wingdings" pitchFamily="2" charset="2"/>
              <a:buNone/>
            </a:pPr>
            <a:r>
              <a:rPr lang="ru-RU" smtClean="0"/>
              <a:t>	</a:t>
            </a:r>
            <a:r>
              <a:rPr lang="en-US" smtClean="0"/>
              <a:t>(</a:t>
            </a:r>
            <a:r>
              <a:rPr lang="ru-RU" smtClean="0"/>
              <a:t>постановления, деятельность, структура услуг по лечению 	туберкулеза , контроль и обеспечение качества, Оценка 	удовлетворенности и мнения пациентов</a:t>
            </a:r>
            <a:r>
              <a:rPr 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/>
              </a:rPr>
              <a:t>ЗАДАЧА 2: ПЛАНЫ РАЗВИТИЯ </a:t>
            </a:r>
            <a:endParaRPr lang="en-US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МЕРОПРИЯТИЕ 2.1. ТЕХНИЧЕСКИЕ КОНСУЛЬТАЦИИ ПО ИССЛЕДОВАНИЯ И ГЕНЕРАЛЬНЫМ ПЛАНАМ </a:t>
            </a:r>
            <a:r>
              <a:rPr lang="en-US" smtClean="0"/>
              <a:t>HSS</a:t>
            </a:r>
            <a:r>
              <a:rPr lang="ru-RU" smtClean="0"/>
              <a:t>/</a:t>
            </a:r>
            <a:r>
              <a:rPr lang="en-US" smtClean="0"/>
              <a:t>TB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	(</a:t>
            </a:r>
            <a:r>
              <a:rPr lang="ru-RU" smtClean="0"/>
              <a:t>эффективная платформа для обмена стран-участниц 	опытом, для решения технических задач и широкого 	участия в составлении Генеральных планов </a:t>
            </a:r>
            <a:r>
              <a:rPr lang="en-US" smtClean="0"/>
              <a:t>) 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r>
              <a:rPr lang="ru-RU" smtClean="0"/>
              <a:t>МЕРОПРИЯТИЕ</a:t>
            </a:r>
            <a:r>
              <a:rPr lang="ru-RU" i="1" smtClean="0"/>
              <a:t> </a:t>
            </a:r>
            <a:r>
              <a:rPr lang="ru-RU" smtClean="0"/>
              <a:t>2.2	СОСТАВЛЕНИЕ ГЕНЕРАЛЬНЫХ ПЛАНОВ СТРАН ПО </a:t>
            </a:r>
            <a:r>
              <a:rPr lang="en-US" smtClean="0"/>
              <a:t>HSS</a:t>
            </a:r>
            <a:r>
              <a:rPr lang="ru-RU" smtClean="0"/>
              <a:t>/</a:t>
            </a:r>
            <a:r>
              <a:rPr lang="en-US" smtClean="0"/>
              <a:t>TB</a:t>
            </a:r>
            <a:r>
              <a:rPr lang="ru-RU" smtClean="0"/>
              <a:t> 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(</a:t>
            </a:r>
            <a:r>
              <a:rPr lang="ru-RU" smtClean="0"/>
              <a:t>планы будут включать в себя меры, которые 			рассмотрят ключевые проблемы, выявленные в 	ходе 	исследований, изложенных в Задачи 1. Эти меры будут 	организованы при помощи НПТ, человеческие ресурсы, 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		ТБ система)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effectLst/>
              </a:rPr>
              <a:t>ЗАДАЧА 3: ДИАЛОГ </a:t>
            </a:r>
            <a:r>
              <a:rPr lang="en-US" sz="2800" smtClean="0">
                <a:effectLst/>
              </a:rPr>
              <a:t>&amp;</a:t>
            </a:r>
            <a:r>
              <a:rPr lang="ru-RU" sz="2800" smtClean="0">
                <a:effectLst/>
              </a:rPr>
              <a:t> ИНФОРМАЦИОННО-ПРОПАГАНДИСТСКАЯ ДЕЯТЕЛЬНОСТЬ</a:t>
            </a:r>
            <a:r>
              <a:rPr lang="ru-RU" sz="2800" b="0" smtClean="0">
                <a:effectLst/>
              </a:rPr>
              <a:t> </a:t>
            </a:r>
            <a:endParaRPr lang="en-US" sz="2800" b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МЕРОПРИЯТИЕ 3.1	РЕГИОНАЛЬНЫЕ КОНФЕРЕНЦИИ ПО УКРЕПЛЕНИЮ СИСТЕМ ЗДРАВООХРАНЕНИЯ ДЛЯ БОРЬБЫ С ТБ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r>
              <a:rPr lang="ru-RU" smtClean="0"/>
              <a:t>МЕРОПРИЯТИЕ 3.2	ИНФОРМАЦИОННО-ПРОПАГАНДИСТСКИЕ СТРАНОВЫЕ МИССИИ ДЛЯ УКРЕПЛЕНИЯ СИСТЕМ ЗДРАВООХРАНЕНИЯ И РАСШИРЕНИЯ БОРЬБЫ С ТБ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</a:p>
          <a:p>
            <a:r>
              <a:rPr lang="ru-RU" smtClean="0"/>
              <a:t>МЕРОПРИЯТИЕ 3.3	ФЛАГМАНСКИЙ КУРС НА УКРЕПЛЕНИЕ СИСТЕМ ЗДРАВООХРАНЕНИЯ ДЛЯ БОРЬБЫ С ТБ</a:t>
            </a:r>
            <a:endParaRPr lang="en-US" smtClean="0"/>
          </a:p>
          <a:p>
            <a:pPr>
              <a:buFont typeface="Wingdings" pitchFamily="2" charset="2"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ПЕРИОД ВНЕДРЕНИЯ ПРОЕКТА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447800"/>
          <a:ext cx="83058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ОЖИДАЕМЫЕ РЕЗУЛТАТЫ И ДОСТИЖЕНИЯ</a:t>
            </a:r>
            <a:endParaRPr lang="en-US" sz="28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ДОСТИЖЕНИЕ</a:t>
            </a:r>
            <a:r>
              <a:rPr lang="en-US" smtClean="0"/>
              <a:t>: </a:t>
            </a:r>
            <a:r>
              <a:rPr lang="ru-RU" smtClean="0"/>
              <a:t>Общее улучшение результатов ТБ в целевых странах</a:t>
            </a:r>
          </a:p>
          <a:p>
            <a:endParaRPr lang="en-US" smtClean="0"/>
          </a:p>
          <a:p>
            <a:r>
              <a:rPr lang="ru-RU" smtClean="0"/>
              <a:t>ОСНОВНЫЕ АУТПУТЫ:</a:t>
            </a:r>
          </a:p>
          <a:p>
            <a:pPr lvl="1"/>
            <a:r>
              <a:rPr lang="ru-RU" smtClean="0"/>
              <a:t>Принятье моделей ориентированные на пациента, на основе фактических данных</a:t>
            </a:r>
          </a:p>
          <a:p>
            <a:pPr lvl="1"/>
            <a:r>
              <a:rPr lang="ru-RU" smtClean="0"/>
              <a:t>Генеральные планы HSS по борьбе с туберкулезом</a:t>
            </a:r>
          </a:p>
          <a:p>
            <a:pPr lvl="1"/>
            <a:r>
              <a:rPr lang="ru-RU" smtClean="0"/>
              <a:t>Повышение компетенций</a:t>
            </a:r>
            <a:r>
              <a:rPr lang="ru-RU" sz="1600" b="1" smtClean="0"/>
              <a:t> </a:t>
            </a:r>
            <a:endParaRPr lang="ro-RO" sz="1600" b="1" smtClean="0"/>
          </a:p>
          <a:p>
            <a:pPr lvl="1"/>
            <a:endParaRPr lang="ru-RU" sz="1600" b="1" smtClean="0"/>
          </a:p>
          <a:p>
            <a:r>
              <a:rPr lang="ru-RU" smtClean="0"/>
              <a:t>ОСНОВНЫЕ</a:t>
            </a:r>
            <a:r>
              <a:rPr lang="en-US" smtClean="0"/>
              <a:t> </a:t>
            </a:r>
            <a:r>
              <a:rPr lang="ru-RU" smtClean="0"/>
              <a:t>РЕЗУЛЬТАТЫ</a:t>
            </a:r>
            <a:r>
              <a:rPr lang="en-US" smtClean="0"/>
              <a:t>:</a:t>
            </a:r>
          </a:p>
          <a:p>
            <a:pPr lvl="1"/>
            <a:r>
              <a:rPr lang="ru-RU" smtClean="0"/>
              <a:t>Повышенная политическая приверженность к вопросам HSS по борьбе с туберкулезом</a:t>
            </a:r>
            <a:endParaRPr lang="en-US" smtClean="0"/>
          </a:p>
          <a:p>
            <a:pPr lvl="1"/>
            <a:r>
              <a:rPr lang="ru-RU" smtClean="0"/>
              <a:t>Улучшение регионального сотрудничества для эффективной борьбы с ТБ и ЛУ-ТБ</a:t>
            </a:r>
            <a:endParaRPr lang="en-US" smtClean="0"/>
          </a:p>
          <a:p>
            <a:pPr lvl="1"/>
            <a:r>
              <a:rPr lang="ru-RU" smtClean="0"/>
              <a:t>Прогресс к устойчивому финансированию борьбы с туберкулезом и эффективных механизмов распределения ресурсов</a:t>
            </a:r>
            <a:endParaRPr lang="en-US" smtClean="0"/>
          </a:p>
          <a:p>
            <a:r>
              <a:rPr lang="ru-RU" smtClean="0"/>
              <a:t>РЕП-ТБ </a:t>
            </a:r>
            <a:r>
              <a:rPr lang="en-US" smtClean="0"/>
              <a:t> </a:t>
            </a:r>
            <a:r>
              <a:rPr lang="ru-RU" smtClean="0"/>
              <a:t>ЯВЛЯЕТСЯ ДОПОЛНЕНИЕМ К СТРАНОВЫХ ИНИЦИАТИВ</a:t>
            </a:r>
            <a:endParaRPr lang="en-US" smtClean="0"/>
          </a:p>
          <a:p>
            <a:pPr lvl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9600" y="1447800"/>
            <a:ext cx="8229600" cy="228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9645"/>
              </a:gs>
              <a:gs pos="50000">
                <a:srgbClr val="009645">
                  <a:gamma/>
                  <a:shade val="46275"/>
                  <a:invGamma/>
                </a:srgbClr>
              </a:gs>
              <a:gs pos="100000">
                <a:srgbClr val="009645"/>
              </a:gs>
            </a:gsLst>
            <a:lin ang="5400000" scaled="1"/>
          </a:gra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Региональный проект для стран ВЕЦА с целью борьбы с ТБ (РЕП ВЕЦА-ТБ) для укрепления систем здравоохранения с целью эффективной борьбы с ТБ и ЛУ-ТБ</a:t>
            </a:r>
            <a:r>
              <a:rPr lang="ru-RU" smtClean="0">
                <a:effectLst/>
              </a:rPr>
              <a:t> </a:t>
            </a:r>
            <a:endParaRPr lang="en-US" smtClean="0">
              <a:effectLst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73600" y="3886200"/>
            <a:ext cx="4470400" cy="1447800"/>
          </a:xfrm>
        </p:spPr>
        <p:txBody>
          <a:bodyPr anchor="b"/>
          <a:lstStyle/>
          <a:p>
            <a:pPr marL="0" indent="0">
              <a:buFont typeface="Wingdings" pitchFamily="2" charset="2"/>
              <a:buNone/>
            </a:pPr>
            <a:r>
              <a:rPr lang="ru-RU" smtClean="0"/>
              <a:t>Др</a:t>
            </a:r>
            <a:r>
              <a:rPr lang="en-US" smtClean="0"/>
              <a:t>.</a:t>
            </a:r>
            <a:r>
              <a:rPr lang="ru-RU" smtClean="0"/>
              <a:t> Виорел Солтан</a:t>
            </a:r>
            <a:r>
              <a:rPr lang="en-US" smtClean="0"/>
              <a:t>, PhD</a:t>
            </a:r>
          </a:p>
          <a:p>
            <a:pPr marL="0" indent="0">
              <a:buFont typeface="Wingdings" pitchFamily="2" charset="2"/>
              <a:buNone/>
            </a:pPr>
            <a:r>
              <a:rPr lang="ru-RU" smtClean="0"/>
              <a:t>Центр политики и исследований в здравоохранении (Центр </a:t>
            </a:r>
            <a:r>
              <a:rPr lang="en-US" smtClean="0"/>
              <a:t>PAS</a:t>
            </a:r>
            <a:r>
              <a:rPr lang="ru-RU" smtClean="0"/>
              <a:t>) </a:t>
            </a:r>
            <a:endParaRPr lang="en-US" smtClean="0"/>
          </a:p>
        </p:txBody>
      </p:sp>
      <p:sp>
        <p:nvSpPr>
          <p:cNvPr id="23556" name="Rectangle 3"/>
          <p:cNvSpPr txBox="1">
            <a:spLocks noChangeArrowheads="1"/>
          </p:cNvSpPr>
          <p:nvPr/>
        </p:nvSpPr>
        <p:spPr bwMode="auto">
          <a:xfrm>
            <a:off x="4826000" y="5715000"/>
            <a:ext cx="378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buClr>
                <a:srgbClr val="009645"/>
              </a:buClr>
              <a:buFont typeface="Wingdings" pitchFamily="2" charset="2"/>
              <a:buNone/>
            </a:pPr>
            <a:r>
              <a:rPr lang="ru-RU" sz="2000" b="1">
                <a:solidFill>
                  <a:srgbClr val="009645"/>
                </a:solidFill>
                <a:latin typeface="Cambria" pitchFamily="18" charset="0"/>
              </a:rPr>
              <a:t>Региональная консультация</a:t>
            </a:r>
            <a:r>
              <a:rPr lang="en-US" sz="2000" b="1">
                <a:solidFill>
                  <a:srgbClr val="009645"/>
                </a:solidFill>
                <a:latin typeface="Cambria" pitchFamily="18" charset="0"/>
              </a:rPr>
              <a:t>, </a:t>
            </a:r>
            <a:r>
              <a:rPr lang="ru-RU" sz="2000" b="1">
                <a:solidFill>
                  <a:srgbClr val="009645"/>
                </a:solidFill>
                <a:latin typeface="Cambria" pitchFamily="18" charset="0"/>
              </a:rPr>
              <a:t>Коненгаген,</a:t>
            </a:r>
            <a:endParaRPr lang="en-US" sz="2000" b="1">
              <a:solidFill>
                <a:srgbClr val="009645"/>
              </a:solidFill>
              <a:latin typeface="Cambria" pitchFamily="18" charset="0"/>
            </a:endParaRPr>
          </a:p>
          <a:p>
            <a:pPr>
              <a:buClr>
                <a:srgbClr val="009645"/>
              </a:buClr>
              <a:buFont typeface="Wingdings" pitchFamily="2" charset="2"/>
              <a:buNone/>
            </a:pPr>
            <a:r>
              <a:rPr lang="en-US" sz="2000" b="1">
                <a:solidFill>
                  <a:srgbClr val="009645"/>
                </a:solidFill>
                <a:latin typeface="Cambria" pitchFamily="18" charset="0"/>
              </a:rPr>
              <a:t>28 </a:t>
            </a:r>
            <a:r>
              <a:rPr lang="ru-RU" sz="2000" b="1">
                <a:solidFill>
                  <a:srgbClr val="009645"/>
                </a:solidFill>
                <a:latin typeface="Cambria" pitchFamily="18" charset="0"/>
              </a:rPr>
              <a:t>ноября</a:t>
            </a:r>
            <a:r>
              <a:rPr lang="en-US" sz="2000" b="1">
                <a:solidFill>
                  <a:srgbClr val="009645"/>
                </a:solidFill>
                <a:latin typeface="Cambria" pitchFamily="18" charset="0"/>
              </a:rPr>
              <a:t>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-Template-1">
  <a:themeElements>
    <a:clrScheme name="PAS model 2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PAS model 2">
      <a:majorFont>
        <a:latin typeface="Cambria"/>
        <a:ea typeface="ＭＳ Ｐゴシック"/>
        <a:cs typeface=""/>
      </a:majorFont>
      <a:minorFont>
        <a:latin typeface="Cambri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AS model 2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 model 2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 model 2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 model 2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 model 2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 model 2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 model 2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 model 2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PAS-Template-1.potx</Template>
  <TotalTime>1003</TotalTime>
  <Words>464</Words>
  <Application>Microsoft Macintosh PowerPoint</Application>
  <PresentationFormat>Экран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ＭＳ Ｐゴシック</vt:lpstr>
      <vt:lpstr>Cambria</vt:lpstr>
      <vt:lpstr>Wingdings</vt:lpstr>
      <vt:lpstr>Calibri</vt:lpstr>
      <vt:lpstr>PAS-Template-1</vt:lpstr>
      <vt:lpstr>PAS-Template-1</vt:lpstr>
      <vt:lpstr>Региональный проект для стран ВЕЦА с целью борьбы с ТБ (РЕП ВЕЦА-ТБ) для укрепления систем здравоохранения с целью эффективной борьбы с ТБ и ЛУ-ТБ </vt:lpstr>
      <vt:lpstr>КРАТКАЯ ИНФОРМАЦИЯ</vt:lpstr>
      <vt:lpstr>ЦЕЛИ И ЗАДАЧИ</vt:lpstr>
      <vt:lpstr>ЗАДАЧА 1: СВИДЕТЕЛЬСТВА</vt:lpstr>
      <vt:lpstr>ЗАДАЧА 2: ПЛАНЫ РАЗВИТИЯ </vt:lpstr>
      <vt:lpstr>ЗАДАЧА 3: ДИАЛОГ &amp; ИНФОРМАЦИОННО-ПРОПАГАНДИСТСКАЯ ДЕЯТЕЛЬНОСТЬ </vt:lpstr>
      <vt:lpstr>ПЕРИОД ВНЕДРЕНИЯ ПРОЕКТА</vt:lpstr>
      <vt:lpstr>ОЖИДАЕМЫЕ РЕЗУЛТАТЫ И ДОСТИЖЕНИЯ</vt:lpstr>
      <vt:lpstr>Региональный проект для стран ВЕЦА с целью борьбы с ТБ (РЕП ВЕЦА-ТБ) для укрепления систем здравоохранения с целью эффективной борьбы с ТБ и ЛУ-ТБ </vt:lpstr>
    </vt:vector>
  </TitlesOfParts>
  <Company>PAS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Viorel Soltan</dc:creator>
  <cp:lastModifiedBy>user</cp:lastModifiedBy>
  <cp:revision>47</cp:revision>
  <dcterms:created xsi:type="dcterms:W3CDTF">2009-06-02T10:40:59Z</dcterms:created>
  <dcterms:modified xsi:type="dcterms:W3CDTF">2014-11-28T09:41:15Z</dcterms:modified>
</cp:coreProperties>
</file>