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0" r:id="rId2"/>
    <p:sldId id="257" r:id="rId3"/>
    <p:sldId id="258" r:id="rId4"/>
    <p:sldId id="1602" r:id="rId5"/>
    <p:sldId id="1616" r:id="rId6"/>
    <p:sldId id="1603" r:id="rId7"/>
    <p:sldId id="1604" r:id="rId8"/>
    <p:sldId id="1605" r:id="rId9"/>
    <p:sldId id="1606" r:id="rId10"/>
    <p:sldId id="1608" r:id="rId11"/>
    <p:sldId id="1615" r:id="rId12"/>
    <p:sldId id="1613" r:id="rId13"/>
    <p:sldId id="1607" r:id="rId14"/>
    <p:sldId id="1612" r:id="rId15"/>
    <p:sldId id="393" r:id="rId16"/>
    <p:sldId id="1596" r:id="rId17"/>
    <p:sldId id="25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utova, Kuralay" initials="DK" lastIdx="3" clrIdx="0">
    <p:extLst>
      <p:ext uri="{19B8F6BF-5375-455C-9EA6-DF929625EA0E}">
        <p15:presenceInfo xmlns:p15="http://schemas.microsoft.com/office/powerpoint/2012/main" userId="S::kdautova@projecthope.org::42c0e04e-91d9-4506-b264-04a1d1e08c0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FFBB"/>
    <a:srgbClr val="F6676B"/>
    <a:srgbClr val="64AF95"/>
    <a:srgbClr val="FB8D96"/>
    <a:srgbClr val="85A5CC"/>
    <a:srgbClr val="C2FFF3"/>
    <a:srgbClr val="FED374"/>
    <a:srgbClr val="5EC0BC"/>
    <a:srgbClr val="7494A3"/>
    <a:srgbClr val="499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C3C2F-AEE7-452F-8503-1EBCCEBB239E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F2CF7-56D2-4178-A95E-FDCCD5350BE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77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AFDFE-F0F8-4C62-8598-B3BB3A01B36D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6923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F2CF7-56D2-4178-A95E-FDCCD5350BE5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453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Проведено 6 тренингов в 6 проектных регионов для сотрудников НПО по работе с МСМ и медработников, обучено 103 чел, в том числе - 46 медработников и 57 сотрудников НПО (координаторы, аутрич-работники ) и аутрич-работников центров СПИД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F2CF7-56D2-4178-A95E-FDCCD5350BE5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453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Для исполнения задачи по </a:t>
            </a:r>
            <a:r>
              <a:rPr lang="ru-RU" sz="1200" b="1" dirty="0">
                <a:solidFill>
                  <a:srgbClr val="00206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Укрепление устойчивых механизмов финансирования, направленных  на профилактику и лечение ВИЧ- инфекции в Казахстане</a:t>
            </a:r>
            <a:br>
              <a:rPr lang="ru-RU" sz="1200" b="1" dirty="0">
                <a:solidFill>
                  <a:srgbClr val="00206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F2CF7-56D2-4178-A95E-FDCCD5350BE5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433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ru-RU" dirty="0"/>
              <a:t>1.В</a:t>
            </a:r>
            <a:r>
              <a:rPr lang="ru-RU" baseline="0" dirty="0"/>
              <a:t> 2020 году с</a:t>
            </a:r>
            <a:r>
              <a:rPr lang="ru-RU" dirty="0"/>
              <a:t>лужбой СПИД  будет продолжена реализация Дорожной карты  (приказ МЗ №30 от 31.01.19 г.) по основным направлениям и запланированным мероприятиям. </a:t>
            </a:r>
          </a:p>
          <a:p>
            <a:pPr algn="just"/>
            <a:r>
              <a:rPr lang="ru-RU" dirty="0"/>
              <a:t>2.В рамках нового Кодекса запланирован</a:t>
            </a:r>
            <a:r>
              <a:rPr lang="ru-RU" baseline="0" dirty="0"/>
              <a:t> пересмотр действующих НПА: приказ №246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246 «Об утверждении Правил добровольного анонимного и (или) конфиденциального медицинского обследования и консультирования граждан Республики Казахстан, оралманов, иностранцев и лиц без гражданства, постоянно проживающих на территории Республики Казахстан, по вопросам ВИЧ-инфекции на бесплатной основе» </a:t>
            </a:r>
            <a:r>
              <a:rPr lang="ru-RU" baseline="0" dirty="0"/>
              <a:t> и №508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«Об утверждении Правил обязательного конфиденциального медицинского обследования на наличие ВИЧ-инфекции лиц по клиническим и эпидемиологическим показаниям»</a:t>
            </a:r>
            <a:r>
              <a:rPr lang="ru-RU" baseline="0" dirty="0"/>
              <a:t>; разработка проекта приказа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«Правила организации мероприятий по профилактике ВИЧ инфекции»;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Правила проведения эпидемиологического расследования случая ВИЧ-инфекции».</a:t>
            </a:r>
          </a:p>
          <a:p>
            <a:pPr algn="just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Планируется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проведение семинаров, тренингов для специалистов ОГЦ СПИД, участие в различных конференциях.</a:t>
            </a:r>
          </a:p>
          <a:p>
            <a:pPr algn="just"/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Планируется разработка Плана мероприятий по внедрению рекомендаций ВОЗ 2019 г. по расширению экспресс тестирования, а также лечения ЛЖВ в ПМСП.</a:t>
            </a:r>
          </a:p>
          <a:p>
            <a:pPr algn="just"/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В 2020 году завершается реализация гранта Глобального фонда по компоненту ВИЧ в РК. Глобальным фондом принято решение о выделении Казахстану 5,1 млн. долларов на реализацию мероприятий по ВИЧ-инфекции на 3 года., в  связи с чем будет подготовлена заявка в ГФ.</a:t>
            </a:r>
          </a:p>
          <a:p>
            <a:pPr algn="just"/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В рамках текущего гранта ГФ будет продолжена работа по совершенствованию механизма государственного социального в 4- регионах (г.Алматы, Караганда, </a:t>
            </a:r>
            <a:r>
              <a:rPr lang="ru-RU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Нур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-Султан, </a:t>
            </a:r>
            <a:r>
              <a:rPr lang="ru-RU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Костанай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algn="just"/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Планируется разработка проекта  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Комплексного плана по ВИЧ –инфекции на 2021-2025  для утверждении</a:t>
            </a:r>
            <a:r>
              <a:rPr lang="ru-RU" sz="1200" baseline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Правительстве РК (для одобрения МЗ РК).</a:t>
            </a:r>
          </a:p>
          <a:p>
            <a:pPr algn="just"/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8. Будет продолжена профилактическая работа среди ключевых групп населения согласно «стратегии снижения вреда» - предоставление шприцев, а также средств индивидуальной профилактики (презервативы). Предоставление услуг через </a:t>
            </a:r>
            <a:r>
              <a:rPr lang="ru-RU" sz="1200" kern="1200" baseline="0" dirty="0" err="1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аутричч</a:t>
            </a:r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-работников по принципу «равный-равному»</a:t>
            </a:r>
          </a:p>
          <a:p>
            <a:pPr algn="just"/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9. Будет продолжена работа по повышению информированности среди населения и молодежи через систему образования, СМИ, </a:t>
            </a:r>
            <a:r>
              <a:rPr lang="ru-RU" sz="1200" kern="1200" baseline="0" dirty="0" err="1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соц.сети</a:t>
            </a:r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, интернет.</a:t>
            </a:r>
          </a:p>
          <a:p>
            <a:pPr algn="just"/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10. По профилактике передачи ВИЧ от матери ребенку будет обеспечена работа экспертов для получения сертификата ВОЗ.</a:t>
            </a:r>
          </a:p>
          <a:p>
            <a:pPr algn="just"/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11. В соответствии с клиническими протоколами будет предоставлять лечение ЛЖВ согласно рекомендаций ВОЗ «Тестируй – лечи» и лабораторный мониторинг за эффективностью лечения, а также </a:t>
            </a:r>
            <a:r>
              <a:rPr lang="ru-RU" sz="1200" kern="1200" baseline="0" dirty="0" err="1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резистенностью</a:t>
            </a:r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  <a:p>
            <a:pPr algn="just"/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12. Расширение внедрение Регистра лиц, обследованных на ВИЧ в регионы РК, разработка базы учета индивидуальных клиентов, совершенствование учетных форм действующих информационных систем.</a:t>
            </a:r>
          </a:p>
          <a:p>
            <a:pPr algn="just"/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13. </a:t>
            </a:r>
            <a:r>
              <a:rPr lang="ru-RU" sz="1200" b="0" kern="1200" baseline="0" dirty="0">
                <a:solidFill>
                  <a:srgbClr val="FF00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Научная деятельность  - сотрудничество с научными центрами по вопросам ВИЧ-инфекции и ИППП, подготовка резидентов, проведение научных симпозиумов, публикации, разработка методических рекомендаций, проведение форумов и конференций</a:t>
            </a:r>
          </a:p>
          <a:p>
            <a:pPr algn="just"/>
            <a:r>
              <a:rPr lang="ru-RU" sz="1200" kern="1200" baseline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14. Продолжится сотрудничество с международными организациями по проведению совместных исследований, оценке систем мониторинга и т.д.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l"/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64150-69F8-49D2-A4FD-21A24F59F0F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54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48A9F8-9560-9743-AE3D-EC4B3B8AF971}" type="slidenum">
              <a:t>16</a:t>
            </a:fld>
            <a:endParaRPr lang="en-LT"/>
          </a:p>
        </p:txBody>
      </p:sp>
    </p:spTree>
    <p:extLst>
      <p:ext uri="{BB962C8B-B14F-4D97-AF65-F5344CB8AC3E}">
        <p14:creationId xmlns:p14="http://schemas.microsoft.com/office/powerpoint/2010/main" val="154895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BEA889-7865-478A-A38F-992CBEDDA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DA3B83-E04B-41B7-91BA-1D28CCD6C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39BC20-1C8D-40BC-B43F-EBB02238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7CB5C2-D80A-4C5C-84C3-ED59F9914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936997-5CC3-45FA-9EE7-30A49D5C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19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D5104-A3BD-4E4B-8527-EEE4E63F7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BDE89C-29A5-4B76-AA79-0D4B953E6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D7A5F8-B489-4AEA-AED6-C146E070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C7A87D-AB43-403E-BFF1-2F38621B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588DC5-0266-4E8E-AECF-EC603E50D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54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1FFAEA-38D1-43DC-8EEB-23C388951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699004-38C1-4257-9236-57964ECE4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269424-6ABB-43F0-83E8-C7B0C27CB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816AF5-3839-4AFC-9ED3-10BA468F0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EFF204-C358-4B7B-BE33-3D53F5FE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52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7E67E-B739-4759-9C3D-C36D2CEE8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704A6B-D18F-46BF-A655-0BB1320E0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B5A845-B257-481E-B294-660B8ECA2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9E1315-5840-4956-ACB3-763649FCC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E6C742-ABC3-4B25-981B-E004461A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024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DFC798-C567-4DAE-9679-5797C70B1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C6CAA9-2CB7-44BB-AD8A-8FEF6AE5F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816B7E-74DB-45F3-8BEC-A66B523D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41CB01-7DEC-43FA-9C3F-AF5833155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546B7-A664-4EE0-89E3-134C955D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457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A14B1-3EE9-460D-90CC-0149F7FC9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C6314D-2474-49FA-92A1-6D65E7B4C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C754F8-B3A2-42B5-AAA4-481EE9FED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02FF8B-FD06-4080-A8C2-31E09F48C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C5D012-8E56-42F8-8B1A-4F997B220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69B992-1601-488C-B92E-B4555A3E2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06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89B12-C25F-4A77-835E-E0B9923F8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D068D3-659D-4C79-B982-45ADEDF83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1E4031-404A-4BFD-924C-64141AA2D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49FE08-17F8-4A46-9AF8-5BB4642307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419F35-BB1F-4BCD-A187-9992AB248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61950DF-162D-46F3-A5F9-1F4AC1018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094CD02-7829-4920-B92C-373D3C7B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B2A0AAA-42FD-4051-9BCE-FF625BD3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37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ADCF9-BB62-457E-85E6-F49F32ADB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209B9FC-6DFA-4ABF-804F-34E436D53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B846192-412E-4FCF-A8AE-722BCAABD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37F521-75FA-4847-923D-10060BB00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70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F26CBE5-BDB1-4A7A-A5AF-7FCAB2FF5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9FA8DCC-EDA0-4A09-AC7A-BB9D5C6CA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401DE3-325D-4D5E-9E61-B81326361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75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E4BCE2-147B-4805-A72F-156E5D28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432CAB-AA2D-43B1-B035-648A3F14C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B5DB5D-0503-4A8C-8B81-C6C3082F6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F80B5B-027D-47D6-A54E-D2BC245D8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9F05E3-06C4-49C3-A7BF-53E1BB362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FEF1DA-975C-4E3C-A5B8-524BA1A26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16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A2CC6C-14A1-491A-AFE3-4CA87F314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8ADD4AA-B920-48BA-B837-A3D5BD834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CA0C7D-E63E-4170-AEE1-0B7A2198B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7D7CC9-D5F3-4451-A3BC-AA115A089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EFA1C8-22A4-4AE8-87EA-49721D10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7E8744-9BC1-4383-85EE-D4A308AD6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66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F33C4-7C89-4D1F-AE8C-B83BFD430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A218ED-6296-429B-A93C-B825A0AF1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046E0F-3144-4416-BCE8-B8E64ABDF9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FE3A5-0D34-474A-94A5-B0CE7301E0E2}" type="datetimeFigureOut">
              <a:rPr lang="ru-RU" smtClean="0"/>
              <a:t>30.11.2021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930831-F862-4BF1-A0E9-6F3A8E8DE9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1A4BDB-E7C4-42E4-A50B-26095B405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557CC-8879-41F1-953A-CD48213B44C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71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svg"/><Relationship Id="rId5" Type="http://schemas.openxmlformats.org/officeDocument/2006/relationships/image" Target="../media/image23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9.png"/><Relationship Id="rId7" Type="http://schemas.openxmlformats.org/officeDocument/2006/relationships/image" Target="../media/image24.svg"/><Relationship Id="rId12" Type="http://schemas.openxmlformats.org/officeDocument/2006/relationships/image" Target="../media/image34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33.png"/><Relationship Id="rId5" Type="http://schemas.openxmlformats.org/officeDocument/2006/relationships/image" Target="../media/image3.png"/><Relationship Id="rId10" Type="http://schemas.openxmlformats.org/officeDocument/2006/relationships/image" Target="../media/image32.svg"/><Relationship Id="rId4" Type="http://schemas.openxmlformats.org/officeDocument/2006/relationships/image" Target="../media/image30.svg"/><Relationship Id="rId9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4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6" Type="http://schemas.openxmlformats.org/officeDocument/2006/relationships/image" Target="../media/image17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11" Type="http://schemas.openxmlformats.org/officeDocument/2006/relationships/image" Target="../media/image12.svg"/><Relationship Id="rId5" Type="http://schemas.openxmlformats.org/officeDocument/2006/relationships/image" Target="../media/image7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6.svg"/><Relationship Id="rId9" Type="http://schemas.openxmlformats.org/officeDocument/2006/relationships/image" Target="../media/image3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g"/><Relationship Id="rId13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13.png"/><Relationship Id="rId5" Type="http://schemas.openxmlformats.org/officeDocument/2006/relationships/image" Target="../media/image19.png"/><Relationship Id="rId15" Type="http://schemas.openxmlformats.org/officeDocument/2006/relationships/image" Target="../media/image17.svg"/><Relationship Id="rId10" Type="http://schemas.openxmlformats.org/officeDocument/2006/relationships/image" Target="../media/image12.svg"/><Relationship Id="rId4" Type="http://schemas.openxmlformats.org/officeDocument/2006/relationships/image" Target="../media/image18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7" Type="http://schemas.openxmlformats.org/officeDocument/2006/relationships/image" Target="../media/image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>
            <a:extLst>
              <a:ext uri="{FF2B5EF4-FFF2-40B4-BE49-F238E27FC236}">
                <a16:creationId xmlns:a16="http://schemas.microsoft.com/office/drawing/2014/main" id="{51BCDEE5-4AA8-4578-8F3B-5D1AC5F27440}"/>
              </a:ext>
            </a:extLst>
          </p:cNvPr>
          <p:cNvSpPr txBox="1">
            <a:spLocks/>
          </p:cNvSpPr>
          <p:nvPr/>
        </p:nvSpPr>
        <p:spPr>
          <a:xfrm>
            <a:off x="8700451" y="6494759"/>
            <a:ext cx="3735390" cy="344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400" dirty="0">
                <a:solidFill>
                  <a:schemeClr val="bg1"/>
                </a:solidFill>
              </a:rPr>
              <a:t>Источник: </a:t>
            </a:r>
            <a:r>
              <a:rPr lang="en-US" sz="1400" dirty="0">
                <a:solidFill>
                  <a:schemeClr val="bg1"/>
                </a:solidFill>
              </a:rPr>
              <a:t>University today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D91C9A0-9E13-4850-9798-34456DE5D495}"/>
              </a:ext>
            </a:extLst>
          </p:cNvPr>
          <p:cNvSpPr/>
          <p:nvPr/>
        </p:nvSpPr>
        <p:spPr>
          <a:xfrm>
            <a:off x="1045972" y="2487296"/>
            <a:ext cx="9269896" cy="1555456"/>
          </a:xfrm>
          <a:prstGeom prst="rect">
            <a:avLst/>
          </a:prstGeom>
          <a:solidFill>
            <a:schemeClr val="tx1">
              <a:lumMod val="85000"/>
              <a:lumOff val="1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krobat Bold" panose="00000800000000000000" pitchFamily="50" charset="-52"/>
              </a:rPr>
              <a:t> </a:t>
            </a:r>
            <a:r>
              <a:rPr lang="ru-RU" sz="3200" dirty="0">
                <a:latin typeface="Akrobat Bold" panose="00000800000000000000" pitchFamily="50" charset="-52"/>
              </a:rPr>
              <a:t>ИТОГИ РЕАЛИЗАЦИИ ГРАНТА ГЛОБАЛЬНОГО ФОНДА </a:t>
            </a:r>
          </a:p>
          <a:p>
            <a:pPr algn="ctr"/>
            <a:r>
              <a:rPr lang="ru-RU" sz="3200" dirty="0">
                <a:latin typeface="Akrobat Bold" panose="00000800000000000000" pitchFamily="50" charset="-52"/>
              </a:rPr>
              <a:t>ЗА 9 МЕСЯЦЕВ 2021 г.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AF84A5C-5E82-4061-A770-8C64D0649C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839" y="-88777"/>
            <a:ext cx="1897826" cy="824597"/>
          </a:xfrm>
          <a:prstGeom prst="rect">
            <a:avLst/>
          </a:prstGeom>
        </p:spPr>
      </p:pic>
      <p:pic>
        <p:nvPicPr>
          <p:cNvPr id="10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E48923D-300C-4802-8DB1-3BAE8ED71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200468" y="36575"/>
            <a:ext cx="1052952" cy="699245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C100756-A3AF-4271-99B2-67678A18FC04}"/>
              </a:ext>
            </a:extLst>
          </p:cNvPr>
          <p:cNvSpPr/>
          <p:nvPr/>
        </p:nvSpPr>
        <p:spPr>
          <a:xfrm>
            <a:off x="3943795" y="4042752"/>
            <a:ext cx="3735391" cy="872902"/>
          </a:xfrm>
          <a:prstGeom prst="rect">
            <a:avLst/>
          </a:prstGeom>
          <a:solidFill>
            <a:schemeClr val="tx1">
              <a:lumMod val="85000"/>
              <a:lumOff val="1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effectLst/>
                <a:latin typeface="Akrobat Bold" panose="00000800000000000000" pitchFamily="50" charset="-52"/>
                <a:ea typeface="Times New Roman" panose="02020603050405020304" pitchFamily="18" charset="0"/>
                <a:cs typeface="Arial" panose="020B0604020202020204" pitchFamily="34" charset="0"/>
              </a:rPr>
              <a:t>Давлетгалиева Т.И.</a:t>
            </a:r>
          </a:p>
          <a:p>
            <a:pPr algn="ctr"/>
            <a:r>
              <a:rPr lang="ru-RU" dirty="0">
                <a:latin typeface="Akrobat Bold" panose="00000800000000000000" pitchFamily="50" charset="-52"/>
                <a:cs typeface="Arial" panose="020B0604020202020204" pitchFamily="34" charset="0"/>
              </a:rPr>
              <a:t>Национальный координатор по ВИЧ, ГРП ГФ</a:t>
            </a:r>
            <a:endParaRPr lang="ru-RU" dirty="0">
              <a:latin typeface="Akrobat Bold" panose="000008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59526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106" y="270178"/>
            <a:ext cx="11205712" cy="8857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  <a:latin typeface="Akrobat Bold" panose="00000800000000000000" pitchFamily="50" charset="-52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СП -Республиканский научно-практический</a:t>
            </a:r>
            <a:br>
              <a:rPr lang="ru-RU" sz="2700" b="1" dirty="0">
                <a:solidFill>
                  <a:srgbClr val="C00000"/>
                </a:solidFill>
                <a:latin typeface="Akrobat Bold" panose="00000800000000000000" pitchFamily="50" charset="-52"/>
                <a:ea typeface="Open Sans Condensed Light" panose="020B0306030504020204" pitchFamily="34" charset="0"/>
                <a:cs typeface="Open Sans Condensed Light" panose="020B0306030504020204" pitchFamily="34" charset="0"/>
              </a:rPr>
            </a:br>
            <a:r>
              <a:rPr lang="ru-RU" sz="2700" b="1" dirty="0">
                <a:solidFill>
                  <a:srgbClr val="C00000"/>
                </a:solidFill>
                <a:latin typeface="Akrobat Bold" panose="00000800000000000000" pitchFamily="50" charset="-52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 центр психического здоровья</a:t>
            </a:r>
            <a:br>
              <a:rPr lang="en-IN" sz="2800" dirty="0">
                <a:solidFill>
                  <a:srgbClr val="C00000"/>
                </a:solidFill>
                <a:latin typeface="Akrobat" panose="00000600000000000000" pitchFamily="50" charset="-52"/>
                <a:ea typeface="Open Sans Condensed Light" panose="020B0306030504020204" pitchFamily="34" charset="0"/>
                <a:cs typeface="Open Sans Condensed Light" panose="020B0306030504020204" pitchFamily="34" charset="0"/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4106" y="853900"/>
            <a:ext cx="11205712" cy="603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6989" y="6119056"/>
            <a:ext cx="120262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Akrobat" panose="00000600000000000000" pitchFamily="50" charset="-52"/>
              </a:rPr>
              <a:t>Планируемая сумма на РНЦПЗ на 2021 г.  –363,564 долларов США,  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krobat" panose="00000600000000000000" pitchFamily="50" charset="-52"/>
              </a:rPr>
              <a:t>фактические затраты на 30.09.2021г.  – 68,629 долларов США,  Экономия  –  294,935 долларов США (из них перенос на 2022 год- 113,919 долларов США)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B4A65F1B-132D-45AC-B9BA-A378F2851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56" y="126773"/>
            <a:ext cx="1963270" cy="758297"/>
          </a:xfrm>
          <a:prstGeom prst="rect">
            <a:avLst/>
          </a:prstGeom>
          <a:solidFill>
            <a:srgbClr val="002060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10512"/>
              </p:ext>
            </p:extLst>
          </p:nvPr>
        </p:nvGraphicFramePr>
        <p:xfrm>
          <a:off x="1" y="913942"/>
          <a:ext cx="12163244" cy="5237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7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809"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>
                          <a:latin typeface="Akrobat" panose="00000600000000000000" pitchFamily="50" charset="-52"/>
                        </a:rPr>
                        <a:t>Мероприятия</a:t>
                      </a:r>
                      <a:endParaRPr lang="ru-RU" sz="14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krobat" panose="00000600000000000000" pitchFamily="50" charset="-52"/>
                        </a:rPr>
                        <a:t>Исполнение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krobat" panose="00000600000000000000" pitchFamily="50" charset="-52"/>
                        </a:rPr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Закупка метадона гидрохлорида с дозаторами - метадон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Закуплено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Akrobat" panose="00000600000000000000" pitchFamily="50" charset="-52"/>
                          <a:ea typeface="+mn-ea"/>
                          <a:cs typeface="+mn-cs"/>
                        </a:rPr>
                        <a:t>660 флаконов метадона</a:t>
                      </a:r>
                      <a:endParaRPr lang="ru-RU" sz="14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Планируется закупить в 2022 году 5110 флаконов (согласно гос. квоте)</a:t>
                      </a:r>
                      <a:endParaRPr lang="ru-RU" sz="1400" dirty="0">
                        <a:highlight>
                          <a:srgbClr val="FFFF00"/>
                        </a:highlight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06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Адвокационные мероприятия по повышению устойчивости программы ПТАО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Выполнено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Рабочие встречи и совещания руководителя РНПЦПЗ в Министерстве здравоохранения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552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Тренинг для членов  мультидисциплинарных команд ПТАО по оказанию комплексной медико-социальной помощи, включая приверженность к АРТ у ЛЖВ, включенных в программу ОЗТ.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Запланирован на 2-10 декабря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Тренинг с приглашением международного тренера </a:t>
                      </a:r>
                      <a:r>
                        <a:rPr lang="ru-RU" sz="1400" dirty="0" err="1">
                          <a:latin typeface="Akrobat" panose="00000600000000000000" pitchFamily="50" charset="-52"/>
                        </a:rPr>
                        <a:t>Дворяк</a:t>
                      </a:r>
                      <a:r>
                        <a:rPr lang="ru-RU" sz="1400" dirty="0">
                          <a:latin typeface="Akrobat" panose="00000600000000000000" pitchFamily="50" charset="-52"/>
                        </a:rPr>
                        <a:t> С.В. </a:t>
                      </a:r>
                    </a:p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Участники – сотрудники всех действующих кабинетов ПТАО (66 человек)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12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Тренинг для специалистов наркологической службы по профилактике передозировки опиоидами и лечению расстройств, вызванных использованием новых ПАВ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Выполнено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13-16 октября проведен тренинг с приглашением международного тренера Асадуллина А.Р.</a:t>
                      </a:r>
                    </a:p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Участники – заместители руководителей ЦПЗ наркологической службы  (Подготовлено 20 человек)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404">
                <a:tc>
                  <a:txBody>
                    <a:bodyPr/>
                    <a:lstStyle/>
                    <a:p>
                      <a:r>
                        <a:rPr lang="ru-RU" sz="1400">
                          <a:latin typeface="Akrobat" panose="00000600000000000000" pitchFamily="50" charset="-52"/>
                        </a:rPr>
                        <a:t>Ознакомительная поездку для специалистов по психическому здоровью в специализированную клинику, занимающуюся проблемой НПВ за рубежом</a:t>
                      </a:r>
                      <a:endParaRPr lang="ru-RU" sz="14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Не выполнено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Akrobat" panose="00000600000000000000" pitchFamily="50" charset="-52"/>
                          <a:ea typeface="+mn-ea"/>
                          <a:cs typeface="+mn-cs"/>
                        </a:rPr>
                        <a:t>В связи с неблагоприятной эпидемиологической ситуацией по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krobat" panose="00000600000000000000" pitchFamily="50" charset="-52"/>
                          <a:ea typeface="+mn-ea"/>
                          <a:cs typeface="+mn-cs"/>
                        </a:rPr>
                        <a:t> COVID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Akrobat" panose="00000600000000000000" pitchFamily="50" charset="-52"/>
                          <a:ea typeface="+mn-ea"/>
                          <a:cs typeface="+mn-cs"/>
                        </a:rPr>
                        <a:t>  в мире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krobat" panose="00000600000000000000" pitchFamily="50" charset="-52"/>
                          <a:ea typeface="+mn-ea"/>
                          <a:cs typeface="+mn-cs"/>
                        </a:rPr>
                        <a:t> –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Akrobat" panose="00000600000000000000" pitchFamily="50" charset="-52"/>
                          <a:ea typeface="+mn-ea"/>
                          <a:cs typeface="+mn-cs"/>
                        </a:rPr>
                        <a:t>перенесена</a:t>
                      </a:r>
                      <a:r>
                        <a:rPr lang="ru-RU" sz="1400" kern="1200" baseline="0" dirty="0">
                          <a:solidFill>
                            <a:schemeClr val="dk1"/>
                          </a:solidFill>
                          <a:effectLst/>
                          <a:latin typeface="Akrobat" panose="00000600000000000000" pitchFamily="50" charset="-52"/>
                          <a:ea typeface="+mn-ea"/>
                          <a:cs typeface="+mn-cs"/>
                        </a:rPr>
                        <a:t> на 2022 год</a:t>
                      </a:r>
                      <a:endParaRPr lang="ru-RU" sz="14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096">
                <a:tc>
                  <a:txBody>
                    <a:bodyPr/>
                    <a:lstStyle/>
                    <a:p>
                      <a:r>
                        <a:rPr lang="ru-RU" sz="1400">
                          <a:latin typeface="Akrobat" panose="00000600000000000000" pitchFamily="50" charset="-52"/>
                        </a:rPr>
                        <a:t>Клинико-эпидемиологическое исследование распространенности употребления НПВ в Казахстане </a:t>
                      </a:r>
                      <a:endParaRPr lang="ru-RU" sz="14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В процессе дальнейшей реализации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ru-RU" sz="1400" dirty="0">
                          <a:latin typeface="Akrobat" panose="00000600000000000000" pitchFamily="50" charset="-52"/>
                        </a:rPr>
                        <a:t>Ретроспективный анализ медицинской документации – завершен;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1400" dirty="0">
                          <a:latin typeface="Akrobat" panose="00000600000000000000" pitchFamily="50" charset="-52"/>
                        </a:rPr>
                        <a:t>Опрос респондентов (полевой этап) – проведен.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040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МиО визиты в регионы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Akrobat" panose="00000600000000000000" pitchFamily="50" charset="-52"/>
                        </a:rPr>
                        <a:t>Выполнено </a:t>
                      </a:r>
                      <a:endParaRPr lang="ru-RU" sz="14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krobat" panose="00000600000000000000" pitchFamily="50" charset="-52"/>
                        </a:rPr>
                        <a:t>Осуществлено 14 визитов, даны рекомендации для повышения качества оказываемой медико-социальной помощи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776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C0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4185" y="-49172"/>
            <a:ext cx="12163244" cy="88570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Akrobat Bold" panose="00000800000000000000" pitchFamily="50" charset="-52"/>
              </a:rPr>
              <a:t>СК - ОФ «Центр научно-практических инициатив» </a:t>
            </a:r>
            <a:endParaRPr lang="ru-RU" sz="2000" b="1" dirty="0">
              <a:solidFill>
                <a:srgbClr val="002060"/>
              </a:solidFill>
              <a:latin typeface="Akrobat Bold" panose="00000800000000000000" pitchFamily="50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4107" y="853900"/>
            <a:ext cx="11205712" cy="603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6989" y="6110964"/>
            <a:ext cx="120262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Akrobat" panose="00000600000000000000" pitchFamily="50" charset="-52"/>
              </a:rPr>
              <a:t>Планируемая сумма на ЦНПИ на 2021 г. – 134 679 долларов США, фактические затраты на 30.09.2021г. – 44 107 долларов США,  </a:t>
            </a:r>
            <a:endParaRPr lang="en-US" sz="1600" dirty="0">
              <a:solidFill>
                <a:srgbClr val="FF0000"/>
              </a:solidFill>
              <a:latin typeface="Akrobat" panose="00000600000000000000" pitchFamily="50" charset="-52"/>
            </a:endParaRP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krobat" panose="00000600000000000000" pitchFamily="50" charset="-52"/>
              </a:rPr>
              <a:t>Экономия на 30.09.2021 – 90 573 долларов США.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626867"/>
            <a:ext cx="120769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chemeClr val="bg1"/>
                </a:solidFill>
                <a:latin typeface="Akrobat" panose="00000600000000000000" pitchFamily="50" charset="-52"/>
              </a:rPr>
              <a:t>Обеспечение информационной, организационной и методической помощи ОЦ СПИД </a:t>
            </a:r>
            <a:r>
              <a:rPr lang="kk-KZ" sz="1600" b="1" dirty="0">
                <a:solidFill>
                  <a:schemeClr val="bg1"/>
                </a:solidFill>
                <a:latin typeface="Akrobat" panose="00000600000000000000" pitchFamily="50" charset="-52"/>
              </a:rPr>
              <a:t>и</a:t>
            </a:r>
            <a:r>
              <a:rPr lang="ru-RU" sz="1600" b="1" dirty="0">
                <a:solidFill>
                  <a:schemeClr val="bg1"/>
                </a:solidFill>
                <a:latin typeface="Akrobat" panose="00000600000000000000" pitchFamily="50" charset="-52"/>
              </a:rPr>
              <a:t> НПО по внедрению и расширению доконтактной профилактики для КГН в Республике Казахстан;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>
                <a:solidFill>
                  <a:schemeClr val="bg1"/>
                </a:solidFill>
                <a:latin typeface="Akrobat" panose="00000600000000000000" pitchFamily="50" charset="-52"/>
              </a:rPr>
              <a:t>Оказание технической помощи, поддержки и сопровождения НПО по профилактике ВИЧ, в т.ч. ДКП среди МСМ и ТГ, расширение тестирования, как на уровне сообщества, так и самотестирования.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393054"/>
              </p:ext>
            </p:extLst>
          </p:nvPr>
        </p:nvGraphicFramePr>
        <p:xfrm>
          <a:off x="82654" y="1796418"/>
          <a:ext cx="11911673" cy="4338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16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885"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Мероприятия</a:t>
                      </a:r>
                      <a:endPara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Исполнение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3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Тренинги по Pr</a:t>
                      </a:r>
                      <a:r>
                        <a:rPr lang="en-US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E</a:t>
                      </a:r>
                      <a:r>
                        <a:rPr lang="ru-RU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P для медицинских работников и сотрудников НПО по Профилактике ВИЧ среди МСМ, ТГ и внедрение PrEP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Выполнено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Проведено 10 тренингов в 6 проектных регионах для сотрудников НПО по работе с МСМ, ТГ и медработников, обучено 103 чел., в том числе - 46 медработников и 57 сотрудников НПО (координаторы, аутрич-работники) и аутрич-работников центров СПИД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3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Национальный семинар для медицинских работников по профилактике ВИЧ и внедрению PrEP</a:t>
                      </a:r>
                      <a:r>
                        <a:rPr lang="ru-RU" sz="1400" b="0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 в Казахстане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krobat" panose="00000600000000000000" pitchFamily="50" charset="-52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В процессе</a:t>
                      </a:r>
                      <a:r>
                        <a:rPr lang="ru-RU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 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Запланирован на 22-23 декабря 2021 года – двудневный тренинг в г. Алматы и совещение для руководителей Центров СПИД с приглашением 3 специалистов (врач ДК, врач клинического отдела, эпидемиолог) из ОГЦ СПИД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МиО визиты в 6 проектных регионов по внедрению </a:t>
                      </a:r>
                      <a:r>
                        <a:rPr lang="ru-RU" sz="1400" b="0" i="0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PrEP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krobat" panose="00000600000000000000" pitchFamily="50" charset="-52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Выполнено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Проведено 10 МиО визитов в 6 проектных регионов по работе с МСМ и ТГ, оказана менторская помощь по ДКП,</a:t>
                      </a:r>
                      <a:r>
                        <a:rPr lang="ru-RU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 аутрич-работе среди МСМ и ТГ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51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Разработка и производство материалов ИОК и информационных кампаний по </a:t>
                      </a:r>
                      <a:r>
                        <a:rPr lang="ru-RU" sz="1400" b="0" i="0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PrEP</a:t>
                      </a:r>
                      <a:r>
                        <a:rPr lang="ru-RU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В процессе</a:t>
                      </a:r>
                      <a:r>
                        <a:rPr lang="ru-RU" sz="1400" b="0" i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 </a:t>
                      </a:r>
                      <a:endParaRPr lang="ru-RU" sz="14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krobat" panose="00000600000000000000" pitchFamily="50" charset="-52"/>
                      </a:endParaRPr>
                    </a:p>
                    <a:p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Подготовлена</a:t>
                      </a:r>
                      <a:r>
                        <a:rPr lang="ru-RU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 базовая основа для </a:t>
                      </a:r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онлайн курса</a:t>
                      </a:r>
                      <a:r>
                        <a:rPr lang="ru-RU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 по аутрич-работе среди МСМ и ТГ. В эл.формате разработаны инф. образовательные материалы по ДКП. </a:t>
                      </a:r>
                      <a:r>
                        <a:rPr lang="kk-KZ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Готовится </a:t>
                      </a:r>
                      <a:r>
                        <a:rPr lang="ru-RU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сайт и телеграм-бот. Готовятся к тиражированию памятки по ДКП для мед и аутрич-работников, визитки для клиентов со ссылкой на сайт по профилактике.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73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Консультирование</a:t>
                      </a:r>
                      <a:r>
                        <a:rPr lang="ru-RU" sz="1400" b="0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 клиентов и перенаправление в ДК Центров СПИД и НПО за получением </a:t>
                      </a:r>
                      <a:r>
                        <a:rPr lang="en-US" sz="1400" b="0" i="0" u="none" strike="noStrike" baseline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krobat" panose="00000600000000000000" pitchFamily="50" charset="-52"/>
                        </a:rPr>
                        <a:t>PrEP</a:t>
                      </a:r>
                      <a:endParaRPr lang="ru-RU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krobat" panose="00000600000000000000" pitchFamily="50" charset="-52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В процессе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На конец ноября 2021 г. проконсультировали</a:t>
                      </a:r>
                      <a:r>
                        <a:rPr lang="ru-RU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 310 клиентов, перенаправили за получением 218 человек. В целом по Казахстану </a:t>
                      </a:r>
                      <a:r>
                        <a:rPr lang="en-US" sz="1400" baseline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PrEP</a:t>
                      </a:r>
                      <a:r>
                        <a:rPr lang="en-US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 </a:t>
                      </a:r>
                      <a:r>
                        <a:rPr lang="kk-KZ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получили примерно 170 человек </a:t>
                      </a:r>
                      <a:r>
                        <a:rPr lang="ru-RU" sz="14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krobat" panose="00000600000000000000" pitchFamily="50" charset="-52"/>
                        </a:rPr>
                        <a:t>(предварительные данные на конец ноября)  </a:t>
                      </a:r>
                      <a:endPara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996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241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106" y="0"/>
            <a:ext cx="11205712" cy="885704"/>
          </a:xfrm>
        </p:spPr>
        <p:txBody>
          <a:bodyPr>
            <a:normAutofit/>
          </a:bodyPr>
          <a:lstStyle/>
          <a:p>
            <a:pPr lvl="0" algn="ctr"/>
            <a:r>
              <a:rPr lang="ru-RU" sz="2000" b="1" dirty="0"/>
              <a:t> </a:t>
            </a:r>
            <a:r>
              <a:rPr lang="ru-RU" sz="2400" b="1" dirty="0">
                <a:latin typeface="Akrobat Bold" panose="00000800000000000000" pitchFamily="50" charset="-52"/>
              </a:rPr>
              <a:t>СК ОЮЛ «Казахстанский союз людей живущих с ВИЧ»</a:t>
            </a:r>
            <a:endParaRPr lang="ru-RU" sz="3600" b="1" dirty="0">
              <a:latin typeface="Akrobat Bold" panose="00000800000000000000" pitchFamily="50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4106" y="853900"/>
            <a:ext cx="11205712" cy="603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698271"/>
            <a:ext cx="12026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rgbClr val="FF0000"/>
              </a:solidFill>
              <a:latin typeface="Akrobat" panose="00000600000000000000" pitchFamily="50" charset="-52"/>
            </a:endParaRPr>
          </a:p>
          <a:p>
            <a:pPr algn="ctr"/>
            <a:r>
              <a:rPr lang="ru-RU" dirty="0">
                <a:solidFill>
                  <a:srgbClr val="FF0000"/>
                </a:solidFill>
                <a:latin typeface="Akrobat" panose="00000600000000000000" pitchFamily="50" charset="-52"/>
              </a:rPr>
              <a:t>Планируемая сумма на Каз Союза ЛЖВ на 2021 г.  – 37,747 долларов США,  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Akrobat" panose="00000600000000000000" pitchFamily="50" charset="-52"/>
              </a:rPr>
              <a:t>фактические затраты на 30.09.2021г.  –18,874 долларов США,  Экономия  –18,873 долларов США.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79668" y="656473"/>
            <a:ext cx="10446587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dirty="0">
                <a:latin typeface="Akrobat" panose="00000600000000000000" pitchFamily="50" charset="-52"/>
              </a:rPr>
              <a:t>Дифференцированное предоставление для ЛЖВ и КГН. </a:t>
            </a:r>
          </a:p>
          <a:p>
            <a:pPr lvl="0"/>
            <a:r>
              <a:rPr lang="ru-RU" dirty="0">
                <a:latin typeface="Akrobat" panose="00000600000000000000" pitchFamily="50" charset="-52"/>
              </a:rPr>
              <a:t>Усиление мониторинга по приверженности АРТ,  каскада лечения, достижению  целей 90-90-90, Повышение потенциала НПО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447121"/>
              </p:ext>
            </p:extLst>
          </p:nvPr>
        </p:nvGraphicFramePr>
        <p:xfrm>
          <a:off x="274319" y="1739604"/>
          <a:ext cx="11640773" cy="3790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9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4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3926"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>
                          <a:solidFill>
                            <a:schemeClr val="tx1"/>
                          </a:solidFill>
                          <a:latin typeface="Akrobat Bold" panose="00000800000000000000" pitchFamily="50" charset="-52"/>
                        </a:rPr>
                        <a:t>Мероприятия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Akrobat Bold" panose="00000800000000000000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Akrobat Bold" panose="00000800000000000000" pitchFamily="50" charset="-52"/>
                        </a:rPr>
                        <a:t>Исполнение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Akrobat Bold" panose="00000800000000000000" pitchFamily="50" charset="-52"/>
                        </a:rPr>
                        <a:t>Примечание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9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ТоТ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тренинг для  тренеров по работе с КГН (ЛУИН, СР, ЛЖВ)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Выполнено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Проведен 4-х дневный тренинг по подготовке национальных тренеров для работы среди ЛУИН, РС, ЛЖВ, подготовлено 20 тренеров.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9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Каскадные тренинги для ЛУИН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Akrobat" panose="00000600000000000000" pitchFamily="50" charset="-52"/>
                        </a:rPr>
                        <a:t>Выполнено</a:t>
                      </a:r>
                      <a:endParaRPr lang="ru-RU" sz="1600" dirty="0"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Силами</a:t>
                      </a:r>
                      <a:r>
                        <a:rPr lang="ru-RU" sz="1400" baseline="0" dirty="0">
                          <a:latin typeface="Akrobat" panose="00000600000000000000" pitchFamily="50" charset="-52"/>
                        </a:rPr>
                        <a:t> подготовленных тренеров проведены каскадные тренинги в 3 проектных регионах, обучено 87 аутрич-работников по работе с  ЛУИН</a:t>
                      </a:r>
                      <a:endParaRPr lang="ru-RU" sz="1400" dirty="0"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Тренинг по взаимодействию  для врачей центров СПИД и НПО по работе с ЛЖВ (для Алматинской, Карагандинской областей и г. Нур-Султан)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Выполнено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Проведен тренинг 29-30 сентября 2021г.  для  3 проектных регионах по работе с ЛЖВ, обучено 19  чел.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4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Создание интернет бота для ЛЖВ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В процессе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ru-RU" sz="1400" dirty="0">
                          <a:latin typeface="Akrobat" panose="00000600000000000000" pitchFamily="50" charset="-52"/>
                        </a:rPr>
                        <a:t>Для увеличение информированности ЛЖВ о АРВ, диагностике и лечения ВИЧ,</a:t>
                      </a:r>
                      <a:r>
                        <a:rPr lang="ru-RU" sz="1400" baseline="0" dirty="0">
                          <a:latin typeface="Akrobat" panose="00000600000000000000" pitchFamily="50" charset="-52"/>
                        </a:rPr>
                        <a:t> у</a:t>
                      </a:r>
                      <a:r>
                        <a:rPr lang="ru-RU" sz="1400" dirty="0">
                          <a:latin typeface="Akrobat" panose="00000600000000000000" pitchFamily="50" charset="-52"/>
                        </a:rPr>
                        <a:t>силения</a:t>
                      </a:r>
                      <a:r>
                        <a:rPr lang="ru-RU" sz="1400" baseline="0" dirty="0">
                          <a:latin typeface="Akrobat" panose="00000600000000000000" pitchFamily="50" charset="-52"/>
                        </a:rPr>
                        <a:t> </a:t>
                      </a:r>
                      <a:r>
                        <a:rPr lang="ru-RU" sz="1400" dirty="0">
                          <a:latin typeface="Akrobat" panose="00000600000000000000" pitchFamily="50" charset="-52"/>
                        </a:rPr>
                        <a:t> взаимодействия активистов сообщества ЛЖВ между собой</a:t>
                      </a:r>
                      <a:r>
                        <a:rPr lang="ru-RU" sz="1400" baseline="0" dirty="0">
                          <a:latin typeface="Akrobat" panose="00000600000000000000" pitchFamily="50" charset="-52"/>
                        </a:rPr>
                        <a:t> и </a:t>
                      </a:r>
                      <a:r>
                        <a:rPr lang="ru-RU" sz="1400" dirty="0">
                          <a:latin typeface="Akrobat" panose="00000600000000000000" pitchFamily="50" charset="-52"/>
                        </a:rPr>
                        <a:t>поддержке информационного блока по</a:t>
                      </a:r>
                      <a:r>
                        <a:rPr lang="ru-RU" sz="1400" baseline="0" dirty="0">
                          <a:latin typeface="Akrobat" panose="00000600000000000000" pitchFamily="50" charset="-52"/>
                        </a:rPr>
                        <a:t> </a:t>
                      </a:r>
                      <a:r>
                        <a:rPr lang="ru-RU" sz="1400" dirty="0">
                          <a:latin typeface="Akrobat" panose="00000600000000000000" pitchFamily="50" charset="-52"/>
                        </a:rPr>
                        <a:t> деятельности</a:t>
                      </a:r>
                      <a:r>
                        <a:rPr lang="ru-RU" sz="1400" baseline="0" dirty="0">
                          <a:latin typeface="Akrobat" panose="00000600000000000000" pitchFamily="50" charset="-52"/>
                        </a:rPr>
                        <a:t> </a:t>
                      </a:r>
                      <a:r>
                        <a:rPr lang="ru-RU" sz="1400" dirty="0">
                          <a:latin typeface="Akrobat" panose="00000600000000000000" pitchFamily="50" charset="-52"/>
                        </a:rPr>
                        <a:t> НПО </a:t>
                      </a:r>
                    </a:p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Akrobat" panose="00000600000000000000" pitchFamily="50" charset="-52"/>
                        </a:rPr>
                        <a:t>создается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krobat" panose="00000600000000000000" pitchFamily="50" charset="-52"/>
                        </a:rPr>
                        <a:t>Telegram-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Akrobat" panose="00000600000000000000" pitchFamily="50" charset="-52"/>
                        </a:rPr>
                        <a:t>канал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5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МиО визиты в 3 проектных регионов в НПО ЛЖВ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krobat" panose="00000600000000000000" pitchFamily="50" charset="-52"/>
                        </a:rPr>
                        <a:t>В процессе</a:t>
                      </a:r>
                    </a:p>
                    <a:p>
                      <a:endParaRPr lang="ru-RU" sz="1400" dirty="0"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krobat" panose="00000600000000000000" pitchFamily="50" charset="-52"/>
                        </a:rPr>
                        <a:t>МиО визиты проведены в 2 региона</a:t>
                      </a:r>
                      <a:r>
                        <a:rPr lang="ru-RU" sz="1400" baseline="0" dirty="0">
                          <a:latin typeface="Akrobat" panose="00000600000000000000" pitchFamily="50" charset="-52"/>
                        </a:rPr>
                        <a:t> (Алматинская, Карагандинская области) на 7-10 декабря запланирован МиО визит в г. Нур-Султан</a:t>
                      </a:r>
                      <a:endParaRPr lang="ru-RU" sz="1400" dirty="0"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3D4D9B-73D4-4C14-912F-E647DAB7D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42240"/>
            <a:ext cx="2536047" cy="75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395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FF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522" y="0"/>
            <a:ext cx="10515600" cy="767751"/>
          </a:xfrm>
        </p:spPr>
        <p:txBody>
          <a:bodyPr>
            <a:normAutofit/>
          </a:bodyPr>
          <a:lstStyle/>
          <a:p>
            <a:pPr lvl="0" algn="ctr"/>
            <a:r>
              <a:rPr lang="ru-RU" sz="2000" b="1" dirty="0">
                <a:solidFill>
                  <a:srgbClr val="FF0000"/>
                </a:solidFill>
                <a:latin typeface="Akrobat Bold" panose="00000800000000000000" pitchFamily="50" charset="-52"/>
                <a:ea typeface="Exo"/>
                <a:cs typeface="Exo"/>
                <a:sym typeface="Exo"/>
              </a:rPr>
              <a:t>Задача </a:t>
            </a:r>
            <a:r>
              <a:rPr lang="ru-RU" sz="1800" b="1" dirty="0">
                <a:solidFill>
                  <a:srgbClr val="FF0000"/>
                </a:solidFill>
                <a:latin typeface="Akrobat Bold" panose="00000800000000000000" pitchFamily="50" charset="-52"/>
                <a:ea typeface="Exo"/>
                <a:cs typeface="Exo"/>
                <a:sym typeface="Exo"/>
              </a:rPr>
              <a:t>- </a:t>
            </a:r>
            <a:r>
              <a:rPr lang="ru-RU" sz="1800" b="1" dirty="0">
                <a:solidFill>
                  <a:srgbClr val="002060"/>
                </a:solidFill>
                <a:latin typeface="Akrobat Bold" panose="00000800000000000000" pitchFamily="50" charset="-52"/>
                <a:ea typeface="Exo"/>
                <a:cs typeface="Exo"/>
                <a:sym typeface="Exo"/>
              </a:rPr>
              <a:t>Создание  благоприятной  правовой среды  и устранение правовых барьеров, связанных с вопросами здоровья и гендерного  неравенства</a:t>
            </a:r>
            <a:endParaRPr lang="ru-RU" sz="1800" dirty="0">
              <a:solidFill>
                <a:srgbClr val="002060"/>
              </a:solidFill>
              <a:latin typeface="Akrobat Bold" panose="00000800000000000000" pitchFamily="50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2809" y="673186"/>
            <a:ext cx="1099005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</a:rPr>
              <a:t>                    </a:t>
            </a:r>
            <a:endParaRPr lang="en-US" sz="1600" b="1" dirty="0">
              <a:solidFill>
                <a:srgbClr val="C00000"/>
              </a:solidFill>
              <a:latin typeface="Akrobat" panose="00000600000000000000" pitchFamily="50" charset="-52"/>
            </a:endParaRPr>
          </a:p>
          <a:p>
            <a:r>
              <a:rPr lang="en-US" sz="1600" b="1" dirty="0">
                <a:solidFill>
                  <a:srgbClr val="C00000"/>
                </a:solidFill>
                <a:latin typeface="Akrobat" panose="00000600000000000000" pitchFamily="50" charset="-52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</a:rPr>
              <a:t>    СК Казахстанское международное бюро по правам человека и соблюдению законности </a:t>
            </a:r>
            <a:r>
              <a:rPr lang="ru-RU" sz="1600" b="1" dirty="0">
                <a:solidFill>
                  <a:srgbClr val="002060"/>
                </a:solidFill>
                <a:latin typeface="Akrobat" panose="00000600000000000000" pitchFamily="50" charset="-52"/>
              </a:rPr>
              <a:t>: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krobat" panose="00000600000000000000" pitchFamily="50" charset="-52"/>
              </a:rPr>
              <a:t> Устранение барьеров, связанных с нарушением прав и получением комплексных услуг КГН по ВИЧ и ТБ.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krobat" panose="00000600000000000000" pitchFamily="50" charset="-52"/>
              </a:rPr>
              <a:t>Оказание юридической помощи КГН и обучение правовой грамотности лиц из числа КГН. 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krobat" panose="00000600000000000000" pitchFamily="50" charset="-52"/>
              </a:rPr>
              <a:t>Обеспечение доступа АРТ среди мигрантов с ВИЧ.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70236"/>
              </p:ext>
            </p:extLst>
          </p:nvPr>
        </p:nvGraphicFramePr>
        <p:xfrm>
          <a:off x="113580" y="2135708"/>
          <a:ext cx="11964839" cy="3204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15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812"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Akrobat" panose="00000600000000000000" pitchFamily="50" charset="-52"/>
                        </a:rPr>
                        <a:t>Мероприятия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krobat" panose="00000600000000000000" pitchFamily="50" charset="-52"/>
                        </a:rPr>
                        <a:t>Исполнение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krobat" panose="00000600000000000000" pitchFamily="50" charset="-52"/>
                        </a:rPr>
                        <a:t>Примечание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2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Юридическая поддержка КГН  пара –юристами в 17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  </a:t>
                      </a:r>
                    </a:p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регионах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Исполнено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По проекту на 30.09.2021 года работает 13 пара юристов в 13 регионах страны.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1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Юридическая поддержка  КГН профессиональными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krobat" panose="00000600000000000000" pitchFamily="50" charset="-52"/>
                      </a:endParaRPr>
                    </a:p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юристами в 9 регионах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Исполнено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krobat" panose="00000600000000000000" pitchFamily="50" charset="-52"/>
                        </a:rPr>
                        <a:t>    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9 Профессиональных  юристов  из филиалов  Казахстанского </a:t>
                      </a:r>
                      <a:r>
                        <a:rPr lang="en-US" sz="1600" dirty="0">
                          <a:latin typeface="Akrobat" panose="00000600000000000000" pitchFamily="50" charset="-52"/>
                        </a:rPr>
                        <a:t>   </a:t>
                      </a:r>
                    </a:p>
                    <a:p>
                      <a:r>
                        <a:rPr lang="en-US" sz="1600" dirty="0">
                          <a:latin typeface="Akrobat" panose="00000600000000000000" pitchFamily="50" charset="-52"/>
                        </a:rPr>
                        <a:t>    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Международного бюро по правам человека предоставляют услуги по </a:t>
                      </a:r>
                      <a:endParaRPr lang="en-US" sz="1600" dirty="0">
                        <a:latin typeface="Akrobat" panose="00000600000000000000" pitchFamily="50" charset="-52"/>
                      </a:endParaRPr>
                    </a:p>
                    <a:p>
                      <a:r>
                        <a:rPr lang="en-US" sz="1600" dirty="0">
                          <a:latin typeface="Akrobat" panose="00000600000000000000" pitchFamily="50" charset="-52"/>
                        </a:rPr>
                        <a:t>    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всей РК.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Обучение «пара - юристов» из числа аутрич-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работников и сообщества.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krobat" panose="00000600000000000000" pitchFamily="50" charset="-52"/>
                        </a:rPr>
                        <a:t>Исполнено</a:t>
                      </a:r>
                    </a:p>
                    <a:p>
                      <a:pPr algn="ctr"/>
                      <a:endParaRPr lang="ru-RU" sz="1600" dirty="0">
                        <a:latin typeface="Akrobat" panose="00000600000000000000" pitchFamily="50" charset="-5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krobat" panose="00000600000000000000" pitchFamily="50" charset="-52"/>
                      </a:endParaRPr>
                    </a:p>
                    <a:p>
                      <a:r>
                        <a:rPr lang="en-US" sz="1600" dirty="0">
                          <a:latin typeface="Akrobat" panose="00000600000000000000" pitchFamily="50" charset="-52"/>
                        </a:rPr>
                        <a:t>     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Проведено 2 онлайн тренинга, обучено 17 человек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9140" y="5861648"/>
            <a:ext cx="12102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Планируемая сумма на КМБПЧ на 2021 г.  – 84,289 долларов США,  </a:t>
            </a:r>
          </a:p>
          <a:p>
            <a:pPr algn="ctr"/>
            <a:r>
              <a:rPr lang="ru-RU" i="1" dirty="0">
                <a:solidFill>
                  <a:srgbClr val="FF0000"/>
                </a:solidFill>
              </a:rPr>
              <a:t>фактические затраты на 30.09.2021г.  –24,078 долларов США,  Экономия  –60,211 долларов США.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36D0EBA-2FA9-4A8A-9FAB-02D57D271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35" y="1001865"/>
            <a:ext cx="933974" cy="89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598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015" y="265339"/>
            <a:ext cx="10515600" cy="50033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Задача - </a:t>
            </a:r>
            <a:r>
              <a:rPr lang="ru-RU" sz="2000" b="1" dirty="0">
                <a:solidFill>
                  <a:srgbClr val="00206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Укрепление устойчивых механизмов финансирования, направленных  на профилактику и лечение ВИЧ- инфекции в Казахстане </a:t>
            </a:r>
            <a:br>
              <a:rPr lang="ru-RU" sz="2000" b="1" dirty="0">
                <a:solidFill>
                  <a:srgbClr val="00206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45720" y="630570"/>
            <a:ext cx="107571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krobat" panose="00000600000000000000" pitchFamily="50" charset="-52"/>
              </a:rPr>
              <a:t>                                                                  СК  ОФ «КАМЕДА» </a:t>
            </a:r>
            <a:endParaRPr lang="ru-RU" b="1" dirty="0">
              <a:solidFill>
                <a:srgbClr val="002060"/>
              </a:solidFill>
              <a:latin typeface="Akrobat" panose="00000600000000000000" pitchFamily="50" charset="-52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krobat" panose="00000600000000000000" pitchFamily="50" charset="-52"/>
              </a:rPr>
              <a:t>повышение потенциала  НПО,  усиление системы сообщества;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krobat" panose="00000600000000000000" pitchFamily="50" charset="-52"/>
              </a:rPr>
              <a:t>улучшение взаимодействия НПО с государственными организациями для получения государственного финансирования;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krobat" panose="00000600000000000000" pitchFamily="50" charset="-52"/>
              </a:rPr>
              <a:t>Координация  деятельности НПО по подготовке Заявок для участия в ГСЗ, грантах, премиях  для получения государственного финансирования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777762"/>
              </p:ext>
            </p:extLst>
          </p:nvPr>
        </p:nvGraphicFramePr>
        <p:xfrm>
          <a:off x="270588" y="2103037"/>
          <a:ext cx="11921412" cy="4124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0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07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6640"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>
                          <a:latin typeface="Akrobat" panose="00000600000000000000" pitchFamily="50" charset="-52"/>
                        </a:rPr>
                        <a:t>Мероприятия</a:t>
                      </a:r>
                      <a:endParaRPr lang="ru-RU" sz="16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Исполнение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Примечание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6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Разработать обучающие модули и провести вебинары с системой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сертификации по основным элементам потенциала организации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krobat" panose="00000600000000000000" pitchFamily="50" charset="-52"/>
                        </a:rPr>
                        <a:t>Выполнено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Разработаны</a:t>
                      </a:r>
                      <a:r>
                        <a:rPr lang="ru-RU" sz="1200" baseline="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  следующие </a:t>
                      </a: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обучающие</a:t>
                      </a:r>
                      <a:r>
                        <a:rPr lang="ru-RU" sz="1200" baseline="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модули и проведены </a:t>
                      </a:r>
                      <a:r>
                        <a:rPr lang="ru-RU" sz="1200" dirty="0" err="1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вебинары</a:t>
                      </a: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  <a:endParaRPr lang="ru-RU" sz="1200" dirty="0">
                        <a:effectLst/>
                        <a:latin typeface="Akrobat" panose="00000600000000000000" pitchFamily="50" charset="-52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«Методология</a:t>
                      </a:r>
                      <a:r>
                        <a:rPr lang="ru-RU" sz="1200" baseline="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мониторинга портала государственных</a:t>
                      </a:r>
                      <a:r>
                        <a:rPr lang="ru-RU" sz="1200" baseline="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 закупок»;</a:t>
                      </a:r>
                      <a:endParaRPr lang="ru-RU" sz="1200" dirty="0">
                        <a:effectLst/>
                        <a:latin typeface="Akrobat" panose="00000600000000000000" pitchFamily="50" charset="-52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«Устойчивость для СПИД-сервисных НПО – что</a:t>
                      </a:r>
                      <a:r>
                        <a:rPr lang="ru-RU" sz="1200" baseline="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мы не знаем?»;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«Создание успешного социального предприятия»;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«Социальное предпринимательство – тренды социального бизнеса»;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aseline="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«Эмоциональный интеллект: что важно знать для выделения государственного финансирования по профилактике ВИЧ среди КГН»;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aseline="0" dirty="0">
                          <a:effectLst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«Стратегическое планирование для бесперебойного оказания услуг КГН»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0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Обучение по бюджетной  пропаганде выделения государственных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krobat" panose="00000600000000000000" pitchFamily="50" charset="-52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социальных заказов для НПО, ОЦ СПИД и для лиц, принимающих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решения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krobat" panose="00000600000000000000" pitchFamily="50" charset="-52"/>
                        </a:rPr>
                        <a:t>В процессе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>
                          <a:effectLst/>
                          <a:latin typeface="Akrobat" panose="00000600000000000000" pitchFamily="50" charset="-52"/>
                          <a:ea typeface="Times New Roman"/>
                        </a:rPr>
                        <a:t>Проведено адвокационное</a:t>
                      </a: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Times New Roman"/>
                        </a:rPr>
                        <a:t> совещание</a:t>
                      </a:r>
                      <a:r>
                        <a:rPr lang="ru-RU" sz="1200" baseline="0" dirty="0">
                          <a:effectLst/>
                          <a:latin typeface="Akrobat" panose="00000600000000000000" pitchFamily="50" charset="-52"/>
                          <a:ea typeface="Times New Roman"/>
                        </a:rPr>
                        <a:t> для  4 </a:t>
                      </a:r>
                      <a:r>
                        <a:rPr lang="ru-RU" sz="1200" dirty="0">
                          <a:effectLst/>
                          <a:latin typeface="Akrobat" panose="00000600000000000000" pitchFamily="50" charset="-52"/>
                          <a:ea typeface="Times New Roman"/>
                        </a:rPr>
                        <a:t>региона Казахстана (г. Нур-Султан, Карагандинская, Павлодарская, ВКО)</a:t>
                      </a:r>
                      <a:endParaRPr lang="ru-RU" sz="1200" dirty="0">
                        <a:latin typeface="Akrobat" panose="00000600000000000000" pitchFamily="50" charset="-52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0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Техническая поддержка для дальнейшего укрепления и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krobat" panose="00000600000000000000" pitchFamily="50" charset="-52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    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krobat" panose="00000600000000000000" pitchFamily="50" charset="-52"/>
                        </a:rPr>
                        <a:t>развертывания механизмов социального заказа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krobat" panose="00000600000000000000" pitchFamily="50" charset="-52"/>
                        </a:rPr>
                        <a:t>Выполнено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krobat" panose="00000600000000000000" pitchFamily="50" charset="-52"/>
                          <a:ea typeface="+mn-ea"/>
                          <a:cs typeface="Arial" panose="020B0604020202020204" pitchFamily="34" charset="0"/>
                        </a:rPr>
                        <a:t>Разработано инструктивное письмо для СПИД-сервисных НПО по оплате услуг портала государственных закупок.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Разработан опросник по оценке потребностей. Проведен опрос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krobat" panose="00000600000000000000" pitchFamily="50" charset="-52"/>
                          <a:ea typeface="Calibri"/>
                          <a:cs typeface="Arial" panose="020B0604020202020204" pitchFamily="34" charset="0"/>
                        </a:rPr>
                        <a:t>Проведен мониторинг портала государственных закупок и сбор информаций по ГСЗ для СПИД-сервисных НПО и формирование единого списка объявленных ГСЗ</a:t>
                      </a:r>
                    </a:p>
                    <a:p>
                      <a:r>
                        <a:rPr lang="ru-RU" sz="1200" dirty="0">
                          <a:latin typeface="Akrobat" panose="00000600000000000000" pitchFamily="50" charset="-52"/>
                        </a:rPr>
                        <a:t>Проводятся постоянные</a:t>
                      </a:r>
                      <a:r>
                        <a:rPr lang="ru-RU" sz="1200" baseline="0" dirty="0">
                          <a:latin typeface="Akrobat" panose="00000600000000000000" pitchFamily="50" charset="-52"/>
                        </a:rPr>
                        <a:t> консультации НПО по получению гос. финансирования</a:t>
                      </a:r>
                      <a:endParaRPr lang="ru-RU" sz="12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6216154"/>
            <a:ext cx="12102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Akrobat" panose="00000600000000000000" pitchFamily="50" charset="-52"/>
              </a:rPr>
              <a:t>Планируемая сумма на КАМЕДА на 2021 г.  – 24,749 долларов США,  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Akrobat" panose="00000600000000000000" pitchFamily="50" charset="-52"/>
              </a:rPr>
              <a:t>фактические затраты на 30.09.2021г.  – 4,827 долларов США,  Экономия  –19,922 долларов США.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9D8CA5E-2378-48AD-9CC9-CE6FF28606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37138" r="1913" b="35802"/>
          <a:stretch/>
        </p:blipFill>
        <p:spPr>
          <a:xfrm>
            <a:off x="120999" y="873240"/>
            <a:ext cx="1086700" cy="61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638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60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/>
          <p:cNvGrpSpPr/>
          <p:nvPr/>
        </p:nvGrpSpPr>
        <p:grpSpPr>
          <a:xfrm>
            <a:off x="2077553" y="89958"/>
            <a:ext cx="9112037" cy="859610"/>
            <a:chOff x="1223293" y="89958"/>
            <a:chExt cx="7593364" cy="859610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223293" y="89958"/>
              <a:ext cx="7159383" cy="5355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2880" b="1" dirty="0">
                  <a:solidFill>
                    <a:schemeClr val="bg1">
                      <a:lumMod val="95000"/>
                    </a:schemeClr>
                  </a:solidFill>
                  <a:latin typeface="Akrobat Bold" panose="00000800000000000000" pitchFamily="50" charset="-52"/>
                  <a:cs typeface="Times New Roman" panose="02020603050405020304" pitchFamily="18" charset="0"/>
                </a:rPr>
                <a:t>Планы на 2022</a:t>
              </a:r>
              <a:r>
                <a:rPr lang="en-US" sz="2880" b="1" dirty="0">
                  <a:solidFill>
                    <a:schemeClr val="bg1">
                      <a:lumMod val="95000"/>
                    </a:schemeClr>
                  </a:solidFill>
                  <a:latin typeface="Akrobat Bold" panose="00000800000000000000" pitchFamily="50" charset="-52"/>
                  <a:cs typeface="Times New Roman" panose="02020603050405020304" pitchFamily="18" charset="0"/>
                </a:rPr>
                <a:t> </a:t>
              </a:r>
              <a:r>
                <a:rPr lang="ru-RU" sz="2880" b="1" dirty="0">
                  <a:solidFill>
                    <a:schemeClr val="bg1">
                      <a:lumMod val="95000"/>
                    </a:schemeClr>
                  </a:solidFill>
                  <a:latin typeface="Akrobat Bold" panose="00000800000000000000" pitchFamily="50" charset="-52"/>
                  <a:cs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8361950" y="148625"/>
              <a:ext cx="454707" cy="80094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216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0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C6095F29-847C-4E13-ACE4-A6C65F7F1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189590" y="63554"/>
            <a:ext cx="1048232" cy="696110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AF5F8C87-8B4F-4E66-A5A1-C992A596FB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9"/>
            <a:ext cx="1667824" cy="724662"/>
          </a:xfrm>
          <a:prstGeom prst="rect">
            <a:avLst/>
          </a:prstGeom>
          <a:noFill/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FDE52BF0-3BF0-43E1-9EB9-E393D20EAF24}"/>
              </a:ext>
            </a:extLst>
          </p:cNvPr>
          <p:cNvSpPr txBox="1"/>
          <p:nvPr/>
        </p:nvSpPr>
        <p:spPr>
          <a:xfrm>
            <a:off x="309700" y="1221895"/>
            <a:ext cx="4916968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1.  Продолжение реализации профилактических программ среди ЛУИН силами 4 НПО (Нур-Султан; Карагандинская, Костанайская) : а/раб; презервативы; ПТАО</a:t>
            </a:r>
          </a:p>
          <a:p>
            <a:pPr algn="just">
              <a:buClr>
                <a:schemeClr val="accent3">
                  <a:lumMod val="75000"/>
                </a:schemeClr>
              </a:buClr>
            </a:pPr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2.   Продолжение  ухода и поддержки  ЛЖВ  в 3 регионах   (Ну- Султан; Карагандинская, Алматинская) : 3 НПО, равные консультанты, </a:t>
            </a:r>
            <a:r>
              <a:rPr lang="ru-RU" sz="1400" b="1" dirty="0" err="1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соц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 работники.  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pPr algn="just">
              <a:buClr>
                <a:schemeClr val="accent3">
                  <a:lumMod val="75000"/>
                </a:schemeClr>
              </a:buClr>
            </a:pP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3.  Продолжение реализации профилактических программ среди МСМ силами 6 НПО (Нур-Султан; Карагандинская, Актюбинская; Шымкент; ВКО*; Павлодарская) : а/раб; презервативы; </a:t>
            </a:r>
            <a:r>
              <a:rPr lang="ru-RU" sz="1400" b="1" dirty="0" err="1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лубриканты</a:t>
            </a:r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pPr algn="just">
              <a:buClr>
                <a:schemeClr val="accent3">
                  <a:lumMod val="75000"/>
                </a:schemeClr>
              </a:buClr>
            </a:pPr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4.  Проведение информационных кампаний и образовательных мероприятий по повышению информированности ДКП (</a:t>
            </a:r>
            <a:r>
              <a:rPr lang="en-US" sz="1400" b="1" dirty="0" err="1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PrEP</a:t>
            </a:r>
            <a:r>
              <a:rPr lang="en-US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) 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для КГН</a:t>
            </a:r>
          </a:p>
          <a:p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5.  Расширение доступа КГН к тестированию (закуп экспресс –тестов (</a:t>
            </a:r>
            <a:r>
              <a:rPr lang="ru-RU" sz="1400" b="1" dirty="0" err="1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слюновых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) для всех регионов</a:t>
            </a:r>
          </a:p>
          <a:p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6. Обеспечение доступности ЛЖВ к мониторингу за лечением (закуп тестов на ВН к закупленному ПЦР оборудованию)</a:t>
            </a:r>
          </a:p>
          <a:p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7.  Предоставление АРТ, мониторинг за лечением мигрантов  с ВИЧ (120 ЛЖВ)</a:t>
            </a:r>
          </a:p>
          <a:p>
            <a:pPr algn="just">
              <a:buClr>
                <a:schemeClr val="accent3">
                  <a:lumMod val="75000"/>
                </a:schemeClr>
              </a:buClr>
            </a:pPr>
            <a:endParaRPr lang="ru-RU" sz="1200" b="1" dirty="0"/>
          </a:p>
        </p:txBody>
      </p:sp>
      <p:pic>
        <p:nvPicPr>
          <p:cNvPr id="45" name="Graphic 66">
            <a:extLst>
              <a:ext uri="{FF2B5EF4-FFF2-40B4-BE49-F238E27FC236}">
                <a16:creationId xmlns:a16="http://schemas.microsoft.com/office/drawing/2014/main" id="{223F6894-6A38-476F-A3E9-BB93E52E7B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540000">
            <a:off x="3916289" y="771545"/>
            <a:ext cx="4479188" cy="1613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1045163-1FA1-4BD5-9ADB-1FAECB677E81}"/>
              </a:ext>
            </a:extLst>
          </p:cNvPr>
          <p:cNvSpPr txBox="1"/>
          <p:nvPr/>
        </p:nvSpPr>
        <p:spPr>
          <a:xfrm>
            <a:off x="5394960" y="1162913"/>
            <a:ext cx="6614160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8.  Предоставление правовой поддержки ЛЖВ и КГН  и мигрантам ЛЖВ/АРТ вида на жительство в 17 регионах при поддержки пара- и профессиональных юристов</a:t>
            </a:r>
          </a:p>
          <a:p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9.  Предоставление консультативной  и психологической помощи всем КГН и ЛЖВ по вопросам ВИЧ и </a:t>
            </a:r>
            <a:r>
              <a:rPr lang="en-US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COVID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-19</a:t>
            </a:r>
            <a:r>
              <a:rPr lang="en-US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 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веб консультантами для всех регионов РК</a:t>
            </a:r>
          </a:p>
          <a:p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endParaRPr lang="ru-RU" sz="1400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10.  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Профилактика  </a:t>
            </a:r>
            <a:r>
              <a:rPr lang="en-US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COVID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-19</a:t>
            </a:r>
            <a:r>
              <a:rPr lang="en-US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 ( 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закуп СИЗ, ШББ, ламп закрытого типа, плакаты  по вакцинации) </a:t>
            </a:r>
          </a:p>
          <a:p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11.  Продолжение работы по обновлению  БДИУК (планшеты для аутрич/работников, ПД, ДК)</a:t>
            </a:r>
          </a:p>
          <a:p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12.  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Реализация мероприятий Дорожной карты по обеспечению устойчивости  услуг в сфере ВИЧ</a:t>
            </a:r>
          </a:p>
          <a:p>
            <a:endParaRPr lang="ru-RU" sz="1400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13. 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Проведение  обучающих мероприятий по повышению</a:t>
            </a:r>
            <a:r>
              <a:rPr lang="en-US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 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потенциала НПО и техническое сопровождение  НПО для  получении ГСЗ</a:t>
            </a:r>
          </a:p>
          <a:p>
            <a:endParaRPr lang="ru-RU" sz="14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  <a:cs typeface="Times New Roman" panose="02020603050405020304" pitchFamily="18" charset="0"/>
              </a:rPr>
              <a:t>14.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 Продолжение </a:t>
            </a:r>
            <a:r>
              <a:rPr lang="ru-RU" sz="1400" b="1" dirty="0" err="1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адвокационных</a:t>
            </a:r>
            <a:r>
              <a:rPr lang="ru-RU" sz="14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 мероприятий по выделению государственного  финансирования (ГСЗ) на программы ВИЧ  </a:t>
            </a:r>
          </a:p>
        </p:txBody>
      </p:sp>
    </p:spTree>
    <p:extLst>
      <p:ext uri="{BB962C8B-B14F-4D97-AF65-F5344CB8AC3E}">
        <p14:creationId xmlns:p14="http://schemas.microsoft.com/office/powerpoint/2010/main" val="1218013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63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raphic 76" descr="Lightbulb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D204EC63-8A98-E944-8E9B-EF61D5A2C1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756" y="530641"/>
            <a:ext cx="703036" cy="637214"/>
          </a:xfrm>
          <a:prstGeom prst="rect">
            <a:avLst/>
          </a:prstGeom>
        </p:spPr>
      </p:pic>
      <p:pic>
        <p:nvPicPr>
          <p:cNvPr id="213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FFD5AEA0-E575-4140-8A8E-2DE8E957E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140443" y="169953"/>
            <a:ext cx="898099" cy="596410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946E5BC4-9B8D-4BA8-AA1F-C531BD335EC0}"/>
              </a:ext>
            </a:extLst>
          </p:cNvPr>
          <p:cNvSpPr txBox="1"/>
          <p:nvPr/>
        </p:nvSpPr>
        <p:spPr>
          <a:xfrm>
            <a:off x="4290767" y="275797"/>
            <a:ext cx="4384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Смягчение воздействия </a:t>
            </a:r>
          </a:p>
          <a:p>
            <a:pPr algn="ctr"/>
            <a:r>
              <a:rPr lang="ru-RU" sz="24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пандемии </a:t>
            </a:r>
            <a:r>
              <a:rPr lang="en-US" sz="24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COVID-19 (C19RM)</a:t>
            </a:r>
            <a:endParaRPr lang="en-LT" sz="2400" b="1" spc="300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76F089-23F7-48EC-80A4-DB73E4C73BAF}"/>
              </a:ext>
            </a:extLst>
          </p:cNvPr>
          <p:cNvSpPr txBox="1"/>
          <p:nvPr/>
        </p:nvSpPr>
        <p:spPr>
          <a:xfrm>
            <a:off x="8342110" y="2384310"/>
            <a:ext cx="2906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Орг. </a:t>
            </a:r>
            <a:r>
              <a:rPr lang="ru-RU" sz="2000" b="1" spc="300" dirty="0" err="1">
                <a:solidFill>
                  <a:schemeClr val="bg1"/>
                </a:solidFill>
                <a:latin typeface="Akrobat Bold" panose="00000800000000000000" pitchFamily="50" charset="-52"/>
              </a:rPr>
              <a:t>техникадля</a:t>
            </a:r>
            <a:endParaRPr lang="ru-RU" sz="2000" b="1" spc="300" dirty="0">
              <a:solidFill>
                <a:schemeClr val="bg1"/>
              </a:solidFill>
              <a:latin typeface="Akrobat Bold" panose="00000800000000000000" pitchFamily="50" charset="-52"/>
            </a:endParaRPr>
          </a:p>
          <a:p>
            <a:pPr algn="ctr"/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  (ОЦ СПИД и НПО)</a:t>
            </a:r>
            <a:endParaRPr lang="en-LT" sz="2000" b="1" spc="300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91FEEF-4735-4C1A-B7D4-BC0C043995A9}"/>
              </a:ext>
            </a:extLst>
          </p:cNvPr>
          <p:cNvSpPr txBox="1"/>
          <p:nvPr/>
        </p:nvSpPr>
        <p:spPr>
          <a:xfrm>
            <a:off x="1685760" y="4988872"/>
            <a:ext cx="3155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Поддержка ЛЖВ и КГН</a:t>
            </a:r>
            <a:endParaRPr lang="en-US" sz="2000" b="1" spc="300" dirty="0">
              <a:solidFill>
                <a:schemeClr val="bg1"/>
              </a:solidFill>
              <a:latin typeface="Akrobat Bold" panose="00000800000000000000" pitchFamily="50" charset="-52"/>
            </a:endParaRPr>
          </a:p>
          <a:p>
            <a:pPr algn="ctr"/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 в условиях </a:t>
            </a:r>
            <a:r>
              <a:rPr lang="en-US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COVID</a:t>
            </a:r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-19</a:t>
            </a:r>
            <a:endParaRPr lang="en-LT" sz="2000" b="1" spc="300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72B1039-6898-4CD1-AC50-1464B41363C2}"/>
              </a:ext>
            </a:extLst>
          </p:cNvPr>
          <p:cNvSpPr txBox="1"/>
          <p:nvPr/>
        </p:nvSpPr>
        <p:spPr>
          <a:xfrm>
            <a:off x="1248258" y="2555277"/>
            <a:ext cx="3461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СИЗ (НПО и ОЦ СПИД);</a:t>
            </a:r>
          </a:p>
          <a:p>
            <a:pPr algn="ctr"/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КБУ (НПО)</a:t>
            </a:r>
            <a:endParaRPr lang="en-LT" sz="2000" b="1" spc="300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A1ADDB7-0D89-48BF-A8D5-BCF0D29A51CF}"/>
              </a:ext>
            </a:extLst>
          </p:cNvPr>
          <p:cNvSpPr txBox="1"/>
          <p:nvPr/>
        </p:nvSpPr>
        <p:spPr>
          <a:xfrm>
            <a:off x="8495640" y="5000971"/>
            <a:ext cx="26885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Шкафы </a:t>
            </a:r>
          </a:p>
          <a:p>
            <a:pPr algn="ctr"/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Биобезопасности</a:t>
            </a:r>
          </a:p>
          <a:p>
            <a:pPr algn="ctr"/>
            <a:r>
              <a:rPr lang="ru-RU" sz="2000" b="1" spc="300" dirty="0">
                <a:solidFill>
                  <a:schemeClr val="bg1"/>
                </a:solidFill>
                <a:latin typeface="Akrobat Bold" panose="00000800000000000000" pitchFamily="50" charset="-52"/>
              </a:rPr>
              <a:t>(ОЦ СПИД)</a:t>
            </a:r>
            <a:endParaRPr lang="en-LT" sz="2000" b="1" spc="300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grpSp>
        <p:nvGrpSpPr>
          <p:cNvPr id="52" name="Graphic 43">
            <a:extLst>
              <a:ext uri="{FF2B5EF4-FFF2-40B4-BE49-F238E27FC236}">
                <a16:creationId xmlns:a16="http://schemas.microsoft.com/office/drawing/2014/main" id="{36ECCFCA-F86B-48A8-944C-5CBD5059DCA0}"/>
              </a:ext>
            </a:extLst>
          </p:cNvPr>
          <p:cNvGrpSpPr/>
          <p:nvPr/>
        </p:nvGrpSpPr>
        <p:grpSpPr>
          <a:xfrm rot="20855293" flipV="1">
            <a:off x="7464521" y="2439567"/>
            <a:ext cx="1458826" cy="482830"/>
            <a:chOff x="5270499" y="2952750"/>
            <a:chExt cx="1652160" cy="946643"/>
          </a:xfrm>
          <a:solidFill>
            <a:schemeClr val="bg1"/>
          </a:solidFill>
        </p:grpSpPr>
        <p:sp>
          <p:nvSpPr>
            <p:cNvPr id="53" name="Freeform 55">
              <a:extLst>
                <a:ext uri="{FF2B5EF4-FFF2-40B4-BE49-F238E27FC236}">
                  <a16:creationId xmlns:a16="http://schemas.microsoft.com/office/drawing/2014/main" id="{F55BBEDC-E627-436F-8753-7B27CE81835C}"/>
                </a:ext>
              </a:extLst>
            </p:cNvPr>
            <p:cNvSpPr/>
            <p:nvPr/>
          </p:nvSpPr>
          <p:spPr>
            <a:xfrm>
              <a:off x="5270499" y="2952750"/>
              <a:ext cx="1519201" cy="772908"/>
            </a:xfrm>
            <a:custGeom>
              <a:avLst/>
              <a:gdLst>
                <a:gd name="connsiteX0" fmla="*/ 10315 w 1519201"/>
                <a:gd name="connsiteY0" fmla="*/ 16104 h 772908"/>
                <a:gd name="connsiteX1" fmla="*/ 30066 w 1519201"/>
                <a:gd name="connsiteY1" fmla="*/ 13529 h 772908"/>
                <a:gd name="connsiteX2" fmla="*/ 86285 w 1519201"/>
                <a:gd name="connsiteY2" fmla="*/ 6858 h 772908"/>
                <a:gd name="connsiteX3" fmla="*/ 174511 w 1519201"/>
                <a:gd name="connsiteY3" fmla="*/ 760 h 772908"/>
                <a:gd name="connsiteX4" fmla="*/ 228804 w 1519201"/>
                <a:gd name="connsiteY4" fmla="*/ -97 h 772908"/>
                <a:gd name="connsiteX5" fmla="*/ 288972 w 1519201"/>
                <a:gd name="connsiteY5" fmla="*/ 1621 h 772908"/>
                <a:gd name="connsiteX6" fmla="*/ 423832 w 1519201"/>
                <a:gd name="connsiteY6" fmla="*/ 14091 h 772908"/>
                <a:gd name="connsiteX7" fmla="*/ 572315 w 1519201"/>
                <a:gd name="connsiteY7" fmla="*/ 42341 h 772908"/>
                <a:gd name="connsiteX8" fmla="*/ 727508 w 1519201"/>
                <a:gd name="connsiteY8" fmla="*/ 87953 h 772908"/>
                <a:gd name="connsiteX9" fmla="*/ 882310 w 1519201"/>
                <a:gd name="connsiteY9" fmla="*/ 151050 h 772908"/>
                <a:gd name="connsiteX10" fmla="*/ 1029425 w 1519201"/>
                <a:gd name="connsiteY10" fmla="*/ 230712 h 772908"/>
                <a:gd name="connsiteX11" fmla="*/ 1162689 w 1519201"/>
                <a:gd name="connsiteY11" fmla="*/ 322956 h 772908"/>
                <a:gd name="connsiteX12" fmla="*/ 1222212 w 1519201"/>
                <a:gd name="connsiteY12" fmla="*/ 372438 h 772908"/>
                <a:gd name="connsiteX13" fmla="*/ 1276847 w 1519201"/>
                <a:gd name="connsiteY13" fmla="*/ 422493 h 772908"/>
                <a:gd name="connsiteX14" fmla="*/ 1325797 w 1519201"/>
                <a:gd name="connsiteY14" fmla="*/ 472635 h 772908"/>
                <a:gd name="connsiteX15" fmla="*/ 1368758 w 1519201"/>
                <a:gd name="connsiteY15" fmla="*/ 521967 h 772908"/>
                <a:gd name="connsiteX16" fmla="*/ 1405895 w 1519201"/>
                <a:gd name="connsiteY16" fmla="*/ 569209 h 772908"/>
                <a:gd name="connsiteX17" fmla="*/ 1437308 w 1519201"/>
                <a:gd name="connsiteY17" fmla="*/ 613278 h 772908"/>
                <a:gd name="connsiteX18" fmla="*/ 1463024 w 1519201"/>
                <a:gd name="connsiteY18" fmla="*/ 653227 h 772908"/>
                <a:gd name="connsiteX19" fmla="*/ 1483219 w 1519201"/>
                <a:gd name="connsiteY19" fmla="*/ 688074 h 772908"/>
                <a:gd name="connsiteX20" fmla="*/ 1498641 w 1519201"/>
                <a:gd name="connsiteY20" fmla="*/ 716573 h 772908"/>
                <a:gd name="connsiteX21" fmla="*/ 1509302 w 1519201"/>
                <a:gd name="connsiteY21" fmla="*/ 738016 h 772908"/>
                <a:gd name="connsiteX22" fmla="*/ 1517950 w 1519201"/>
                <a:gd name="connsiteY22" fmla="*/ 755937 h 772908"/>
                <a:gd name="connsiteX23" fmla="*/ 1512252 w 1519201"/>
                <a:gd name="connsiteY23" fmla="*/ 771668 h 772908"/>
                <a:gd name="connsiteX24" fmla="*/ 1497400 w 1519201"/>
                <a:gd name="connsiteY24" fmla="*/ 767972 h 772908"/>
                <a:gd name="connsiteX25" fmla="*/ 1497113 w 1519201"/>
                <a:gd name="connsiteY25" fmla="*/ 767573 h 772908"/>
                <a:gd name="connsiteX26" fmla="*/ 1485389 w 1519201"/>
                <a:gd name="connsiteY26" fmla="*/ 751805 h 772908"/>
                <a:gd name="connsiteX27" fmla="*/ 1452620 w 1519201"/>
                <a:gd name="connsiteY27" fmla="*/ 707338 h 772908"/>
                <a:gd name="connsiteX28" fmla="*/ 1428905 w 1519201"/>
                <a:gd name="connsiteY28" fmla="*/ 676026 h 772908"/>
                <a:gd name="connsiteX29" fmla="*/ 1400024 w 1519201"/>
                <a:gd name="connsiteY29" fmla="*/ 639923 h 772908"/>
                <a:gd name="connsiteX30" fmla="*/ 1328169 w 1519201"/>
                <a:gd name="connsiteY30" fmla="*/ 555893 h 772908"/>
                <a:gd name="connsiteX31" fmla="*/ 1285094 w 1519201"/>
                <a:gd name="connsiteY31" fmla="*/ 509708 h 772908"/>
                <a:gd name="connsiteX32" fmla="*/ 1237119 w 1519201"/>
                <a:gd name="connsiteY32" fmla="*/ 462118 h 772908"/>
                <a:gd name="connsiteX33" fmla="*/ 1127937 w 1519201"/>
                <a:gd name="connsiteY33" fmla="*/ 365120 h 772908"/>
                <a:gd name="connsiteX34" fmla="*/ 1097815 w 1519201"/>
                <a:gd name="connsiteY34" fmla="*/ 341374 h 772908"/>
                <a:gd name="connsiteX35" fmla="*/ 1066744 w 1519201"/>
                <a:gd name="connsiteY35" fmla="*/ 317890 h 772908"/>
                <a:gd name="connsiteX36" fmla="*/ 1034925 w 1519201"/>
                <a:gd name="connsiteY36" fmla="*/ 294543 h 772908"/>
                <a:gd name="connsiteX37" fmla="*/ 1002042 w 1519201"/>
                <a:gd name="connsiteY37" fmla="*/ 271968 h 772908"/>
                <a:gd name="connsiteX38" fmla="*/ 862866 w 1519201"/>
                <a:gd name="connsiteY38" fmla="*/ 188535 h 772908"/>
                <a:gd name="connsiteX39" fmla="*/ 715269 w 1519201"/>
                <a:gd name="connsiteY39" fmla="*/ 119576 h 772908"/>
                <a:gd name="connsiteX40" fmla="*/ 565216 w 1519201"/>
                <a:gd name="connsiteY40" fmla="*/ 69161 h 772908"/>
                <a:gd name="connsiteX41" fmla="*/ 528180 w 1519201"/>
                <a:gd name="connsiteY41" fmla="*/ 59578 h 772908"/>
                <a:gd name="connsiteX42" fmla="*/ 491639 w 1519201"/>
                <a:gd name="connsiteY42" fmla="*/ 50953 h 772908"/>
                <a:gd name="connsiteX43" fmla="*/ 420164 w 1519201"/>
                <a:gd name="connsiteY43" fmla="*/ 37998 h 772908"/>
                <a:gd name="connsiteX44" fmla="*/ 287849 w 1519201"/>
                <a:gd name="connsiteY44" fmla="*/ 23586 h 772908"/>
                <a:gd name="connsiteX45" fmla="*/ 228707 w 1519201"/>
                <a:gd name="connsiteY45" fmla="*/ 21745 h 772908"/>
                <a:gd name="connsiteX46" fmla="*/ 175325 w 1519201"/>
                <a:gd name="connsiteY46" fmla="*/ 22493 h 772908"/>
                <a:gd name="connsiteX47" fmla="*/ 128477 w 1519201"/>
                <a:gd name="connsiteY47" fmla="*/ 25117 h 772908"/>
                <a:gd name="connsiteX48" fmla="*/ 88973 w 1519201"/>
                <a:gd name="connsiteY48" fmla="*/ 28950 h 772908"/>
                <a:gd name="connsiteX49" fmla="*/ 33477 w 1519201"/>
                <a:gd name="connsiteY49" fmla="*/ 36368 h 772908"/>
                <a:gd name="connsiteX50" fmla="*/ 13788 w 1519201"/>
                <a:gd name="connsiteY50" fmla="*/ 39441 h 772908"/>
                <a:gd name="connsiteX51" fmla="*/ 63 w 1519201"/>
                <a:gd name="connsiteY51" fmla="*/ 29646 h 772908"/>
                <a:gd name="connsiteX52" fmla="*/ 10027 w 1519201"/>
                <a:gd name="connsiteY52" fmla="*/ 16156 h 772908"/>
                <a:gd name="connsiteX53" fmla="*/ 10315 w 1519201"/>
                <a:gd name="connsiteY53" fmla="*/ 16120 h 772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519201" h="772908">
                  <a:moveTo>
                    <a:pt x="10315" y="16104"/>
                  </a:moveTo>
                  <a:cubicBezTo>
                    <a:pt x="10315" y="16104"/>
                    <a:pt x="17177" y="15208"/>
                    <a:pt x="30066" y="13529"/>
                  </a:cubicBezTo>
                  <a:cubicBezTo>
                    <a:pt x="43032" y="12036"/>
                    <a:pt x="61620" y="8750"/>
                    <a:pt x="86285" y="6858"/>
                  </a:cubicBezTo>
                  <a:cubicBezTo>
                    <a:pt x="110797" y="4131"/>
                    <a:pt x="140476" y="2552"/>
                    <a:pt x="174511" y="760"/>
                  </a:cubicBezTo>
                  <a:cubicBezTo>
                    <a:pt x="191553" y="478"/>
                    <a:pt x="209697" y="213"/>
                    <a:pt x="228804" y="-97"/>
                  </a:cubicBezTo>
                  <a:cubicBezTo>
                    <a:pt x="247910" y="474"/>
                    <a:pt x="268030" y="626"/>
                    <a:pt x="288972" y="1621"/>
                  </a:cubicBezTo>
                  <a:cubicBezTo>
                    <a:pt x="330844" y="3847"/>
                    <a:pt x="376274" y="6935"/>
                    <a:pt x="423832" y="14091"/>
                  </a:cubicBezTo>
                  <a:cubicBezTo>
                    <a:pt x="471439" y="20649"/>
                    <a:pt x="521326" y="30070"/>
                    <a:pt x="572315" y="42341"/>
                  </a:cubicBezTo>
                  <a:cubicBezTo>
                    <a:pt x="623417" y="54314"/>
                    <a:pt x="675406" y="69933"/>
                    <a:pt x="727508" y="87953"/>
                  </a:cubicBezTo>
                  <a:cubicBezTo>
                    <a:pt x="779814" y="105538"/>
                    <a:pt x="831435" y="127492"/>
                    <a:pt x="882310" y="151050"/>
                  </a:cubicBezTo>
                  <a:cubicBezTo>
                    <a:pt x="933311" y="174485"/>
                    <a:pt x="982109" y="202263"/>
                    <a:pt x="1029425" y="230712"/>
                  </a:cubicBezTo>
                  <a:cubicBezTo>
                    <a:pt x="1076856" y="259125"/>
                    <a:pt x="1120944" y="290997"/>
                    <a:pt x="1162689" y="322956"/>
                  </a:cubicBezTo>
                  <a:cubicBezTo>
                    <a:pt x="1183176" y="339408"/>
                    <a:pt x="1203447" y="355488"/>
                    <a:pt x="1222212" y="372438"/>
                  </a:cubicBezTo>
                  <a:cubicBezTo>
                    <a:pt x="1241445" y="388878"/>
                    <a:pt x="1259424" y="405866"/>
                    <a:pt x="1276847" y="422493"/>
                  </a:cubicBezTo>
                  <a:cubicBezTo>
                    <a:pt x="1294269" y="439095"/>
                    <a:pt x="1309957" y="456480"/>
                    <a:pt x="1325797" y="472635"/>
                  </a:cubicBezTo>
                  <a:cubicBezTo>
                    <a:pt x="1340940" y="489423"/>
                    <a:pt x="1355425" y="505801"/>
                    <a:pt x="1368758" y="521967"/>
                  </a:cubicBezTo>
                  <a:cubicBezTo>
                    <a:pt x="1381698" y="538432"/>
                    <a:pt x="1394879" y="553615"/>
                    <a:pt x="1405895" y="569209"/>
                  </a:cubicBezTo>
                  <a:cubicBezTo>
                    <a:pt x="1416948" y="584754"/>
                    <a:pt x="1427850" y="599177"/>
                    <a:pt x="1437308" y="613278"/>
                  </a:cubicBezTo>
                  <a:cubicBezTo>
                    <a:pt x="1446475" y="627528"/>
                    <a:pt x="1455073" y="640881"/>
                    <a:pt x="1463024" y="653227"/>
                  </a:cubicBezTo>
                  <a:cubicBezTo>
                    <a:pt x="1470697" y="665709"/>
                    <a:pt x="1477104" y="677595"/>
                    <a:pt x="1483219" y="688074"/>
                  </a:cubicBezTo>
                  <a:cubicBezTo>
                    <a:pt x="1489360" y="698553"/>
                    <a:pt x="1494564" y="708061"/>
                    <a:pt x="1498641" y="716573"/>
                  </a:cubicBezTo>
                  <a:cubicBezTo>
                    <a:pt x="1502832" y="725024"/>
                    <a:pt x="1506415" y="732192"/>
                    <a:pt x="1509302" y="738016"/>
                  </a:cubicBezTo>
                  <a:cubicBezTo>
                    <a:pt x="1514950" y="749703"/>
                    <a:pt x="1517950" y="755937"/>
                    <a:pt x="1517950" y="755937"/>
                  </a:cubicBezTo>
                  <a:cubicBezTo>
                    <a:pt x="1520800" y="761824"/>
                    <a:pt x="1518237" y="768880"/>
                    <a:pt x="1512252" y="771668"/>
                  </a:cubicBezTo>
                  <a:cubicBezTo>
                    <a:pt x="1506947" y="774134"/>
                    <a:pt x="1500730" y="772476"/>
                    <a:pt x="1497400" y="767972"/>
                  </a:cubicBezTo>
                  <a:lnTo>
                    <a:pt x="1497113" y="767573"/>
                  </a:lnTo>
                  <a:cubicBezTo>
                    <a:pt x="1497113" y="767573"/>
                    <a:pt x="1493036" y="762098"/>
                    <a:pt x="1485389" y="751805"/>
                  </a:cubicBezTo>
                  <a:cubicBezTo>
                    <a:pt x="1477615" y="741625"/>
                    <a:pt x="1467257" y="726106"/>
                    <a:pt x="1452620" y="707338"/>
                  </a:cubicBezTo>
                  <a:cubicBezTo>
                    <a:pt x="1445454" y="697880"/>
                    <a:pt x="1437527" y="687426"/>
                    <a:pt x="1428905" y="676026"/>
                  </a:cubicBezTo>
                  <a:cubicBezTo>
                    <a:pt x="1419979" y="664863"/>
                    <a:pt x="1410330" y="652804"/>
                    <a:pt x="1400024" y="639923"/>
                  </a:cubicBezTo>
                  <a:cubicBezTo>
                    <a:pt x="1379373" y="614248"/>
                    <a:pt x="1355075" y="586135"/>
                    <a:pt x="1328169" y="555893"/>
                  </a:cubicBezTo>
                  <a:cubicBezTo>
                    <a:pt x="1314596" y="540871"/>
                    <a:pt x="1299743" y="525863"/>
                    <a:pt x="1285094" y="509708"/>
                  </a:cubicBezTo>
                  <a:cubicBezTo>
                    <a:pt x="1269558" y="494401"/>
                    <a:pt x="1254187" y="477874"/>
                    <a:pt x="1237119" y="462118"/>
                  </a:cubicBezTo>
                  <a:cubicBezTo>
                    <a:pt x="1204085" y="429524"/>
                    <a:pt x="1167024" y="397440"/>
                    <a:pt x="1127937" y="365120"/>
                  </a:cubicBezTo>
                  <a:cubicBezTo>
                    <a:pt x="1118163" y="357056"/>
                    <a:pt x="1107919" y="349377"/>
                    <a:pt x="1097815" y="341374"/>
                  </a:cubicBezTo>
                  <a:cubicBezTo>
                    <a:pt x="1087712" y="333335"/>
                    <a:pt x="1077430" y="325432"/>
                    <a:pt x="1066744" y="317890"/>
                  </a:cubicBezTo>
                  <a:cubicBezTo>
                    <a:pt x="1056197" y="310162"/>
                    <a:pt x="1045586" y="302371"/>
                    <a:pt x="1034925" y="294543"/>
                  </a:cubicBezTo>
                  <a:cubicBezTo>
                    <a:pt x="1024010" y="287064"/>
                    <a:pt x="1013058" y="279522"/>
                    <a:pt x="1002042" y="271968"/>
                  </a:cubicBezTo>
                  <a:cubicBezTo>
                    <a:pt x="957512" y="242448"/>
                    <a:pt x="911157" y="213824"/>
                    <a:pt x="862866" y="188535"/>
                  </a:cubicBezTo>
                  <a:cubicBezTo>
                    <a:pt x="814638" y="163209"/>
                    <a:pt x="765421" y="139265"/>
                    <a:pt x="715269" y="119576"/>
                  </a:cubicBezTo>
                  <a:cubicBezTo>
                    <a:pt x="665141" y="99975"/>
                    <a:pt x="615014" y="82116"/>
                    <a:pt x="565216" y="69161"/>
                  </a:cubicBezTo>
                  <a:cubicBezTo>
                    <a:pt x="552871" y="65539"/>
                    <a:pt x="540513" y="62391"/>
                    <a:pt x="528180" y="59578"/>
                  </a:cubicBezTo>
                  <a:cubicBezTo>
                    <a:pt x="515873" y="56678"/>
                    <a:pt x="503692" y="53803"/>
                    <a:pt x="491639" y="50953"/>
                  </a:cubicBezTo>
                  <a:cubicBezTo>
                    <a:pt x="467278" y="46386"/>
                    <a:pt x="443575" y="41171"/>
                    <a:pt x="420164" y="37998"/>
                  </a:cubicBezTo>
                  <a:cubicBezTo>
                    <a:pt x="373569" y="30195"/>
                    <a:pt x="328987" y="26449"/>
                    <a:pt x="287849" y="23586"/>
                  </a:cubicBezTo>
                  <a:cubicBezTo>
                    <a:pt x="267261" y="22465"/>
                    <a:pt x="247484" y="22366"/>
                    <a:pt x="228707" y="21745"/>
                  </a:cubicBezTo>
                  <a:cubicBezTo>
                    <a:pt x="209904" y="21992"/>
                    <a:pt x="192077" y="22257"/>
                    <a:pt x="175325" y="22493"/>
                  </a:cubicBezTo>
                  <a:cubicBezTo>
                    <a:pt x="158586" y="23428"/>
                    <a:pt x="142937" y="24295"/>
                    <a:pt x="128477" y="25117"/>
                  </a:cubicBezTo>
                  <a:cubicBezTo>
                    <a:pt x="113980" y="25950"/>
                    <a:pt x="100900" y="27855"/>
                    <a:pt x="88973" y="28950"/>
                  </a:cubicBezTo>
                  <a:cubicBezTo>
                    <a:pt x="65258" y="31092"/>
                    <a:pt x="46278" y="34464"/>
                    <a:pt x="33477" y="36368"/>
                  </a:cubicBezTo>
                  <a:cubicBezTo>
                    <a:pt x="20625" y="38372"/>
                    <a:pt x="13788" y="39441"/>
                    <a:pt x="13788" y="39441"/>
                  </a:cubicBezTo>
                  <a:cubicBezTo>
                    <a:pt x="7229" y="40460"/>
                    <a:pt x="1101" y="36082"/>
                    <a:pt x="63" y="29646"/>
                  </a:cubicBezTo>
                  <a:cubicBezTo>
                    <a:pt x="-975" y="23224"/>
                    <a:pt x="3483" y="17176"/>
                    <a:pt x="10027" y="16156"/>
                  </a:cubicBezTo>
                  <a:cubicBezTo>
                    <a:pt x="10099" y="16143"/>
                    <a:pt x="10243" y="16120"/>
                    <a:pt x="10315" y="16120"/>
                  </a:cubicBezTo>
                </a:path>
              </a:pathLst>
            </a:custGeom>
            <a:grpFill/>
            <a:ln w="12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54" name="Freeform 56">
              <a:extLst>
                <a:ext uri="{FF2B5EF4-FFF2-40B4-BE49-F238E27FC236}">
                  <a16:creationId xmlns:a16="http://schemas.microsoft.com/office/drawing/2014/main" id="{6832BE8A-54D8-4938-95C3-B43A5F7E8C9F}"/>
                </a:ext>
              </a:extLst>
            </p:cNvPr>
            <p:cNvSpPr/>
            <p:nvPr/>
          </p:nvSpPr>
          <p:spPr>
            <a:xfrm>
              <a:off x="6642156" y="3574516"/>
              <a:ext cx="280504" cy="324877"/>
            </a:xfrm>
            <a:custGeom>
              <a:avLst/>
              <a:gdLst>
                <a:gd name="connsiteX0" fmla="*/ 244650 w 280504"/>
                <a:gd name="connsiteY0" fmla="*/ 13288 h 324877"/>
                <a:gd name="connsiteX1" fmla="*/ 241308 w 280504"/>
                <a:gd name="connsiteY1" fmla="*/ 49292 h 324877"/>
                <a:gd name="connsiteX2" fmla="*/ 240511 w 280504"/>
                <a:gd name="connsiteY2" fmla="*/ 85321 h 324877"/>
                <a:gd name="connsiteX3" fmla="*/ 245146 w 280504"/>
                <a:gd name="connsiteY3" fmla="*/ 157192 h 324877"/>
                <a:gd name="connsiteX4" fmla="*/ 250679 w 280504"/>
                <a:gd name="connsiteY4" fmla="*/ 192761 h 324877"/>
                <a:gd name="connsiteX5" fmla="*/ 258327 w 280504"/>
                <a:gd name="connsiteY5" fmla="*/ 227906 h 324877"/>
                <a:gd name="connsiteX6" fmla="*/ 279231 w 280504"/>
                <a:gd name="connsiteY6" fmla="*/ 296479 h 324877"/>
                <a:gd name="connsiteX7" fmla="*/ 265759 w 280504"/>
                <a:gd name="connsiteY7" fmla="*/ 323609 h 324877"/>
                <a:gd name="connsiteX8" fmla="*/ 251667 w 280504"/>
                <a:gd name="connsiteY8" fmla="*/ 323638 h 324877"/>
                <a:gd name="connsiteX9" fmla="*/ 248275 w 280504"/>
                <a:gd name="connsiteY9" fmla="*/ 322491 h 324877"/>
                <a:gd name="connsiteX10" fmla="*/ 217140 w 280504"/>
                <a:gd name="connsiteY10" fmla="*/ 312012 h 324877"/>
                <a:gd name="connsiteX11" fmla="*/ 186081 w 280504"/>
                <a:gd name="connsiteY11" fmla="*/ 301409 h 324877"/>
                <a:gd name="connsiteX12" fmla="*/ 155186 w 280504"/>
                <a:gd name="connsiteY12" fmla="*/ 290569 h 324877"/>
                <a:gd name="connsiteX13" fmla="*/ 124419 w 280504"/>
                <a:gd name="connsiteY13" fmla="*/ 279431 h 324877"/>
                <a:gd name="connsiteX14" fmla="*/ 63820 w 280504"/>
                <a:gd name="connsiteY14" fmla="*/ 254490 h 324877"/>
                <a:gd name="connsiteX15" fmla="*/ 5310 w 280504"/>
                <a:gd name="connsiteY15" fmla="*/ 222295 h 324877"/>
                <a:gd name="connsiteX16" fmla="*/ 2145 w 280504"/>
                <a:gd name="connsiteY16" fmla="*/ 204423 h 324877"/>
                <a:gd name="connsiteX17" fmla="*/ 12262 w 280504"/>
                <a:gd name="connsiteY17" fmla="*/ 198425 h 324877"/>
                <a:gd name="connsiteX18" fmla="*/ 12513 w 280504"/>
                <a:gd name="connsiteY18" fmla="*/ 198425 h 324877"/>
                <a:gd name="connsiteX19" fmla="*/ 46738 w 280504"/>
                <a:gd name="connsiteY19" fmla="*/ 201635 h 324877"/>
                <a:gd name="connsiteX20" fmla="*/ 79975 w 280504"/>
                <a:gd name="connsiteY20" fmla="*/ 207982 h 324877"/>
                <a:gd name="connsiteX21" fmla="*/ 144207 w 280504"/>
                <a:gd name="connsiteY21" fmla="*/ 227147 h 324877"/>
                <a:gd name="connsiteX22" fmla="*/ 206148 w 280504"/>
                <a:gd name="connsiteY22" fmla="*/ 252374 h 324877"/>
                <a:gd name="connsiteX23" fmla="*/ 266303 w 280504"/>
                <a:gd name="connsiteY23" fmla="*/ 281571 h 324877"/>
                <a:gd name="connsiteX24" fmla="*/ 235371 w 280504"/>
                <a:gd name="connsiteY24" fmla="*/ 307606 h 324877"/>
                <a:gd name="connsiteX25" fmla="*/ 229483 w 280504"/>
                <a:gd name="connsiteY25" fmla="*/ 270556 h 324877"/>
                <a:gd name="connsiteX26" fmla="*/ 225204 w 280504"/>
                <a:gd name="connsiteY26" fmla="*/ 233420 h 324877"/>
                <a:gd name="connsiteX27" fmla="*/ 221973 w 280504"/>
                <a:gd name="connsiteY27" fmla="*/ 196333 h 324877"/>
                <a:gd name="connsiteX28" fmla="*/ 219745 w 280504"/>
                <a:gd name="connsiteY28" fmla="*/ 159284 h 324877"/>
                <a:gd name="connsiteX29" fmla="*/ 218503 w 280504"/>
                <a:gd name="connsiteY29" fmla="*/ 122272 h 324877"/>
                <a:gd name="connsiteX30" fmla="*/ 218287 w 280504"/>
                <a:gd name="connsiteY30" fmla="*/ 85297 h 324877"/>
                <a:gd name="connsiteX31" fmla="*/ 218036 w 280504"/>
                <a:gd name="connsiteY31" fmla="*/ 48322 h 324877"/>
                <a:gd name="connsiteX32" fmla="*/ 218417 w 280504"/>
                <a:gd name="connsiteY32" fmla="*/ 11472 h 324877"/>
                <a:gd name="connsiteX33" fmla="*/ 218417 w 280504"/>
                <a:gd name="connsiteY33" fmla="*/ 11225 h 324877"/>
                <a:gd name="connsiteX34" fmla="*/ 232091 w 280504"/>
                <a:gd name="connsiteY34" fmla="*/ -88 h 324877"/>
                <a:gd name="connsiteX35" fmla="*/ 244183 w 280504"/>
                <a:gd name="connsiteY35" fmla="*/ 12208 h 324877"/>
                <a:gd name="connsiteX36" fmla="*/ 244664 w 280504"/>
                <a:gd name="connsiteY36" fmla="*/ 13277 h 32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80504" h="324877">
                  <a:moveTo>
                    <a:pt x="244650" y="13288"/>
                  </a:moveTo>
                  <a:cubicBezTo>
                    <a:pt x="243003" y="25447"/>
                    <a:pt x="242195" y="37469"/>
                    <a:pt x="241308" y="49292"/>
                  </a:cubicBezTo>
                  <a:cubicBezTo>
                    <a:pt x="240752" y="61289"/>
                    <a:pt x="240562" y="73311"/>
                    <a:pt x="240511" y="85321"/>
                  </a:cubicBezTo>
                  <a:cubicBezTo>
                    <a:pt x="240502" y="109353"/>
                    <a:pt x="242310" y="133359"/>
                    <a:pt x="245146" y="157192"/>
                  </a:cubicBezTo>
                  <a:cubicBezTo>
                    <a:pt x="246689" y="169102"/>
                    <a:pt x="248627" y="180950"/>
                    <a:pt x="250679" y="192761"/>
                  </a:cubicBezTo>
                  <a:cubicBezTo>
                    <a:pt x="252843" y="204571"/>
                    <a:pt x="255592" y="216245"/>
                    <a:pt x="258327" y="227906"/>
                  </a:cubicBezTo>
                  <a:cubicBezTo>
                    <a:pt x="264214" y="251141"/>
                    <a:pt x="271342" y="273990"/>
                    <a:pt x="279231" y="296479"/>
                  </a:cubicBezTo>
                  <a:cubicBezTo>
                    <a:pt x="283131" y="307618"/>
                    <a:pt x="277103" y="319776"/>
                    <a:pt x="265759" y="323609"/>
                  </a:cubicBezTo>
                  <a:cubicBezTo>
                    <a:pt x="261011" y="325215"/>
                    <a:pt x="256086" y="325116"/>
                    <a:pt x="251667" y="323638"/>
                  </a:cubicBezTo>
                  <a:lnTo>
                    <a:pt x="248275" y="322491"/>
                  </a:lnTo>
                  <a:lnTo>
                    <a:pt x="217140" y="312012"/>
                  </a:lnTo>
                  <a:cubicBezTo>
                    <a:pt x="206808" y="308403"/>
                    <a:pt x="196349" y="305130"/>
                    <a:pt x="186081" y="301409"/>
                  </a:cubicBezTo>
                  <a:cubicBezTo>
                    <a:pt x="175812" y="297725"/>
                    <a:pt x="165442" y="294303"/>
                    <a:pt x="155186" y="290569"/>
                  </a:cubicBezTo>
                  <a:lnTo>
                    <a:pt x="124419" y="279431"/>
                  </a:lnTo>
                  <a:cubicBezTo>
                    <a:pt x="103919" y="271988"/>
                    <a:pt x="83737" y="263725"/>
                    <a:pt x="63820" y="254490"/>
                  </a:cubicBezTo>
                  <a:cubicBezTo>
                    <a:pt x="43954" y="245132"/>
                    <a:pt x="24240" y="235188"/>
                    <a:pt x="5310" y="222295"/>
                  </a:cubicBezTo>
                  <a:cubicBezTo>
                    <a:pt x="-387" y="218412"/>
                    <a:pt x="-1793" y="210024"/>
                    <a:pt x="2145" y="204423"/>
                  </a:cubicBezTo>
                  <a:cubicBezTo>
                    <a:pt x="4539" y="201037"/>
                    <a:pt x="8349" y="198425"/>
                    <a:pt x="12262" y="198425"/>
                  </a:cubicBezTo>
                  <a:lnTo>
                    <a:pt x="12513" y="198425"/>
                  </a:lnTo>
                  <a:cubicBezTo>
                    <a:pt x="24200" y="198425"/>
                    <a:pt x="35443" y="200354"/>
                    <a:pt x="46738" y="201635"/>
                  </a:cubicBezTo>
                  <a:cubicBezTo>
                    <a:pt x="57880" y="203364"/>
                    <a:pt x="69035" y="205481"/>
                    <a:pt x="79975" y="207982"/>
                  </a:cubicBezTo>
                  <a:cubicBezTo>
                    <a:pt x="101854" y="212873"/>
                    <a:pt x="123278" y="219419"/>
                    <a:pt x="144207" y="227147"/>
                  </a:cubicBezTo>
                  <a:cubicBezTo>
                    <a:pt x="165086" y="234951"/>
                    <a:pt x="185826" y="243239"/>
                    <a:pt x="206148" y="252374"/>
                  </a:cubicBezTo>
                  <a:cubicBezTo>
                    <a:pt x="226508" y="261447"/>
                    <a:pt x="246538" y="271303"/>
                    <a:pt x="266303" y="281571"/>
                  </a:cubicBezTo>
                  <a:lnTo>
                    <a:pt x="235371" y="307606"/>
                  </a:lnTo>
                  <a:cubicBezTo>
                    <a:pt x="233131" y="295273"/>
                    <a:pt x="231218" y="282927"/>
                    <a:pt x="229483" y="270556"/>
                  </a:cubicBezTo>
                  <a:cubicBezTo>
                    <a:pt x="227825" y="258174"/>
                    <a:pt x="226508" y="245790"/>
                    <a:pt x="225204" y="233420"/>
                  </a:cubicBezTo>
                  <a:cubicBezTo>
                    <a:pt x="223886" y="221062"/>
                    <a:pt x="223000" y="208679"/>
                    <a:pt x="221973" y="196333"/>
                  </a:cubicBezTo>
                  <a:cubicBezTo>
                    <a:pt x="220997" y="183975"/>
                    <a:pt x="220351" y="171629"/>
                    <a:pt x="219745" y="159284"/>
                  </a:cubicBezTo>
                  <a:cubicBezTo>
                    <a:pt x="219099" y="146951"/>
                    <a:pt x="218808" y="134605"/>
                    <a:pt x="218503" y="122272"/>
                  </a:cubicBezTo>
                  <a:lnTo>
                    <a:pt x="218287" y="85297"/>
                  </a:lnTo>
                  <a:cubicBezTo>
                    <a:pt x="218359" y="72964"/>
                    <a:pt x="217577" y="60643"/>
                    <a:pt x="218036" y="48322"/>
                  </a:cubicBezTo>
                  <a:lnTo>
                    <a:pt x="218417" y="11472"/>
                  </a:lnTo>
                  <a:lnTo>
                    <a:pt x="218417" y="11225"/>
                  </a:lnTo>
                  <a:cubicBezTo>
                    <a:pt x="218417" y="4704"/>
                    <a:pt x="225469" y="-349"/>
                    <a:pt x="232091" y="-88"/>
                  </a:cubicBezTo>
                  <a:cubicBezTo>
                    <a:pt x="238725" y="195"/>
                    <a:pt x="244462" y="5687"/>
                    <a:pt x="244183" y="12208"/>
                  </a:cubicBezTo>
                  <a:cubicBezTo>
                    <a:pt x="244154" y="12561"/>
                    <a:pt x="244714" y="12931"/>
                    <a:pt x="244664" y="13277"/>
                  </a:cubicBezTo>
                </a:path>
              </a:pathLst>
            </a:custGeom>
            <a:grpFill/>
            <a:ln w="12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</p:grpSp>
      <p:grpSp>
        <p:nvGrpSpPr>
          <p:cNvPr id="55" name="Graphic 43">
            <a:extLst>
              <a:ext uri="{FF2B5EF4-FFF2-40B4-BE49-F238E27FC236}">
                <a16:creationId xmlns:a16="http://schemas.microsoft.com/office/drawing/2014/main" id="{D5CF3BD0-D6A9-42F6-8846-9CF1ED908475}"/>
              </a:ext>
            </a:extLst>
          </p:cNvPr>
          <p:cNvGrpSpPr/>
          <p:nvPr/>
        </p:nvGrpSpPr>
        <p:grpSpPr>
          <a:xfrm rot="2571606" flipV="1">
            <a:off x="7406172" y="4110037"/>
            <a:ext cx="1356455" cy="777212"/>
            <a:chOff x="5270499" y="2952750"/>
            <a:chExt cx="1652160" cy="946643"/>
          </a:xfrm>
          <a:solidFill>
            <a:schemeClr val="bg1"/>
          </a:solidFill>
        </p:grpSpPr>
        <p:sp>
          <p:nvSpPr>
            <p:cNvPr id="56" name="Freeform 58">
              <a:extLst>
                <a:ext uri="{FF2B5EF4-FFF2-40B4-BE49-F238E27FC236}">
                  <a16:creationId xmlns:a16="http://schemas.microsoft.com/office/drawing/2014/main" id="{494902CB-7AE3-4DB8-B2A1-22AFC0D6CB03}"/>
                </a:ext>
              </a:extLst>
            </p:cNvPr>
            <p:cNvSpPr/>
            <p:nvPr/>
          </p:nvSpPr>
          <p:spPr>
            <a:xfrm>
              <a:off x="5270499" y="2952750"/>
              <a:ext cx="1519201" cy="772908"/>
            </a:xfrm>
            <a:custGeom>
              <a:avLst/>
              <a:gdLst>
                <a:gd name="connsiteX0" fmla="*/ 10315 w 1519201"/>
                <a:gd name="connsiteY0" fmla="*/ 16104 h 772908"/>
                <a:gd name="connsiteX1" fmla="*/ 30066 w 1519201"/>
                <a:gd name="connsiteY1" fmla="*/ 13529 h 772908"/>
                <a:gd name="connsiteX2" fmla="*/ 86285 w 1519201"/>
                <a:gd name="connsiteY2" fmla="*/ 6858 h 772908"/>
                <a:gd name="connsiteX3" fmla="*/ 174511 w 1519201"/>
                <a:gd name="connsiteY3" fmla="*/ 760 h 772908"/>
                <a:gd name="connsiteX4" fmla="*/ 228804 w 1519201"/>
                <a:gd name="connsiteY4" fmla="*/ -97 h 772908"/>
                <a:gd name="connsiteX5" fmla="*/ 288972 w 1519201"/>
                <a:gd name="connsiteY5" fmla="*/ 1621 h 772908"/>
                <a:gd name="connsiteX6" fmla="*/ 423832 w 1519201"/>
                <a:gd name="connsiteY6" fmla="*/ 14091 h 772908"/>
                <a:gd name="connsiteX7" fmla="*/ 572315 w 1519201"/>
                <a:gd name="connsiteY7" fmla="*/ 42341 h 772908"/>
                <a:gd name="connsiteX8" fmla="*/ 727508 w 1519201"/>
                <a:gd name="connsiteY8" fmla="*/ 87953 h 772908"/>
                <a:gd name="connsiteX9" fmla="*/ 882310 w 1519201"/>
                <a:gd name="connsiteY9" fmla="*/ 151050 h 772908"/>
                <a:gd name="connsiteX10" fmla="*/ 1029425 w 1519201"/>
                <a:gd name="connsiteY10" fmla="*/ 230712 h 772908"/>
                <a:gd name="connsiteX11" fmla="*/ 1162689 w 1519201"/>
                <a:gd name="connsiteY11" fmla="*/ 322956 h 772908"/>
                <a:gd name="connsiteX12" fmla="*/ 1222212 w 1519201"/>
                <a:gd name="connsiteY12" fmla="*/ 372438 h 772908"/>
                <a:gd name="connsiteX13" fmla="*/ 1276847 w 1519201"/>
                <a:gd name="connsiteY13" fmla="*/ 422493 h 772908"/>
                <a:gd name="connsiteX14" fmla="*/ 1325797 w 1519201"/>
                <a:gd name="connsiteY14" fmla="*/ 472635 h 772908"/>
                <a:gd name="connsiteX15" fmla="*/ 1368758 w 1519201"/>
                <a:gd name="connsiteY15" fmla="*/ 521967 h 772908"/>
                <a:gd name="connsiteX16" fmla="*/ 1405895 w 1519201"/>
                <a:gd name="connsiteY16" fmla="*/ 569209 h 772908"/>
                <a:gd name="connsiteX17" fmla="*/ 1437308 w 1519201"/>
                <a:gd name="connsiteY17" fmla="*/ 613278 h 772908"/>
                <a:gd name="connsiteX18" fmla="*/ 1463024 w 1519201"/>
                <a:gd name="connsiteY18" fmla="*/ 653227 h 772908"/>
                <a:gd name="connsiteX19" fmla="*/ 1483219 w 1519201"/>
                <a:gd name="connsiteY19" fmla="*/ 688074 h 772908"/>
                <a:gd name="connsiteX20" fmla="*/ 1498641 w 1519201"/>
                <a:gd name="connsiteY20" fmla="*/ 716573 h 772908"/>
                <a:gd name="connsiteX21" fmla="*/ 1509302 w 1519201"/>
                <a:gd name="connsiteY21" fmla="*/ 738016 h 772908"/>
                <a:gd name="connsiteX22" fmla="*/ 1517950 w 1519201"/>
                <a:gd name="connsiteY22" fmla="*/ 755937 h 772908"/>
                <a:gd name="connsiteX23" fmla="*/ 1512252 w 1519201"/>
                <a:gd name="connsiteY23" fmla="*/ 771668 h 772908"/>
                <a:gd name="connsiteX24" fmla="*/ 1497400 w 1519201"/>
                <a:gd name="connsiteY24" fmla="*/ 767972 h 772908"/>
                <a:gd name="connsiteX25" fmla="*/ 1497113 w 1519201"/>
                <a:gd name="connsiteY25" fmla="*/ 767573 h 772908"/>
                <a:gd name="connsiteX26" fmla="*/ 1485389 w 1519201"/>
                <a:gd name="connsiteY26" fmla="*/ 751805 h 772908"/>
                <a:gd name="connsiteX27" fmla="*/ 1452620 w 1519201"/>
                <a:gd name="connsiteY27" fmla="*/ 707338 h 772908"/>
                <a:gd name="connsiteX28" fmla="*/ 1428905 w 1519201"/>
                <a:gd name="connsiteY28" fmla="*/ 676026 h 772908"/>
                <a:gd name="connsiteX29" fmla="*/ 1400024 w 1519201"/>
                <a:gd name="connsiteY29" fmla="*/ 639923 h 772908"/>
                <a:gd name="connsiteX30" fmla="*/ 1328169 w 1519201"/>
                <a:gd name="connsiteY30" fmla="*/ 555893 h 772908"/>
                <a:gd name="connsiteX31" fmla="*/ 1285094 w 1519201"/>
                <a:gd name="connsiteY31" fmla="*/ 509708 h 772908"/>
                <a:gd name="connsiteX32" fmla="*/ 1237119 w 1519201"/>
                <a:gd name="connsiteY32" fmla="*/ 462118 h 772908"/>
                <a:gd name="connsiteX33" fmla="*/ 1127937 w 1519201"/>
                <a:gd name="connsiteY33" fmla="*/ 365120 h 772908"/>
                <a:gd name="connsiteX34" fmla="*/ 1097815 w 1519201"/>
                <a:gd name="connsiteY34" fmla="*/ 341374 h 772908"/>
                <a:gd name="connsiteX35" fmla="*/ 1066744 w 1519201"/>
                <a:gd name="connsiteY35" fmla="*/ 317890 h 772908"/>
                <a:gd name="connsiteX36" fmla="*/ 1034925 w 1519201"/>
                <a:gd name="connsiteY36" fmla="*/ 294543 h 772908"/>
                <a:gd name="connsiteX37" fmla="*/ 1002042 w 1519201"/>
                <a:gd name="connsiteY37" fmla="*/ 271968 h 772908"/>
                <a:gd name="connsiteX38" fmla="*/ 862866 w 1519201"/>
                <a:gd name="connsiteY38" fmla="*/ 188535 h 772908"/>
                <a:gd name="connsiteX39" fmla="*/ 715269 w 1519201"/>
                <a:gd name="connsiteY39" fmla="*/ 119576 h 772908"/>
                <a:gd name="connsiteX40" fmla="*/ 565216 w 1519201"/>
                <a:gd name="connsiteY40" fmla="*/ 69161 h 772908"/>
                <a:gd name="connsiteX41" fmla="*/ 528180 w 1519201"/>
                <a:gd name="connsiteY41" fmla="*/ 59578 h 772908"/>
                <a:gd name="connsiteX42" fmla="*/ 491639 w 1519201"/>
                <a:gd name="connsiteY42" fmla="*/ 50953 h 772908"/>
                <a:gd name="connsiteX43" fmla="*/ 420164 w 1519201"/>
                <a:gd name="connsiteY43" fmla="*/ 37998 h 772908"/>
                <a:gd name="connsiteX44" fmla="*/ 287849 w 1519201"/>
                <a:gd name="connsiteY44" fmla="*/ 23586 h 772908"/>
                <a:gd name="connsiteX45" fmla="*/ 228707 w 1519201"/>
                <a:gd name="connsiteY45" fmla="*/ 21745 h 772908"/>
                <a:gd name="connsiteX46" fmla="*/ 175325 w 1519201"/>
                <a:gd name="connsiteY46" fmla="*/ 22493 h 772908"/>
                <a:gd name="connsiteX47" fmla="*/ 128477 w 1519201"/>
                <a:gd name="connsiteY47" fmla="*/ 25117 h 772908"/>
                <a:gd name="connsiteX48" fmla="*/ 88973 w 1519201"/>
                <a:gd name="connsiteY48" fmla="*/ 28950 h 772908"/>
                <a:gd name="connsiteX49" fmla="*/ 33477 w 1519201"/>
                <a:gd name="connsiteY49" fmla="*/ 36368 h 772908"/>
                <a:gd name="connsiteX50" fmla="*/ 13788 w 1519201"/>
                <a:gd name="connsiteY50" fmla="*/ 39441 h 772908"/>
                <a:gd name="connsiteX51" fmla="*/ 63 w 1519201"/>
                <a:gd name="connsiteY51" fmla="*/ 29646 h 772908"/>
                <a:gd name="connsiteX52" fmla="*/ 10027 w 1519201"/>
                <a:gd name="connsiteY52" fmla="*/ 16156 h 772908"/>
                <a:gd name="connsiteX53" fmla="*/ 10315 w 1519201"/>
                <a:gd name="connsiteY53" fmla="*/ 16120 h 772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519201" h="772908">
                  <a:moveTo>
                    <a:pt x="10315" y="16104"/>
                  </a:moveTo>
                  <a:cubicBezTo>
                    <a:pt x="10315" y="16104"/>
                    <a:pt x="17177" y="15208"/>
                    <a:pt x="30066" y="13529"/>
                  </a:cubicBezTo>
                  <a:cubicBezTo>
                    <a:pt x="43032" y="12036"/>
                    <a:pt x="61620" y="8750"/>
                    <a:pt x="86285" y="6858"/>
                  </a:cubicBezTo>
                  <a:cubicBezTo>
                    <a:pt x="110797" y="4131"/>
                    <a:pt x="140476" y="2552"/>
                    <a:pt x="174511" y="760"/>
                  </a:cubicBezTo>
                  <a:cubicBezTo>
                    <a:pt x="191553" y="478"/>
                    <a:pt x="209697" y="213"/>
                    <a:pt x="228804" y="-97"/>
                  </a:cubicBezTo>
                  <a:cubicBezTo>
                    <a:pt x="247910" y="474"/>
                    <a:pt x="268030" y="626"/>
                    <a:pt x="288972" y="1621"/>
                  </a:cubicBezTo>
                  <a:cubicBezTo>
                    <a:pt x="330844" y="3847"/>
                    <a:pt x="376274" y="6935"/>
                    <a:pt x="423832" y="14091"/>
                  </a:cubicBezTo>
                  <a:cubicBezTo>
                    <a:pt x="471439" y="20649"/>
                    <a:pt x="521326" y="30070"/>
                    <a:pt x="572315" y="42341"/>
                  </a:cubicBezTo>
                  <a:cubicBezTo>
                    <a:pt x="623417" y="54314"/>
                    <a:pt x="675406" y="69933"/>
                    <a:pt x="727508" y="87953"/>
                  </a:cubicBezTo>
                  <a:cubicBezTo>
                    <a:pt x="779814" y="105538"/>
                    <a:pt x="831435" y="127492"/>
                    <a:pt x="882310" y="151050"/>
                  </a:cubicBezTo>
                  <a:cubicBezTo>
                    <a:pt x="933311" y="174485"/>
                    <a:pt x="982109" y="202263"/>
                    <a:pt x="1029425" y="230712"/>
                  </a:cubicBezTo>
                  <a:cubicBezTo>
                    <a:pt x="1076856" y="259125"/>
                    <a:pt x="1120944" y="290997"/>
                    <a:pt x="1162689" y="322956"/>
                  </a:cubicBezTo>
                  <a:cubicBezTo>
                    <a:pt x="1183176" y="339408"/>
                    <a:pt x="1203447" y="355488"/>
                    <a:pt x="1222212" y="372438"/>
                  </a:cubicBezTo>
                  <a:cubicBezTo>
                    <a:pt x="1241445" y="388878"/>
                    <a:pt x="1259424" y="405866"/>
                    <a:pt x="1276847" y="422493"/>
                  </a:cubicBezTo>
                  <a:cubicBezTo>
                    <a:pt x="1294269" y="439095"/>
                    <a:pt x="1309957" y="456480"/>
                    <a:pt x="1325797" y="472635"/>
                  </a:cubicBezTo>
                  <a:cubicBezTo>
                    <a:pt x="1340940" y="489423"/>
                    <a:pt x="1355425" y="505801"/>
                    <a:pt x="1368758" y="521967"/>
                  </a:cubicBezTo>
                  <a:cubicBezTo>
                    <a:pt x="1381698" y="538432"/>
                    <a:pt x="1394879" y="553615"/>
                    <a:pt x="1405895" y="569209"/>
                  </a:cubicBezTo>
                  <a:cubicBezTo>
                    <a:pt x="1416948" y="584754"/>
                    <a:pt x="1427850" y="599177"/>
                    <a:pt x="1437308" y="613278"/>
                  </a:cubicBezTo>
                  <a:cubicBezTo>
                    <a:pt x="1446475" y="627528"/>
                    <a:pt x="1455073" y="640881"/>
                    <a:pt x="1463024" y="653227"/>
                  </a:cubicBezTo>
                  <a:cubicBezTo>
                    <a:pt x="1470697" y="665709"/>
                    <a:pt x="1477104" y="677595"/>
                    <a:pt x="1483219" y="688074"/>
                  </a:cubicBezTo>
                  <a:cubicBezTo>
                    <a:pt x="1489360" y="698553"/>
                    <a:pt x="1494564" y="708061"/>
                    <a:pt x="1498641" y="716573"/>
                  </a:cubicBezTo>
                  <a:cubicBezTo>
                    <a:pt x="1502832" y="725024"/>
                    <a:pt x="1506415" y="732192"/>
                    <a:pt x="1509302" y="738016"/>
                  </a:cubicBezTo>
                  <a:cubicBezTo>
                    <a:pt x="1514950" y="749703"/>
                    <a:pt x="1517950" y="755937"/>
                    <a:pt x="1517950" y="755937"/>
                  </a:cubicBezTo>
                  <a:cubicBezTo>
                    <a:pt x="1520800" y="761824"/>
                    <a:pt x="1518237" y="768880"/>
                    <a:pt x="1512252" y="771668"/>
                  </a:cubicBezTo>
                  <a:cubicBezTo>
                    <a:pt x="1506947" y="774134"/>
                    <a:pt x="1500730" y="772476"/>
                    <a:pt x="1497400" y="767972"/>
                  </a:cubicBezTo>
                  <a:lnTo>
                    <a:pt x="1497113" y="767573"/>
                  </a:lnTo>
                  <a:cubicBezTo>
                    <a:pt x="1497113" y="767573"/>
                    <a:pt x="1493036" y="762098"/>
                    <a:pt x="1485389" y="751805"/>
                  </a:cubicBezTo>
                  <a:cubicBezTo>
                    <a:pt x="1477615" y="741625"/>
                    <a:pt x="1467257" y="726106"/>
                    <a:pt x="1452620" y="707338"/>
                  </a:cubicBezTo>
                  <a:cubicBezTo>
                    <a:pt x="1445454" y="697880"/>
                    <a:pt x="1437527" y="687426"/>
                    <a:pt x="1428905" y="676026"/>
                  </a:cubicBezTo>
                  <a:cubicBezTo>
                    <a:pt x="1419979" y="664863"/>
                    <a:pt x="1410330" y="652804"/>
                    <a:pt x="1400024" y="639923"/>
                  </a:cubicBezTo>
                  <a:cubicBezTo>
                    <a:pt x="1379373" y="614248"/>
                    <a:pt x="1355075" y="586135"/>
                    <a:pt x="1328169" y="555893"/>
                  </a:cubicBezTo>
                  <a:cubicBezTo>
                    <a:pt x="1314596" y="540871"/>
                    <a:pt x="1299743" y="525863"/>
                    <a:pt x="1285094" y="509708"/>
                  </a:cubicBezTo>
                  <a:cubicBezTo>
                    <a:pt x="1269558" y="494401"/>
                    <a:pt x="1254187" y="477874"/>
                    <a:pt x="1237119" y="462118"/>
                  </a:cubicBezTo>
                  <a:cubicBezTo>
                    <a:pt x="1204085" y="429524"/>
                    <a:pt x="1167024" y="397440"/>
                    <a:pt x="1127937" y="365120"/>
                  </a:cubicBezTo>
                  <a:cubicBezTo>
                    <a:pt x="1118163" y="357056"/>
                    <a:pt x="1107919" y="349377"/>
                    <a:pt x="1097815" y="341374"/>
                  </a:cubicBezTo>
                  <a:cubicBezTo>
                    <a:pt x="1087712" y="333335"/>
                    <a:pt x="1077430" y="325432"/>
                    <a:pt x="1066744" y="317890"/>
                  </a:cubicBezTo>
                  <a:cubicBezTo>
                    <a:pt x="1056197" y="310162"/>
                    <a:pt x="1045586" y="302371"/>
                    <a:pt x="1034925" y="294543"/>
                  </a:cubicBezTo>
                  <a:cubicBezTo>
                    <a:pt x="1024010" y="287064"/>
                    <a:pt x="1013058" y="279522"/>
                    <a:pt x="1002042" y="271968"/>
                  </a:cubicBezTo>
                  <a:cubicBezTo>
                    <a:pt x="957512" y="242448"/>
                    <a:pt x="911157" y="213824"/>
                    <a:pt x="862866" y="188535"/>
                  </a:cubicBezTo>
                  <a:cubicBezTo>
                    <a:pt x="814638" y="163209"/>
                    <a:pt x="765421" y="139265"/>
                    <a:pt x="715269" y="119576"/>
                  </a:cubicBezTo>
                  <a:cubicBezTo>
                    <a:pt x="665141" y="99975"/>
                    <a:pt x="615014" y="82116"/>
                    <a:pt x="565216" y="69161"/>
                  </a:cubicBezTo>
                  <a:cubicBezTo>
                    <a:pt x="552871" y="65539"/>
                    <a:pt x="540513" y="62391"/>
                    <a:pt x="528180" y="59578"/>
                  </a:cubicBezTo>
                  <a:cubicBezTo>
                    <a:pt x="515873" y="56678"/>
                    <a:pt x="503692" y="53803"/>
                    <a:pt x="491639" y="50953"/>
                  </a:cubicBezTo>
                  <a:cubicBezTo>
                    <a:pt x="467278" y="46386"/>
                    <a:pt x="443575" y="41171"/>
                    <a:pt x="420164" y="37998"/>
                  </a:cubicBezTo>
                  <a:cubicBezTo>
                    <a:pt x="373569" y="30195"/>
                    <a:pt x="328987" y="26449"/>
                    <a:pt x="287849" y="23586"/>
                  </a:cubicBezTo>
                  <a:cubicBezTo>
                    <a:pt x="267261" y="22465"/>
                    <a:pt x="247484" y="22366"/>
                    <a:pt x="228707" y="21745"/>
                  </a:cubicBezTo>
                  <a:cubicBezTo>
                    <a:pt x="209904" y="21992"/>
                    <a:pt x="192077" y="22257"/>
                    <a:pt x="175325" y="22493"/>
                  </a:cubicBezTo>
                  <a:cubicBezTo>
                    <a:pt x="158586" y="23428"/>
                    <a:pt x="142937" y="24295"/>
                    <a:pt x="128477" y="25117"/>
                  </a:cubicBezTo>
                  <a:cubicBezTo>
                    <a:pt x="113980" y="25950"/>
                    <a:pt x="100900" y="27855"/>
                    <a:pt x="88973" y="28950"/>
                  </a:cubicBezTo>
                  <a:cubicBezTo>
                    <a:pt x="65258" y="31092"/>
                    <a:pt x="46278" y="34464"/>
                    <a:pt x="33477" y="36368"/>
                  </a:cubicBezTo>
                  <a:cubicBezTo>
                    <a:pt x="20625" y="38372"/>
                    <a:pt x="13788" y="39441"/>
                    <a:pt x="13788" y="39441"/>
                  </a:cubicBezTo>
                  <a:cubicBezTo>
                    <a:pt x="7229" y="40460"/>
                    <a:pt x="1101" y="36082"/>
                    <a:pt x="63" y="29646"/>
                  </a:cubicBezTo>
                  <a:cubicBezTo>
                    <a:pt x="-975" y="23224"/>
                    <a:pt x="3483" y="17176"/>
                    <a:pt x="10027" y="16156"/>
                  </a:cubicBezTo>
                  <a:cubicBezTo>
                    <a:pt x="10099" y="16143"/>
                    <a:pt x="10243" y="16120"/>
                    <a:pt x="10315" y="16120"/>
                  </a:cubicBezTo>
                </a:path>
              </a:pathLst>
            </a:custGeom>
            <a:grpFill/>
            <a:ln w="12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57" name="Freeform 59">
              <a:extLst>
                <a:ext uri="{FF2B5EF4-FFF2-40B4-BE49-F238E27FC236}">
                  <a16:creationId xmlns:a16="http://schemas.microsoft.com/office/drawing/2014/main" id="{3695341F-3C37-46A3-848B-B86E79B81F2D}"/>
                </a:ext>
              </a:extLst>
            </p:cNvPr>
            <p:cNvSpPr/>
            <p:nvPr/>
          </p:nvSpPr>
          <p:spPr>
            <a:xfrm>
              <a:off x="6642156" y="3574516"/>
              <a:ext cx="280504" cy="324877"/>
            </a:xfrm>
            <a:custGeom>
              <a:avLst/>
              <a:gdLst>
                <a:gd name="connsiteX0" fmla="*/ 244650 w 280504"/>
                <a:gd name="connsiteY0" fmla="*/ 13288 h 324877"/>
                <a:gd name="connsiteX1" fmla="*/ 241308 w 280504"/>
                <a:gd name="connsiteY1" fmla="*/ 49292 h 324877"/>
                <a:gd name="connsiteX2" fmla="*/ 240511 w 280504"/>
                <a:gd name="connsiteY2" fmla="*/ 85321 h 324877"/>
                <a:gd name="connsiteX3" fmla="*/ 245146 w 280504"/>
                <a:gd name="connsiteY3" fmla="*/ 157192 h 324877"/>
                <a:gd name="connsiteX4" fmla="*/ 250679 w 280504"/>
                <a:gd name="connsiteY4" fmla="*/ 192761 h 324877"/>
                <a:gd name="connsiteX5" fmla="*/ 258327 w 280504"/>
                <a:gd name="connsiteY5" fmla="*/ 227906 h 324877"/>
                <a:gd name="connsiteX6" fmla="*/ 279231 w 280504"/>
                <a:gd name="connsiteY6" fmla="*/ 296479 h 324877"/>
                <a:gd name="connsiteX7" fmla="*/ 265759 w 280504"/>
                <a:gd name="connsiteY7" fmla="*/ 323609 h 324877"/>
                <a:gd name="connsiteX8" fmla="*/ 251667 w 280504"/>
                <a:gd name="connsiteY8" fmla="*/ 323638 h 324877"/>
                <a:gd name="connsiteX9" fmla="*/ 248275 w 280504"/>
                <a:gd name="connsiteY9" fmla="*/ 322491 h 324877"/>
                <a:gd name="connsiteX10" fmla="*/ 217140 w 280504"/>
                <a:gd name="connsiteY10" fmla="*/ 312012 h 324877"/>
                <a:gd name="connsiteX11" fmla="*/ 186081 w 280504"/>
                <a:gd name="connsiteY11" fmla="*/ 301409 h 324877"/>
                <a:gd name="connsiteX12" fmla="*/ 155186 w 280504"/>
                <a:gd name="connsiteY12" fmla="*/ 290569 h 324877"/>
                <a:gd name="connsiteX13" fmla="*/ 124419 w 280504"/>
                <a:gd name="connsiteY13" fmla="*/ 279431 h 324877"/>
                <a:gd name="connsiteX14" fmla="*/ 63820 w 280504"/>
                <a:gd name="connsiteY14" fmla="*/ 254490 h 324877"/>
                <a:gd name="connsiteX15" fmla="*/ 5310 w 280504"/>
                <a:gd name="connsiteY15" fmla="*/ 222295 h 324877"/>
                <a:gd name="connsiteX16" fmla="*/ 2145 w 280504"/>
                <a:gd name="connsiteY16" fmla="*/ 204423 h 324877"/>
                <a:gd name="connsiteX17" fmla="*/ 12262 w 280504"/>
                <a:gd name="connsiteY17" fmla="*/ 198425 h 324877"/>
                <a:gd name="connsiteX18" fmla="*/ 12513 w 280504"/>
                <a:gd name="connsiteY18" fmla="*/ 198425 h 324877"/>
                <a:gd name="connsiteX19" fmla="*/ 46738 w 280504"/>
                <a:gd name="connsiteY19" fmla="*/ 201635 h 324877"/>
                <a:gd name="connsiteX20" fmla="*/ 79975 w 280504"/>
                <a:gd name="connsiteY20" fmla="*/ 207982 h 324877"/>
                <a:gd name="connsiteX21" fmla="*/ 144207 w 280504"/>
                <a:gd name="connsiteY21" fmla="*/ 227147 h 324877"/>
                <a:gd name="connsiteX22" fmla="*/ 206148 w 280504"/>
                <a:gd name="connsiteY22" fmla="*/ 252374 h 324877"/>
                <a:gd name="connsiteX23" fmla="*/ 266303 w 280504"/>
                <a:gd name="connsiteY23" fmla="*/ 281571 h 324877"/>
                <a:gd name="connsiteX24" fmla="*/ 235371 w 280504"/>
                <a:gd name="connsiteY24" fmla="*/ 307606 h 324877"/>
                <a:gd name="connsiteX25" fmla="*/ 229483 w 280504"/>
                <a:gd name="connsiteY25" fmla="*/ 270556 h 324877"/>
                <a:gd name="connsiteX26" fmla="*/ 225204 w 280504"/>
                <a:gd name="connsiteY26" fmla="*/ 233420 h 324877"/>
                <a:gd name="connsiteX27" fmla="*/ 221973 w 280504"/>
                <a:gd name="connsiteY27" fmla="*/ 196333 h 324877"/>
                <a:gd name="connsiteX28" fmla="*/ 219745 w 280504"/>
                <a:gd name="connsiteY28" fmla="*/ 159284 h 324877"/>
                <a:gd name="connsiteX29" fmla="*/ 218503 w 280504"/>
                <a:gd name="connsiteY29" fmla="*/ 122272 h 324877"/>
                <a:gd name="connsiteX30" fmla="*/ 218287 w 280504"/>
                <a:gd name="connsiteY30" fmla="*/ 85297 h 324877"/>
                <a:gd name="connsiteX31" fmla="*/ 218036 w 280504"/>
                <a:gd name="connsiteY31" fmla="*/ 48322 h 324877"/>
                <a:gd name="connsiteX32" fmla="*/ 218417 w 280504"/>
                <a:gd name="connsiteY32" fmla="*/ 11472 h 324877"/>
                <a:gd name="connsiteX33" fmla="*/ 218417 w 280504"/>
                <a:gd name="connsiteY33" fmla="*/ 11225 h 324877"/>
                <a:gd name="connsiteX34" fmla="*/ 232091 w 280504"/>
                <a:gd name="connsiteY34" fmla="*/ -88 h 324877"/>
                <a:gd name="connsiteX35" fmla="*/ 244183 w 280504"/>
                <a:gd name="connsiteY35" fmla="*/ 12208 h 324877"/>
                <a:gd name="connsiteX36" fmla="*/ 244664 w 280504"/>
                <a:gd name="connsiteY36" fmla="*/ 13277 h 32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80504" h="324877">
                  <a:moveTo>
                    <a:pt x="244650" y="13288"/>
                  </a:moveTo>
                  <a:cubicBezTo>
                    <a:pt x="243003" y="25447"/>
                    <a:pt x="242195" y="37469"/>
                    <a:pt x="241308" y="49292"/>
                  </a:cubicBezTo>
                  <a:cubicBezTo>
                    <a:pt x="240752" y="61289"/>
                    <a:pt x="240562" y="73311"/>
                    <a:pt x="240511" y="85321"/>
                  </a:cubicBezTo>
                  <a:cubicBezTo>
                    <a:pt x="240502" y="109353"/>
                    <a:pt x="242310" y="133359"/>
                    <a:pt x="245146" y="157192"/>
                  </a:cubicBezTo>
                  <a:cubicBezTo>
                    <a:pt x="246689" y="169102"/>
                    <a:pt x="248627" y="180950"/>
                    <a:pt x="250679" y="192761"/>
                  </a:cubicBezTo>
                  <a:cubicBezTo>
                    <a:pt x="252843" y="204571"/>
                    <a:pt x="255592" y="216245"/>
                    <a:pt x="258327" y="227906"/>
                  </a:cubicBezTo>
                  <a:cubicBezTo>
                    <a:pt x="264214" y="251141"/>
                    <a:pt x="271342" y="273990"/>
                    <a:pt x="279231" y="296479"/>
                  </a:cubicBezTo>
                  <a:cubicBezTo>
                    <a:pt x="283131" y="307618"/>
                    <a:pt x="277103" y="319776"/>
                    <a:pt x="265759" y="323609"/>
                  </a:cubicBezTo>
                  <a:cubicBezTo>
                    <a:pt x="261011" y="325215"/>
                    <a:pt x="256086" y="325116"/>
                    <a:pt x="251667" y="323638"/>
                  </a:cubicBezTo>
                  <a:lnTo>
                    <a:pt x="248275" y="322491"/>
                  </a:lnTo>
                  <a:lnTo>
                    <a:pt x="217140" y="312012"/>
                  </a:lnTo>
                  <a:cubicBezTo>
                    <a:pt x="206808" y="308403"/>
                    <a:pt x="196349" y="305130"/>
                    <a:pt x="186081" y="301409"/>
                  </a:cubicBezTo>
                  <a:cubicBezTo>
                    <a:pt x="175812" y="297725"/>
                    <a:pt x="165442" y="294303"/>
                    <a:pt x="155186" y="290569"/>
                  </a:cubicBezTo>
                  <a:lnTo>
                    <a:pt x="124419" y="279431"/>
                  </a:lnTo>
                  <a:cubicBezTo>
                    <a:pt x="103919" y="271988"/>
                    <a:pt x="83737" y="263725"/>
                    <a:pt x="63820" y="254490"/>
                  </a:cubicBezTo>
                  <a:cubicBezTo>
                    <a:pt x="43954" y="245132"/>
                    <a:pt x="24240" y="235188"/>
                    <a:pt x="5310" y="222295"/>
                  </a:cubicBezTo>
                  <a:cubicBezTo>
                    <a:pt x="-387" y="218412"/>
                    <a:pt x="-1793" y="210024"/>
                    <a:pt x="2145" y="204423"/>
                  </a:cubicBezTo>
                  <a:cubicBezTo>
                    <a:pt x="4539" y="201037"/>
                    <a:pt x="8349" y="198425"/>
                    <a:pt x="12262" y="198425"/>
                  </a:cubicBezTo>
                  <a:lnTo>
                    <a:pt x="12513" y="198425"/>
                  </a:lnTo>
                  <a:cubicBezTo>
                    <a:pt x="24200" y="198425"/>
                    <a:pt x="35443" y="200354"/>
                    <a:pt x="46738" y="201635"/>
                  </a:cubicBezTo>
                  <a:cubicBezTo>
                    <a:pt x="57880" y="203364"/>
                    <a:pt x="69035" y="205481"/>
                    <a:pt x="79975" y="207982"/>
                  </a:cubicBezTo>
                  <a:cubicBezTo>
                    <a:pt x="101854" y="212873"/>
                    <a:pt x="123278" y="219419"/>
                    <a:pt x="144207" y="227147"/>
                  </a:cubicBezTo>
                  <a:cubicBezTo>
                    <a:pt x="165086" y="234951"/>
                    <a:pt x="185826" y="243239"/>
                    <a:pt x="206148" y="252374"/>
                  </a:cubicBezTo>
                  <a:cubicBezTo>
                    <a:pt x="226508" y="261447"/>
                    <a:pt x="246538" y="271303"/>
                    <a:pt x="266303" y="281571"/>
                  </a:cubicBezTo>
                  <a:lnTo>
                    <a:pt x="235371" y="307606"/>
                  </a:lnTo>
                  <a:cubicBezTo>
                    <a:pt x="233131" y="295273"/>
                    <a:pt x="231218" y="282927"/>
                    <a:pt x="229483" y="270556"/>
                  </a:cubicBezTo>
                  <a:cubicBezTo>
                    <a:pt x="227825" y="258174"/>
                    <a:pt x="226508" y="245790"/>
                    <a:pt x="225204" y="233420"/>
                  </a:cubicBezTo>
                  <a:cubicBezTo>
                    <a:pt x="223886" y="221062"/>
                    <a:pt x="223000" y="208679"/>
                    <a:pt x="221973" y="196333"/>
                  </a:cubicBezTo>
                  <a:cubicBezTo>
                    <a:pt x="220997" y="183975"/>
                    <a:pt x="220351" y="171629"/>
                    <a:pt x="219745" y="159284"/>
                  </a:cubicBezTo>
                  <a:cubicBezTo>
                    <a:pt x="219099" y="146951"/>
                    <a:pt x="218808" y="134605"/>
                    <a:pt x="218503" y="122272"/>
                  </a:cubicBezTo>
                  <a:lnTo>
                    <a:pt x="218287" y="85297"/>
                  </a:lnTo>
                  <a:cubicBezTo>
                    <a:pt x="218359" y="72964"/>
                    <a:pt x="217577" y="60643"/>
                    <a:pt x="218036" y="48322"/>
                  </a:cubicBezTo>
                  <a:lnTo>
                    <a:pt x="218417" y="11472"/>
                  </a:lnTo>
                  <a:lnTo>
                    <a:pt x="218417" y="11225"/>
                  </a:lnTo>
                  <a:cubicBezTo>
                    <a:pt x="218417" y="4704"/>
                    <a:pt x="225469" y="-349"/>
                    <a:pt x="232091" y="-88"/>
                  </a:cubicBezTo>
                  <a:cubicBezTo>
                    <a:pt x="238725" y="195"/>
                    <a:pt x="244462" y="5687"/>
                    <a:pt x="244183" y="12208"/>
                  </a:cubicBezTo>
                  <a:cubicBezTo>
                    <a:pt x="244154" y="12561"/>
                    <a:pt x="244714" y="12931"/>
                    <a:pt x="244664" y="13277"/>
                  </a:cubicBezTo>
                </a:path>
              </a:pathLst>
            </a:custGeom>
            <a:grpFill/>
            <a:ln w="12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</p:grpSp>
      <p:grpSp>
        <p:nvGrpSpPr>
          <p:cNvPr id="58" name="Graphic 43">
            <a:extLst>
              <a:ext uri="{FF2B5EF4-FFF2-40B4-BE49-F238E27FC236}">
                <a16:creationId xmlns:a16="http://schemas.microsoft.com/office/drawing/2014/main" id="{62DFC4EF-0050-4B1D-AB1C-1F12797A47AC}"/>
              </a:ext>
            </a:extLst>
          </p:cNvPr>
          <p:cNvGrpSpPr/>
          <p:nvPr/>
        </p:nvGrpSpPr>
        <p:grpSpPr>
          <a:xfrm rot="417027" flipH="1" flipV="1">
            <a:off x="3858043" y="2373351"/>
            <a:ext cx="1396237" cy="528243"/>
            <a:chOff x="5270499" y="2952750"/>
            <a:chExt cx="1652160" cy="946643"/>
          </a:xfrm>
          <a:solidFill>
            <a:schemeClr val="bg1"/>
          </a:solidFill>
        </p:grpSpPr>
        <p:sp>
          <p:nvSpPr>
            <p:cNvPr id="59" name="Freeform 61">
              <a:extLst>
                <a:ext uri="{FF2B5EF4-FFF2-40B4-BE49-F238E27FC236}">
                  <a16:creationId xmlns:a16="http://schemas.microsoft.com/office/drawing/2014/main" id="{E5FBF0AE-F64B-4482-88AD-B821AEB39519}"/>
                </a:ext>
              </a:extLst>
            </p:cNvPr>
            <p:cNvSpPr/>
            <p:nvPr/>
          </p:nvSpPr>
          <p:spPr>
            <a:xfrm>
              <a:off x="5270499" y="2952750"/>
              <a:ext cx="1519201" cy="772908"/>
            </a:xfrm>
            <a:custGeom>
              <a:avLst/>
              <a:gdLst>
                <a:gd name="connsiteX0" fmla="*/ 10315 w 1519201"/>
                <a:gd name="connsiteY0" fmla="*/ 16104 h 772908"/>
                <a:gd name="connsiteX1" fmla="*/ 30066 w 1519201"/>
                <a:gd name="connsiteY1" fmla="*/ 13529 h 772908"/>
                <a:gd name="connsiteX2" fmla="*/ 86285 w 1519201"/>
                <a:gd name="connsiteY2" fmla="*/ 6858 h 772908"/>
                <a:gd name="connsiteX3" fmla="*/ 174511 w 1519201"/>
                <a:gd name="connsiteY3" fmla="*/ 760 h 772908"/>
                <a:gd name="connsiteX4" fmla="*/ 228804 w 1519201"/>
                <a:gd name="connsiteY4" fmla="*/ -97 h 772908"/>
                <a:gd name="connsiteX5" fmla="*/ 288972 w 1519201"/>
                <a:gd name="connsiteY5" fmla="*/ 1621 h 772908"/>
                <a:gd name="connsiteX6" fmla="*/ 423832 w 1519201"/>
                <a:gd name="connsiteY6" fmla="*/ 14091 h 772908"/>
                <a:gd name="connsiteX7" fmla="*/ 572315 w 1519201"/>
                <a:gd name="connsiteY7" fmla="*/ 42341 h 772908"/>
                <a:gd name="connsiteX8" fmla="*/ 727508 w 1519201"/>
                <a:gd name="connsiteY8" fmla="*/ 87953 h 772908"/>
                <a:gd name="connsiteX9" fmla="*/ 882310 w 1519201"/>
                <a:gd name="connsiteY9" fmla="*/ 151050 h 772908"/>
                <a:gd name="connsiteX10" fmla="*/ 1029425 w 1519201"/>
                <a:gd name="connsiteY10" fmla="*/ 230712 h 772908"/>
                <a:gd name="connsiteX11" fmla="*/ 1162689 w 1519201"/>
                <a:gd name="connsiteY11" fmla="*/ 322956 h 772908"/>
                <a:gd name="connsiteX12" fmla="*/ 1222212 w 1519201"/>
                <a:gd name="connsiteY12" fmla="*/ 372438 h 772908"/>
                <a:gd name="connsiteX13" fmla="*/ 1276847 w 1519201"/>
                <a:gd name="connsiteY13" fmla="*/ 422493 h 772908"/>
                <a:gd name="connsiteX14" fmla="*/ 1325797 w 1519201"/>
                <a:gd name="connsiteY14" fmla="*/ 472635 h 772908"/>
                <a:gd name="connsiteX15" fmla="*/ 1368758 w 1519201"/>
                <a:gd name="connsiteY15" fmla="*/ 521967 h 772908"/>
                <a:gd name="connsiteX16" fmla="*/ 1405895 w 1519201"/>
                <a:gd name="connsiteY16" fmla="*/ 569209 h 772908"/>
                <a:gd name="connsiteX17" fmla="*/ 1437308 w 1519201"/>
                <a:gd name="connsiteY17" fmla="*/ 613278 h 772908"/>
                <a:gd name="connsiteX18" fmla="*/ 1463024 w 1519201"/>
                <a:gd name="connsiteY18" fmla="*/ 653227 h 772908"/>
                <a:gd name="connsiteX19" fmla="*/ 1483219 w 1519201"/>
                <a:gd name="connsiteY19" fmla="*/ 688074 h 772908"/>
                <a:gd name="connsiteX20" fmla="*/ 1498641 w 1519201"/>
                <a:gd name="connsiteY20" fmla="*/ 716573 h 772908"/>
                <a:gd name="connsiteX21" fmla="*/ 1509302 w 1519201"/>
                <a:gd name="connsiteY21" fmla="*/ 738016 h 772908"/>
                <a:gd name="connsiteX22" fmla="*/ 1517950 w 1519201"/>
                <a:gd name="connsiteY22" fmla="*/ 755937 h 772908"/>
                <a:gd name="connsiteX23" fmla="*/ 1512252 w 1519201"/>
                <a:gd name="connsiteY23" fmla="*/ 771668 h 772908"/>
                <a:gd name="connsiteX24" fmla="*/ 1497400 w 1519201"/>
                <a:gd name="connsiteY24" fmla="*/ 767972 h 772908"/>
                <a:gd name="connsiteX25" fmla="*/ 1497113 w 1519201"/>
                <a:gd name="connsiteY25" fmla="*/ 767573 h 772908"/>
                <a:gd name="connsiteX26" fmla="*/ 1485389 w 1519201"/>
                <a:gd name="connsiteY26" fmla="*/ 751805 h 772908"/>
                <a:gd name="connsiteX27" fmla="*/ 1452620 w 1519201"/>
                <a:gd name="connsiteY27" fmla="*/ 707338 h 772908"/>
                <a:gd name="connsiteX28" fmla="*/ 1428905 w 1519201"/>
                <a:gd name="connsiteY28" fmla="*/ 676026 h 772908"/>
                <a:gd name="connsiteX29" fmla="*/ 1400024 w 1519201"/>
                <a:gd name="connsiteY29" fmla="*/ 639923 h 772908"/>
                <a:gd name="connsiteX30" fmla="*/ 1328169 w 1519201"/>
                <a:gd name="connsiteY30" fmla="*/ 555893 h 772908"/>
                <a:gd name="connsiteX31" fmla="*/ 1285094 w 1519201"/>
                <a:gd name="connsiteY31" fmla="*/ 509708 h 772908"/>
                <a:gd name="connsiteX32" fmla="*/ 1237119 w 1519201"/>
                <a:gd name="connsiteY32" fmla="*/ 462118 h 772908"/>
                <a:gd name="connsiteX33" fmla="*/ 1127937 w 1519201"/>
                <a:gd name="connsiteY33" fmla="*/ 365120 h 772908"/>
                <a:gd name="connsiteX34" fmla="*/ 1097815 w 1519201"/>
                <a:gd name="connsiteY34" fmla="*/ 341374 h 772908"/>
                <a:gd name="connsiteX35" fmla="*/ 1066744 w 1519201"/>
                <a:gd name="connsiteY35" fmla="*/ 317890 h 772908"/>
                <a:gd name="connsiteX36" fmla="*/ 1034925 w 1519201"/>
                <a:gd name="connsiteY36" fmla="*/ 294543 h 772908"/>
                <a:gd name="connsiteX37" fmla="*/ 1002042 w 1519201"/>
                <a:gd name="connsiteY37" fmla="*/ 271968 h 772908"/>
                <a:gd name="connsiteX38" fmla="*/ 862866 w 1519201"/>
                <a:gd name="connsiteY38" fmla="*/ 188535 h 772908"/>
                <a:gd name="connsiteX39" fmla="*/ 715269 w 1519201"/>
                <a:gd name="connsiteY39" fmla="*/ 119576 h 772908"/>
                <a:gd name="connsiteX40" fmla="*/ 565216 w 1519201"/>
                <a:gd name="connsiteY40" fmla="*/ 69161 h 772908"/>
                <a:gd name="connsiteX41" fmla="*/ 528180 w 1519201"/>
                <a:gd name="connsiteY41" fmla="*/ 59578 h 772908"/>
                <a:gd name="connsiteX42" fmla="*/ 491639 w 1519201"/>
                <a:gd name="connsiteY42" fmla="*/ 50953 h 772908"/>
                <a:gd name="connsiteX43" fmla="*/ 420164 w 1519201"/>
                <a:gd name="connsiteY43" fmla="*/ 37998 h 772908"/>
                <a:gd name="connsiteX44" fmla="*/ 287849 w 1519201"/>
                <a:gd name="connsiteY44" fmla="*/ 23586 h 772908"/>
                <a:gd name="connsiteX45" fmla="*/ 228707 w 1519201"/>
                <a:gd name="connsiteY45" fmla="*/ 21745 h 772908"/>
                <a:gd name="connsiteX46" fmla="*/ 175325 w 1519201"/>
                <a:gd name="connsiteY46" fmla="*/ 22493 h 772908"/>
                <a:gd name="connsiteX47" fmla="*/ 128477 w 1519201"/>
                <a:gd name="connsiteY47" fmla="*/ 25117 h 772908"/>
                <a:gd name="connsiteX48" fmla="*/ 88973 w 1519201"/>
                <a:gd name="connsiteY48" fmla="*/ 28950 h 772908"/>
                <a:gd name="connsiteX49" fmla="*/ 33477 w 1519201"/>
                <a:gd name="connsiteY49" fmla="*/ 36368 h 772908"/>
                <a:gd name="connsiteX50" fmla="*/ 13788 w 1519201"/>
                <a:gd name="connsiteY50" fmla="*/ 39441 h 772908"/>
                <a:gd name="connsiteX51" fmla="*/ 63 w 1519201"/>
                <a:gd name="connsiteY51" fmla="*/ 29646 h 772908"/>
                <a:gd name="connsiteX52" fmla="*/ 10027 w 1519201"/>
                <a:gd name="connsiteY52" fmla="*/ 16156 h 772908"/>
                <a:gd name="connsiteX53" fmla="*/ 10315 w 1519201"/>
                <a:gd name="connsiteY53" fmla="*/ 16120 h 772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519201" h="772908">
                  <a:moveTo>
                    <a:pt x="10315" y="16104"/>
                  </a:moveTo>
                  <a:cubicBezTo>
                    <a:pt x="10315" y="16104"/>
                    <a:pt x="17177" y="15208"/>
                    <a:pt x="30066" y="13529"/>
                  </a:cubicBezTo>
                  <a:cubicBezTo>
                    <a:pt x="43032" y="12036"/>
                    <a:pt x="61620" y="8750"/>
                    <a:pt x="86285" y="6858"/>
                  </a:cubicBezTo>
                  <a:cubicBezTo>
                    <a:pt x="110797" y="4131"/>
                    <a:pt x="140476" y="2552"/>
                    <a:pt x="174511" y="760"/>
                  </a:cubicBezTo>
                  <a:cubicBezTo>
                    <a:pt x="191553" y="478"/>
                    <a:pt x="209697" y="213"/>
                    <a:pt x="228804" y="-97"/>
                  </a:cubicBezTo>
                  <a:cubicBezTo>
                    <a:pt x="247910" y="474"/>
                    <a:pt x="268030" y="626"/>
                    <a:pt x="288972" y="1621"/>
                  </a:cubicBezTo>
                  <a:cubicBezTo>
                    <a:pt x="330844" y="3847"/>
                    <a:pt x="376274" y="6935"/>
                    <a:pt x="423832" y="14091"/>
                  </a:cubicBezTo>
                  <a:cubicBezTo>
                    <a:pt x="471439" y="20649"/>
                    <a:pt x="521326" y="30070"/>
                    <a:pt x="572315" y="42341"/>
                  </a:cubicBezTo>
                  <a:cubicBezTo>
                    <a:pt x="623417" y="54314"/>
                    <a:pt x="675406" y="69933"/>
                    <a:pt x="727508" y="87953"/>
                  </a:cubicBezTo>
                  <a:cubicBezTo>
                    <a:pt x="779814" y="105538"/>
                    <a:pt x="831435" y="127492"/>
                    <a:pt x="882310" y="151050"/>
                  </a:cubicBezTo>
                  <a:cubicBezTo>
                    <a:pt x="933311" y="174485"/>
                    <a:pt x="982109" y="202263"/>
                    <a:pt x="1029425" y="230712"/>
                  </a:cubicBezTo>
                  <a:cubicBezTo>
                    <a:pt x="1076856" y="259125"/>
                    <a:pt x="1120944" y="290997"/>
                    <a:pt x="1162689" y="322956"/>
                  </a:cubicBezTo>
                  <a:cubicBezTo>
                    <a:pt x="1183176" y="339408"/>
                    <a:pt x="1203447" y="355488"/>
                    <a:pt x="1222212" y="372438"/>
                  </a:cubicBezTo>
                  <a:cubicBezTo>
                    <a:pt x="1241445" y="388878"/>
                    <a:pt x="1259424" y="405866"/>
                    <a:pt x="1276847" y="422493"/>
                  </a:cubicBezTo>
                  <a:cubicBezTo>
                    <a:pt x="1294269" y="439095"/>
                    <a:pt x="1309957" y="456480"/>
                    <a:pt x="1325797" y="472635"/>
                  </a:cubicBezTo>
                  <a:cubicBezTo>
                    <a:pt x="1340940" y="489423"/>
                    <a:pt x="1355425" y="505801"/>
                    <a:pt x="1368758" y="521967"/>
                  </a:cubicBezTo>
                  <a:cubicBezTo>
                    <a:pt x="1381698" y="538432"/>
                    <a:pt x="1394879" y="553615"/>
                    <a:pt x="1405895" y="569209"/>
                  </a:cubicBezTo>
                  <a:cubicBezTo>
                    <a:pt x="1416948" y="584754"/>
                    <a:pt x="1427850" y="599177"/>
                    <a:pt x="1437308" y="613278"/>
                  </a:cubicBezTo>
                  <a:cubicBezTo>
                    <a:pt x="1446475" y="627528"/>
                    <a:pt x="1455073" y="640881"/>
                    <a:pt x="1463024" y="653227"/>
                  </a:cubicBezTo>
                  <a:cubicBezTo>
                    <a:pt x="1470697" y="665709"/>
                    <a:pt x="1477104" y="677595"/>
                    <a:pt x="1483219" y="688074"/>
                  </a:cubicBezTo>
                  <a:cubicBezTo>
                    <a:pt x="1489360" y="698553"/>
                    <a:pt x="1494564" y="708061"/>
                    <a:pt x="1498641" y="716573"/>
                  </a:cubicBezTo>
                  <a:cubicBezTo>
                    <a:pt x="1502832" y="725024"/>
                    <a:pt x="1506415" y="732192"/>
                    <a:pt x="1509302" y="738016"/>
                  </a:cubicBezTo>
                  <a:cubicBezTo>
                    <a:pt x="1514950" y="749703"/>
                    <a:pt x="1517950" y="755937"/>
                    <a:pt x="1517950" y="755937"/>
                  </a:cubicBezTo>
                  <a:cubicBezTo>
                    <a:pt x="1520800" y="761824"/>
                    <a:pt x="1518237" y="768880"/>
                    <a:pt x="1512252" y="771668"/>
                  </a:cubicBezTo>
                  <a:cubicBezTo>
                    <a:pt x="1506947" y="774134"/>
                    <a:pt x="1500730" y="772476"/>
                    <a:pt x="1497400" y="767972"/>
                  </a:cubicBezTo>
                  <a:lnTo>
                    <a:pt x="1497113" y="767573"/>
                  </a:lnTo>
                  <a:cubicBezTo>
                    <a:pt x="1497113" y="767573"/>
                    <a:pt x="1493036" y="762098"/>
                    <a:pt x="1485389" y="751805"/>
                  </a:cubicBezTo>
                  <a:cubicBezTo>
                    <a:pt x="1477615" y="741625"/>
                    <a:pt x="1467257" y="726106"/>
                    <a:pt x="1452620" y="707338"/>
                  </a:cubicBezTo>
                  <a:cubicBezTo>
                    <a:pt x="1445454" y="697880"/>
                    <a:pt x="1437527" y="687426"/>
                    <a:pt x="1428905" y="676026"/>
                  </a:cubicBezTo>
                  <a:cubicBezTo>
                    <a:pt x="1419979" y="664863"/>
                    <a:pt x="1410330" y="652804"/>
                    <a:pt x="1400024" y="639923"/>
                  </a:cubicBezTo>
                  <a:cubicBezTo>
                    <a:pt x="1379373" y="614248"/>
                    <a:pt x="1355075" y="586135"/>
                    <a:pt x="1328169" y="555893"/>
                  </a:cubicBezTo>
                  <a:cubicBezTo>
                    <a:pt x="1314596" y="540871"/>
                    <a:pt x="1299743" y="525863"/>
                    <a:pt x="1285094" y="509708"/>
                  </a:cubicBezTo>
                  <a:cubicBezTo>
                    <a:pt x="1269558" y="494401"/>
                    <a:pt x="1254187" y="477874"/>
                    <a:pt x="1237119" y="462118"/>
                  </a:cubicBezTo>
                  <a:cubicBezTo>
                    <a:pt x="1204085" y="429524"/>
                    <a:pt x="1167024" y="397440"/>
                    <a:pt x="1127937" y="365120"/>
                  </a:cubicBezTo>
                  <a:cubicBezTo>
                    <a:pt x="1118163" y="357056"/>
                    <a:pt x="1107919" y="349377"/>
                    <a:pt x="1097815" y="341374"/>
                  </a:cubicBezTo>
                  <a:cubicBezTo>
                    <a:pt x="1087712" y="333335"/>
                    <a:pt x="1077430" y="325432"/>
                    <a:pt x="1066744" y="317890"/>
                  </a:cubicBezTo>
                  <a:cubicBezTo>
                    <a:pt x="1056197" y="310162"/>
                    <a:pt x="1045586" y="302371"/>
                    <a:pt x="1034925" y="294543"/>
                  </a:cubicBezTo>
                  <a:cubicBezTo>
                    <a:pt x="1024010" y="287064"/>
                    <a:pt x="1013058" y="279522"/>
                    <a:pt x="1002042" y="271968"/>
                  </a:cubicBezTo>
                  <a:cubicBezTo>
                    <a:pt x="957512" y="242448"/>
                    <a:pt x="911157" y="213824"/>
                    <a:pt x="862866" y="188535"/>
                  </a:cubicBezTo>
                  <a:cubicBezTo>
                    <a:pt x="814638" y="163209"/>
                    <a:pt x="765421" y="139265"/>
                    <a:pt x="715269" y="119576"/>
                  </a:cubicBezTo>
                  <a:cubicBezTo>
                    <a:pt x="665141" y="99975"/>
                    <a:pt x="615014" y="82116"/>
                    <a:pt x="565216" y="69161"/>
                  </a:cubicBezTo>
                  <a:cubicBezTo>
                    <a:pt x="552871" y="65539"/>
                    <a:pt x="540513" y="62391"/>
                    <a:pt x="528180" y="59578"/>
                  </a:cubicBezTo>
                  <a:cubicBezTo>
                    <a:pt x="515873" y="56678"/>
                    <a:pt x="503692" y="53803"/>
                    <a:pt x="491639" y="50953"/>
                  </a:cubicBezTo>
                  <a:cubicBezTo>
                    <a:pt x="467278" y="46386"/>
                    <a:pt x="443575" y="41171"/>
                    <a:pt x="420164" y="37998"/>
                  </a:cubicBezTo>
                  <a:cubicBezTo>
                    <a:pt x="373569" y="30195"/>
                    <a:pt x="328987" y="26449"/>
                    <a:pt x="287849" y="23586"/>
                  </a:cubicBezTo>
                  <a:cubicBezTo>
                    <a:pt x="267261" y="22465"/>
                    <a:pt x="247484" y="22366"/>
                    <a:pt x="228707" y="21745"/>
                  </a:cubicBezTo>
                  <a:cubicBezTo>
                    <a:pt x="209904" y="21992"/>
                    <a:pt x="192077" y="22257"/>
                    <a:pt x="175325" y="22493"/>
                  </a:cubicBezTo>
                  <a:cubicBezTo>
                    <a:pt x="158586" y="23428"/>
                    <a:pt x="142937" y="24295"/>
                    <a:pt x="128477" y="25117"/>
                  </a:cubicBezTo>
                  <a:cubicBezTo>
                    <a:pt x="113980" y="25950"/>
                    <a:pt x="100900" y="27855"/>
                    <a:pt x="88973" y="28950"/>
                  </a:cubicBezTo>
                  <a:cubicBezTo>
                    <a:pt x="65258" y="31092"/>
                    <a:pt x="46278" y="34464"/>
                    <a:pt x="33477" y="36368"/>
                  </a:cubicBezTo>
                  <a:cubicBezTo>
                    <a:pt x="20625" y="38372"/>
                    <a:pt x="13788" y="39441"/>
                    <a:pt x="13788" y="39441"/>
                  </a:cubicBezTo>
                  <a:cubicBezTo>
                    <a:pt x="7229" y="40460"/>
                    <a:pt x="1101" y="36082"/>
                    <a:pt x="63" y="29646"/>
                  </a:cubicBezTo>
                  <a:cubicBezTo>
                    <a:pt x="-975" y="23224"/>
                    <a:pt x="3483" y="17176"/>
                    <a:pt x="10027" y="16156"/>
                  </a:cubicBezTo>
                  <a:cubicBezTo>
                    <a:pt x="10099" y="16143"/>
                    <a:pt x="10243" y="16120"/>
                    <a:pt x="10315" y="16120"/>
                  </a:cubicBezTo>
                </a:path>
              </a:pathLst>
            </a:custGeom>
            <a:grpFill/>
            <a:ln w="12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60" name="Freeform 62">
              <a:extLst>
                <a:ext uri="{FF2B5EF4-FFF2-40B4-BE49-F238E27FC236}">
                  <a16:creationId xmlns:a16="http://schemas.microsoft.com/office/drawing/2014/main" id="{247FD95B-A05E-409C-BE11-631A7DDE0533}"/>
                </a:ext>
              </a:extLst>
            </p:cNvPr>
            <p:cNvSpPr/>
            <p:nvPr/>
          </p:nvSpPr>
          <p:spPr>
            <a:xfrm>
              <a:off x="6642156" y="3574516"/>
              <a:ext cx="280504" cy="324877"/>
            </a:xfrm>
            <a:custGeom>
              <a:avLst/>
              <a:gdLst>
                <a:gd name="connsiteX0" fmla="*/ 244650 w 280504"/>
                <a:gd name="connsiteY0" fmla="*/ 13288 h 324877"/>
                <a:gd name="connsiteX1" fmla="*/ 241308 w 280504"/>
                <a:gd name="connsiteY1" fmla="*/ 49292 h 324877"/>
                <a:gd name="connsiteX2" fmla="*/ 240511 w 280504"/>
                <a:gd name="connsiteY2" fmla="*/ 85321 h 324877"/>
                <a:gd name="connsiteX3" fmla="*/ 245146 w 280504"/>
                <a:gd name="connsiteY3" fmla="*/ 157192 h 324877"/>
                <a:gd name="connsiteX4" fmla="*/ 250679 w 280504"/>
                <a:gd name="connsiteY4" fmla="*/ 192761 h 324877"/>
                <a:gd name="connsiteX5" fmla="*/ 258327 w 280504"/>
                <a:gd name="connsiteY5" fmla="*/ 227906 h 324877"/>
                <a:gd name="connsiteX6" fmla="*/ 279231 w 280504"/>
                <a:gd name="connsiteY6" fmla="*/ 296479 h 324877"/>
                <a:gd name="connsiteX7" fmla="*/ 265759 w 280504"/>
                <a:gd name="connsiteY7" fmla="*/ 323609 h 324877"/>
                <a:gd name="connsiteX8" fmla="*/ 251667 w 280504"/>
                <a:gd name="connsiteY8" fmla="*/ 323638 h 324877"/>
                <a:gd name="connsiteX9" fmla="*/ 248275 w 280504"/>
                <a:gd name="connsiteY9" fmla="*/ 322491 h 324877"/>
                <a:gd name="connsiteX10" fmla="*/ 217140 w 280504"/>
                <a:gd name="connsiteY10" fmla="*/ 312012 h 324877"/>
                <a:gd name="connsiteX11" fmla="*/ 186081 w 280504"/>
                <a:gd name="connsiteY11" fmla="*/ 301409 h 324877"/>
                <a:gd name="connsiteX12" fmla="*/ 155186 w 280504"/>
                <a:gd name="connsiteY12" fmla="*/ 290569 h 324877"/>
                <a:gd name="connsiteX13" fmla="*/ 124419 w 280504"/>
                <a:gd name="connsiteY13" fmla="*/ 279431 h 324877"/>
                <a:gd name="connsiteX14" fmla="*/ 63820 w 280504"/>
                <a:gd name="connsiteY14" fmla="*/ 254490 h 324877"/>
                <a:gd name="connsiteX15" fmla="*/ 5310 w 280504"/>
                <a:gd name="connsiteY15" fmla="*/ 222295 h 324877"/>
                <a:gd name="connsiteX16" fmla="*/ 2145 w 280504"/>
                <a:gd name="connsiteY16" fmla="*/ 204423 h 324877"/>
                <a:gd name="connsiteX17" fmla="*/ 12262 w 280504"/>
                <a:gd name="connsiteY17" fmla="*/ 198425 h 324877"/>
                <a:gd name="connsiteX18" fmla="*/ 12513 w 280504"/>
                <a:gd name="connsiteY18" fmla="*/ 198425 h 324877"/>
                <a:gd name="connsiteX19" fmla="*/ 46738 w 280504"/>
                <a:gd name="connsiteY19" fmla="*/ 201635 h 324877"/>
                <a:gd name="connsiteX20" fmla="*/ 79975 w 280504"/>
                <a:gd name="connsiteY20" fmla="*/ 207982 h 324877"/>
                <a:gd name="connsiteX21" fmla="*/ 144207 w 280504"/>
                <a:gd name="connsiteY21" fmla="*/ 227147 h 324877"/>
                <a:gd name="connsiteX22" fmla="*/ 206148 w 280504"/>
                <a:gd name="connsiteY22" fmla="*/ 252374 h 324877"/>
                <a:gd name="connsiteX23" fmla="*/ 266303 w 280504"/>
                <a:gd name="connsiteY23" fmla="*/ 281571 h 324877"/>
                <a:gd name="connsiteX24" fmla="*/ 235371 w 280504"/>
                <a:gd name="connsiteY24" fmla="*/ 307606 h 324877"/>
                <a:gd name="connsiteX25" fmla="*/ 229483 w 280504"/>
                <a:gd name="connsiteY25" fmla="*/ 270556 h 324877"/>
                <a:gd name="connsiteX26" fmla="*/ 225204 w 280504"/>
                <a:gd name="connsiteY26" fmla="*/ 233420 h 324877"/>
                <a:gd name="connsiteX27" fmla="*/ 221973 w 280504"/>
                <a:gd name="connsiteY27" fmla="*/ 196333 h 324877"/>
                <a:gd name="connsiteX28" fmla="*/ 219745 w 280504"/>
                <a:gd name="connsiteY28" fmla="*/ 159284 h 324877"/>
                <a:gd name="connsiteX29" fmla="*/ 218503 w 280504"/>
                <a:gd name="connsiteY29" fmla="*/ 122272 h 324877"/>
                <a:gd name="connsiteX30" fmla="*/ 218287 w 280504"/>
                <a:gd name="connsiteY30" fmla="*/ 85297 h 324877"/>
                <a:gd name="connsiteX31" fmla="*/ 218036 w 280504"/>
                <a:gd name="connsiteY31" fmla="*/ 48322 h 324877"/>
                <a:gd name="connsiteX32" fmla="*/ 218417 w 280504"/>
                <a:gd name="connsiteY32" fmla="*/ 11472 h 324877"/>
                <a:gd name="connsiteX33" fmla="*/ 218417 w 280504"/>
                <a:gd name="connsiteY33" fmla="*/ 11225 h 324877"/>
                <a:gd name="connsiteX34" fmla="*/ 232091 w 280504"/>
                <a:gd name="connsiteY34" fmla="*/ -88 h 324877"/>
                <a:gd name="connsiteX35" fmla="*/ 244183 w 280504"/>
                <a:gd name="connsiteY35" fmla="*/ 12208 h 324877"/>
                <a:gd name="connsiteX36" fmla="*/ 244664 w 280504"/>
                <a:gd name="connsiteY36" fmla="*/ 13277 h 32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80504" h="324877">
                  <a:moveTo>
                    <a:pt x="244650" y="13288"/>
                  </a:moveTo>
                  <a:cubicBezTo>
                    <a:pt x="243003" y="25447"/>
                    <a:pt x="242195" y="37469"/>
                    <a:pt x="241308" y="49292"/>
                  </a:cubicBezTo>
                  <a:cubicBezTo>
                    <a:pt x="240752" y="61289"/>
                    <a:pt x="240562" y="73311"/>
                    <a:pt x="240511" y="85321"/>
                  </a:cubicBezTo>
                  <a:cubicBezTo>
                    <a:pt x="240502" y="109353"/>
                    <a:pt x="242310" y="133359"/>
                    <a:pt x="245146" y="157192"/>
                  </a:cubicBezTo>
                  <a:cubicBezTo>
                    <a:pt x="246689" y="169102"/>
                    <a:pt x="248627" y="180950"/>
                    <a:pt x="250679" y="192761"/>
                  </a:cubicBezTo>
                  <a:cubicBezTo>
                    <a:pt x="252843" y="204571"/>
                    <a:pt x="255592" y="216245"/>
                    <a:pt x="258327" y="227906"/>
                  </a:cubicBezTo>
                  <a:cubicBezTo>
                    <a:pt x="264214" y="251141"/>
                    <a:pt x="271342" y="273990"/>
                    <a:pt x="279231" y="296479"/>
                  </a:cubicBezTo>
                  <a:cubicBezTo>
                    <a:pt x="283131" y="307618"/>
                    <a:pt x="277103" y="319776"/>
                    <a:pt x="265759" y="323609"/>
                  </a:cubicBezTo>
                  <a:cubicBezTo>
                    <a:pt x="261011" y="325215"/>
                    <a:pt x="256086" y="325116"/>
                    <a:pt x="251667" y="323638"/>
                  </a:cubicBezTo>
                  <a:lnTo>
                    <a:pt x="248275" y="322491"/>
                  </a:lnTo>
                  <a:lnTo>
                    <a:pt x="217140" y="312012"/>
                  </a:lnTo>
                  <a:cubicBezTo>
                    <a:pt x="206808" y="308403"/>
                    <a:pt x="196349" y="305130"/>
                    <a:pt x="186081" y="301409"/>
                  </a:cubicBezTo>
                  <a:cubicBezTo>
                    <a:pt x="175812" y="297725"/>
                    <a:pt x="165442" y="294303"/>
                    <a:pt x="155186" y="290569"/>
                  </a:cubicBezTo>
                  <a:lnTo>
                    <a:pt x="124419" y="279431"/>
                  </a:lnTo>
                  <a:cubicBezTo>
                    <a:pt x="103919" y="271988"/>
                    <a:pt x="83737" y="263725"/>
                    <a:pt x="63820" y="254490"/>
                  </a:cubicBezTo>
                  <a:cubicBezTo>
                    <a:pt x="43954" y="245132"/>
                    <a:pt x="24240" y="235188"/>
                    <a:pt x="5310" y="222295"/>
                  </a:cubicBezTo>
                  <a:cubicBezTo>
                    <a:pt x="-387" y="218412"/>
                    <a:pt x="-1793" y="210024"/>
                    <a:pt x="2145" y="204423"/>
                  </a:cubicBezTo>
                  <a:cubicBezTo>
                    <a:pt x="4539" y="201037"/>
                    <a:pt x="8349" y="198425"/>
                    <a:pt x="12262" y="198425"/>
                  </a:cubicBezTo>
                  <a:lnTo>
                    <a:pt x="12513" y="198425"/>
                  </a:lnTo>
                  <a:cubicBezTo>
                    <a:pt x="24200" y="198425"/>
                    <a:pt x="35443" y="200354"/>
                    <a:pt x="46738" y="201635"/>
                  </a:cubicBezTo>
                  <a:cubicBezTo>
                    <a:pt x="57880" y="203364"/>
                    <a:pt x="69035" y="205481"/>
                    <a:pt x="79975" y="207982"/>
                  </a:cubicBezTo>
                  <a:cubicBezTo>
                    <a:pt x="101854" y="212873"/>
                    <a:pt x="123278" y="219419"/>
                    <a:pt x="144207" y="227147"/>
                  </a:cubicBezTo>
                  <a:cubicBezTo>
                    <a:pt x="165086" y="234951"/>
                    <a:pt x="185826" y="243239"/>
                    <a:pt x="206148" y="252374"/>
                  </a:cubicBezTo>
                  <a:cubicBezTo>
                    <a:pt x="226508" y="261447"/>
                    <a:pt x="246538" y="271303"/>
                    <a:pt x="266303" y="281571"/>
                  </a:cubicBezTo>
                  <a:lnTo>
                    <a:pt x="235371" y="307606"/>
                  </a:lnTo>
                  <a:cubicBezTo>
                    <a:pt x="233131" y="295273"/>
                    <a:pt x="231218" y="282927"/>
                    <a:pt x="229483" y="270556"/>
                  </a:cubicBezTo>
                  <a:cubicBezTo>
                    <a:pt x="227825" y="258174"/>
                    <a:pt x="226508" y="245790"/>
                    <a:pt x="225204" y="233420"/>
                  </a:cubicBezTo>
                  <a:cubicBezTo>
                    <a:pt x="223886" y="221062"/>
                    <a:pt x="223000" y="208679"/>
                    <a:pt x="221973" y="196333"/>
                  </a:cubicBezTo>
                  <a:cubicBezTo>
                    <a:pt x="220997" y="183975"/>
                    <a:pt x="220351" y="171629"/>
                    <a:pt x="219745" y="159284"/>
                  </a:cubicBezTo>
                  <a:cubicBezTo>
                    <a:pt x="219099" y="146951"/>
                    <a:pt x="218808" y="134605"/>
                    <a:pt x="218503" y="122272"/>
                  </a:cubicBezTo>
                  <a:lnTo>
                    <a:pt x="218287" y="85297"/>
                  </a:lnTo>
                  <a:cubicBezTo>
                    <a:pt x="218359" y="72964"/>
                    <a:pt x="217577" y="60643"/>
                    <a:pt x="218036" y="48322"/>
                  </a:cubicBezTo>
                  <a:lnTo>
                    <a:pt x="218417" y="11472"/>
                  </a:lnTo>
                  <a:lnTo>
                    <a:pt x="218417" y="11225"/>
                  </a:lnTo>
                  <a:cubicBezTo>
                    <a:pt x="218417" y="4704"/>
                    <a:pt x="225469" y="-349"/>
                    <a:pt x="232091" y="-88"/>
                  </a:cubicBezTo>
                  <a:cubicBezTo>
                    <a:pt x="238725" y="195"/>
                    <a:pt x="244462" y="5687"/>
                    <a:pt x="244183" y="12208"/>
                  </a:cubicBezTo>
                  <a:cubicBezTo>
                    <a:pt x="244154" y="12561"/>
                    <a:pt x="244714" y="12931"/>
                    <a:pt x="244664" y="13277"/>
                  </a:cubicBezTo>
                </a:path>
              </a:pathLst>
            </a:custGeom>
            <a:grpFill/>
            <a:ln w="12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</p:grpSp>
      <p:grpSp>
        <p:nvGrpSpPr>
          <p:cNvPr id="61" name="Graphic 43">
            <a:extLst>
              <a:ext uri="{FF2B5EF4-FFF2-40B4-BE49-F238E27FC236}">
                <a16:creationId xmlns:a16="http://schemas.microsoft.com/office/drawing/2014/main" id="{B4A002A5-3989-4E90-83AC-F4CB7B9AE921}"/>
              </a:ext>
            </a:extLst>
          </p:cNvPr>
          <p:cNvGrpSpPr/>
          <p:nvPr/>
        </p:nvGrpSpPr>
        <p:grpSpPr>
          <a:xfrm rot="19028394" flipH="1" flipV="1">
            <a:off x="4061834" y="4110037"/>
            <a:ext cx="1356455" cy="777212"/>
            <a:chOff x="5270499" y="2952750"/>
            <a:chExt cx="1652160" cy="946643"/>
          </a:xfrm>
          <a:solidFill>
            <a:schemeClr val="bg1"/>
          </a:solidFill>
        </p:grpSpPr>
        <p:sp>
          <p:nvSpPr>
            <p:cNvPr id="63" name="Freeform 64">
              <a:extLst>
                <a:ext uri="{FF2B5EF4-FFF2-40B4-BE49-F238E27FC236}">
                  <a16:creationId xmlns:a16="http://schemas.microsoft.com/office/drawing/2014/main" id="{3A505C59-FAEC-42B5-9BE4-A4D8C6BAABCE}"/>
                </a:ext>
              </a:extLst>
            </p:cNvPr>
            <p:cNvSpPr/>
            <p:nvPr/>
          </p:nvSpPr>
          <p:spPr>
            <a:xfrm>
              <a:off x="5270499" y="2952750"/>
              <a:ext cx="1519201" cy="772908"/>
            </a:xfrm>
            <a:custGeom>
              <a:avLst/>
              <a:gdLst>
                <a:gd name="connsiteX0" fmla="*/ 10315 w 1519201"/>
                <a:gd name="connsiteY0" fmla="*/ 16104 h 772908"/>
                <a:gd name="connsiteX1" fmla="*/ 30066 w 1519201"/>
                <a:gd name="connsiteY1" fmla="*/ 13529 h 772908"/>
                <a:gd name="connsiteX2" fmla="*/ 86285 w 1519201"/>
                <a:gd name="connsiteY2" fmla="*/ 6858 h 772908"/>
                <a:gd name="connsiteX3" fmla="*/ 174511 w 1519201"/>
                <a:gd name="connsiteY3" fmla="*/ 760 h 772908"/>
                <a:gd name="connsiteX4" fmla="*/ 228804 w 1519201"/>
                <a:gd name="connsiteY4" fmla="*/ -97 h 772908"/>
                <a:gd name="connsiteX5" fmla="*/ 288972 w 1519201"/>
                <a:gd name="connsiteY5" fmla="*/ 1621 h 772908"/>
                <a:gd name="connsiteX6" fmla="*/ 423832 w 1519201"/>
                <a:gd name="connsiteY6" fmla="*/ 14091 h 772908"/>
                <a:gd name="connsiteX7" fmla="*/ 572315 w 1519201"/>
                <a:gd name="connsiteY7" fmla="*/ 42341 h 772908"/>
                <a:gd name="connsiteX8" fmla="*/ 727508 w 1519201"/>
                <a:gd name="connsiteY8" fmla="*/ 87953 h 772908"/>
                <a:gd name="connsiteX9" fmla="*/ 882310 w 1519201"/>
                <a:gd name="connsiteY9" fmla="*/ 151050 h 772908"/>
                <a:gd name="connsiteX10" fmla="*/ 1029425 w 1519201"/>
                <a:gd name="connsiteY10" fmla="*/ 230712 h 772908"/>
                <a:gd name="connsiteX11" fmla="*/ 1162689 w 1519201"/>
                <a:gd name="connsiteY11" fmla="*/ 322956 h 772908"/>
                <a:gd name="connsiteX12" fmla="*/ 1222212 w 1519201"/>
                <a:gd name="connsiteY12" fmla="*/ 372438 h 772908"/>
                <a:gd name="connsiteX13" fmla="*/ 1276847 w 1519201"/>
                <a:gd name="connsiteY13" fmla="*/ 422493 h 772908"/>
                <a:gd name="connsiteX14" fmla="*/ 1325797 w 1519201"/>
                <a:gd name="connsiteY14" fmla="*/ 472635 h 772908"/>
                <a:gd name="connsiteX15" fmla="*/ 1368758 w 1519201"/>
                <a:gd name="connsiteY15" fmla="*/ 521967 h 772908"/>
                <a:gd name="connsiteX16" fmla="*/ 1405895 w 1519201"/>
                <a:gd name="connsiteY16" fmla="*/ 569209 h 772908"/>
                <a:gd name="connsiteX17" fmla="*/ 1437308 w 1519201"/>
                <a:gd name="connsiteY17" fmla="*/ 613278 h 772908"/>
                <a:gd name="connsiteX18" fmla="*/ 1463024 w 1519201"/>
                <a:gd name="connsiteY18" fmla="*/ 653227 h 772908"/>
                <a:gd name="connsiteX19" fmla="*/ 1483219 w 1519201"/>
                <a:gd name="connsiteY19" fmla="*/ 688074 h 772908"/>
                <a:gd name="connsiteX20" fmla="*/ 1498641 w 1519201"/>
                <a:gd name="connsiteY20" fmla="*/ 716573 h 772908"/>
                <a:gd name="connsiteX21" fmla="*/ 1509302 w 1519201"/>
                <a:gd name="connsiteY21" fmla="*/ 738016 h 772908"/>
                <a:gd name="connsiteX22" fmla="*/ 1517950 w 1519201"/>
                <a:gd name="connsiteY22" fmla="*/ 755937 h 772908"/>
                <a:gd name="connsiteX23" fmla="*/ 1512252 w 1519201"/>
                <a:gd name="connsiteY23" fmla="*/ 771668 h 772908"/>
                <a:gd name="connsiteX24" fmla="*/ 1497400 w 1519201"/>
                <a:gd name="connsiteY24" fmla="*/ 767972 h 772908"/>
                <a:gd name="connsiteX25" fmla="*/ 1497113 w 1519201"/>
                <a:gd name="connsiteY25" fmla="*/ 767573 h 772908"/>
                <a:gd name="connsiteX26" fmla="*/ 1485389 w 1519201"/>
                <a:gd name="connsiteY26" fmla="*/ 751805 h 772908"/>
                <a:gd name="connsiteX27" fmla="*/ 1452620 w 1519201"/>
                <a:gd name="connsiteY27" fmla="*/ 707338 h 772908"/>
                <a:gd name="connsiteX28" fmla="*/ 1428905 w 1519201"/>
                <a:gd name="connsiteY28" fmla="*/ 676026 h 772908"/>
                <a:gd name="connsiteX29" fmla="*/ 1400024 w 1519201"/>
                <a:gd name="connsiteY29" fmla="*/ 639923 h 772908"/>
                <a:gd name="connsiteX30" fmla="*/ 1328169 w 1519201"/>
                <a:gd name="connsiteY30" fmla="*/ 555893 h 772908"/>
                <a:gd name="connsiteX31" fmla="*/ 1285094 w 1519201"/>
                <a:gd name="connsiteY31" fmla="*/ 509708 h 772908"/>
                <a:gd name="connsiteX32" fmla="*/ 1237119 w 1519201"/>
                <a:gd name="connsiteY32" fmla="*/ 462118 h 772908"/>
                <a:gd name="connsiteX33" fmla="*/ 1127937 w 1519201"/>
                <a:gd name="connsiteY33" fmla="*/ 365120 h 772908"/>
                <a:gd name="connsiteX34" fmla="*/ 1097815 w 1519201"/>
                <a:gd name="connsiteY34" fmla="*/ 341374 h 772908"/>
                <a:gd name="connsiteX35" fmla="*/ 1066744 w 1519201"/>
                <a:gd name="connsiteY35" fmla="*/ 317890 h 772908"/>
                <a:gd name="connsiteX36" fmla="*/ 1034925 w 1519201"/>
                <a:gd name="connsiteY36" fmla="*/ 294543 h 772908"/>
                <a:gd name="connsiteX37" fmla="*/ 1002042 w 1519201"/>
                <a:gd name="connsiteY37" fmla="*/ 271968 h 772908"/>
                <a:gd name="connsiteX38" fmla="*/ 862866 w 1519201"/>
                <a:gd name="connsiteY38" fmla="*/ 188535 h 772908"/>
                <a:gd name="connsiteX39" fmla="*/ 715269 w 1519201"/>
                <a:gd name="connsiteY39" fmla="*/ 119576 h 772908"/>
                <a:gd name="connsiteX40" fmla="*/ 565216 w 1519201"/>
                <a:gd name="connsiteY40" fmla="*/ 69161 h 772908"/>
                <a:gd name="connsiteX41" fmla="*/ 528180 w 1519201"/>
                <a:gd name="connsiteY41" fmla="*/ 59578 h 772908"/>
                <a:gd name="connsiteX42" fmla="*/ 491639 w 1519201"/>
                <a:gd name="connsiteY42" fmla="*/ 50953 h 772908"/>
                <a:gd name="connsiteX43" fmla="*/ 420164 w 1519201"/>
                <a:gd name="connsiteY43" fmla="*/ 37998 h 772908"/>
                <a:gd name="connsiteX44" fmla="*/ 287849 w 1519201"/>
                <a:gd name="connsiteY44" fmla="*/ 23586 h 772908"/>
                <a:gd name="connsiteX45" fmla="*/ 228707 w 1519201"/>
                <a:gd name="connsiteY45" fmla="*/ 21745 h 772908"/>
                <a:gd name="connsiteX46" fmla="*/ 175325 w 1519201"/>
                <a:gd name="connsiteY46" fmla="*/ 22493 h 772908"/>
                <a:gd name="connsiteX47" fmla="*/ 128477 w 1519201"/>
                <a:gd name="connsiteY47" fmla="*/ 25117 h 772908"/>
                <a:gd name="connsiteX48" fmla="*/ 88973 w 1519201"/>
                <a:gd name="connsiteY48" fmla="*/ 28950 h 772908"/>
                <a:gd name="connsiteX49" fmla="*/ 33477 w 1519201"/>
                <a:gd name="connsiteY49" fmla="*/ 36368 h 772908"/>
                <a:gd name="connsiteX50" fmla="*/ 13788 w 1519201"/>
                <a:gd name="connsiteY50" fmla="*/ 39441 h 772908"/>
                <a:gd name="connsiteX51" fmla="*/ 63 w 1519201"/>
                <a:gd name="connsiteY51" fmla="*/ 29646 h 772908"/>
                <a:gd name="connsiteX52" fmla="*/ 10027 w 1519201"/>
                <a:gd name="connsiteY52" fmla="*/ 16156 h 772908"/>
                <a:gd name="connsiteX53" fmla="*/ 10315 w 1519201"/>
                <a:gd name="connsiteY53" fmla="*/ 16120 h 772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519201" h="772908">
                  <a:moveTo>
                    <a:pt x="10315" y="16104"/>
                  </a:moveTo>
                  <a:cubicBezTo>
                    <a:pt x="10315" y="16104"/>
                    <a:pt x="17177" y="15208"/>
                    <a:pt x="30066" y="13529"/>
                  </a:cubicBezTo>
                  <a:cubicBezTo>
                    <a:pt x="43032" y="12036"/>
                    <a:pt x="61620" y="8750"/>
                    <a:pt x="86285" y="6858"/>
                  </a:cubicBezTo>
                  <a:cubicBezTo>
                    <a:pt x="110797" y="4131"/>
                    <a:pt x="140476" y="2552"/>
                    <a:pt x="174511" y="760"/>
                  </a:cubicBezTo>
                  <a:cubicBezTo>
                    <a:pt x="191553" y="478"/>
                    <a:pt x="209697" y="213"/>
                    <a:pt x="228804" y="-97"/>
                  </a:cubicBezTo>
                  <a:cubicBezTo>
                    <a:pt x="247910" y="474"/>
                    <a:pt x="268030" y="626"/>
                    <a:pt x="288972" y="1621"/>
                  </a:cubicBezTo>
                  <a:cubicBezTo>
                    <a:pt x="330844" y="3847"/>
                    <a:pt x="376274" y="6935"/>
                    <a:pt x="423832" y="14091"/>
                  </a:cubicBezTo>
                  <a:cubicBezTo>
                    <a:pt x="471439" y="20649"/>
                    <a:pt x="521326" y="30070"/>
                    <a:pt x="572315" y="42341"/>
                  </a:cubicBezTo>
                  <a:cubicBezTo>
                    <a:pt x="623417" y="54314"/>
                    <a:pt x="675406" y="69933"/>
                    <a:pt x="727508" y="87953"/>
                  </a:cubicBezTo>
                  <a:cubicBezTo>
                    <a:pt x="779814" y="105538"/>
                    <a:pt x="831435" y="127492"/>
                    <a:pt x="882310" y="151050"/>
                  </a:cubicBezTo>
                  <a:cubicBezTo>
                    <a:pt x="933311" y="174485"/>
                    <a:pt x="982109" y="202263"/>
                    <a:pt x="1029425" y="230712"/>
                  </a:cubicBezTo>
                  <a:cubicBezTo>
                    <a:pt x="1076856" y="259125"/>
                    <a:pt x="1120944" y="290997"/>
                    <a:pt x="1162689" y="322956"/>
                  </a:cubicBezTo>
                  <a:cubicBezTo>
                    <a:pt x="1183176" y="339408"/>
                    <a:pt x="1203447" y="355488"/>
                    <a:pt x="1222212" y="372438"/>
                  </a:cubicBezTo>
                  <a:cubicBezTo>
                    <a:pt x="1241445" y="388878"/>
                    <a:pt x="1259424" y="405866"/>
                    <a:pt x="1276847" y="422493"/>
                  </a:cubicBezTo>
                  <a:cubicBezTo>
                    <a:pt x="1294269" y="439095"/>
                    <a:pt x="1309957" y="456480"/>
                    <a:pt x="1325797" y="472635"/>
                  </a:cubicBezTo>
                  <a:cubicBezTo>
                    <a:pt x="1340940" y="489423"/>
                    <a:pt x="1355425" y="505801"/>
                    <a:pt x="1368758" y="521967"/>
                  </a:cubicBezTo>
                  <a:cubicBezTo>
                    <a:pt x="1381698" y="538432"/>
                    <a:pt x="1394879" y="553615"/>
                    <a:pt x="1405895" y="569209"/>
                  </a:cubicBezTo>
                  <a:cubicBezTo>
                    <a:pt x="1416948" y="584754"/>
                    <a:pt x="1427850" y="599177"/>
                    <a:pt x="1437308" y="613278"/>
                  </a:cubicBezTo>
                  <a:cubicBezTo>
                    <a:pt x="1446475" y="627528"/>
                    <a:pt x="1455073" y="640881"/>
                    <a:pt x="1463024" y="653227"/>
                  </a:cubicBezTo>
                  <a:cubicBezTo>
                    <a:pt x="1470697" y="665709"/>
                    <a:pt x="1477104" y="677595"/>
                    <a:pt x="1483219" y="688074"/>
                  </a:cubicBezTo>
                  <a:cubicBezTo>
                    <a:pt x="1489360" y="698553"/>
                    <a:pt x="1494564" y="708061"/>
                    <a:pt x="1498641" y="716573"/>
                  </a:cubicBezTo>
                  <a:cubicBezTo>
                    <a:pt x="1502832" y="725024"/>
                    <a:pt x="1506415" y="732192"/>
                    <a:pt x="1509302" y="738016"/>
                  </a:cubicBezTo>
                  <a:cubicBezTo>
                    <a:pt x="1514950" y="749703"/>
                    <a:pt x="1517950" y="755937"/>
                    <a:pt x="1517950" y="755937"/>
                  </a:cubicBezTo>
                  <a:cubicBezTo>
                    <a:pt x="1520800" y="761824"/>
                    <a:pt x="1518237" y="768880"/>
                    <a:pt x="1512252" y="771668"/>
                  </a:cubicBezTo>
                  <a:cubicBezTo>
                    <a:pt x="1506947" y="774134"/>
                    <a:pt x="1500730" y="772476"/>
                    <a:pt x="1497400" y="767972"/>
                  </a:cubicBezTo>
                  <a:lnTo>
                    <a:pt x="1497113" y="767573"/>
                  </a:lnTo>
                  <a:cubicBezTo>
                    <a:pt x="1497113" y="767573"/>
                    <a:pt x="1493036" y="762098"/>
                    <a:pt x="1485389" y="751805"/>
                  </a:cubicBezTo>
                  <a:cubicBezTo>
                    <a:pt x="1477615" y="741625"/>
                    <a:pt x="1467257" y="726106"/>
                    <a:pt x="1452620" y="707338"/>
                  </a:cubicBezTo>
                  <a:cubicBezTo>
                    <a:pt x="1445454" y="697880"/>
                    <a:pt x="1437527" y="687426"/>
                    <a:pt x="1428905" y="676026"/>
                  </a:cubicBezTo>
                  <a:cubicBezTo>
                    <a:pt x="1419979" y="664863"/>
                    <a:pt x="1410330" y="652804"/>
                    <a:pt x="1400024" y="639923"/>
                  </a:cubicBezTo>
                  <a:cubicBezTo>
                    <a:pt x="1379373" y="614248"/>
                    <a:pt x="1355075" y="586135"/>
                    <a:pt x="1328169" y="555893"/>
                  </a:cubicBezTo>
                  <a:cubicBezTo>
                    <a:pt x="1314596" y="540871"/>
                    <a:pt x="1299743" y="525863"/>
                    <a:pt x="1285094" y="509708"/>
                  </a:cubicBezTo>
                  <a:cubicBezTo>
                    <a:pt x="1269558" y="494401"/>
                    <a:pt x="1254187" y="477874"/>
                    <a:pt x="1237119" y="462118"/>
                  </a:cubicBezTo>
                  <a:cubicBezTo>
                    <a:pt x="1204085" y="429524"/>
                    <a:pt x="1167024" y="397440"/>
                    <a:pt x="1127937" y="365120"/>
                  </a:cubicBezTo>
                  <a:cubicBezTo>
                    <a:pt x="1118163" y="357056"/>
                    <a:pt x="1107919" y="349377"/>
                    <a:pt x="1097815" y="341374"/>
                  </a:cubicBezTo>
                  <a:cubicBezTo>
                    <a:pt x="1087712" y="333335"/>
                    <a:pt x="1077430" y="325432"/>
                    <a:pt x="1066744" y="317890"/>
                  </a:cubicBezTo>
                  <a:cubicBezTo>
                    <a:pt x="1056197" y="310162"/>
                    <a:pt x="1045586" y="302371"/>
                    <a:pt x="1034925" y="294543"/>
                  </a:cubicBezTo>
                  <a:cubicBezTo>
                    <a:pt x="1024010" y="287064"/>
                    <a:pt x="1013058" y="279522"/>
                    <a:pt x="1002042" y="271968"/>
                  </a:cubicBezTo>
                  <a:cubicBezTo>
                    <a:pt x="957512" y="242448"/>
                    <a:pt x="911157" y="213824"/>
                    <a:pt x="862866" y="188535"/>
                  </a:cubicBezTo>
                  <a:cubicBezTo>
                    <a:pt x="814638" y="163209"/>
                    <a:pt x="765421" y="139265"/>
                    <a:pt x="715269" y="119576"/>
                  </a:cubicBezTo>
                  <a:cubicBezTo>
                    <a:pt x="665141" y="99975"/>
                    <a:pt x="615014" y="82116"/>
                    <a:pt x="565216" y="69161"/>
                  </a:cubicBezTo>
                  <a:cubicBezTo>
                    <a:pt x="552871" y="65539"/>
                    <a:pt x="540513" y="62391"/>
                    <a:pt x="528180" y="59578"/>
                  </a:cubicBezTo>
                  <a:cubicBezTo>
                    <a:pt x="515873" y="56678"/>
                    <a:pt x="503692" y="53803"/>
                    <a:pt x="491639" y="50953"/>
                  </a:cubicBezTo>
                  <a:cubicBezTo>
                    <a:pt x="467278" y="46386"/>
                    <a:pt x="443575" y="41171"/>
                    <a:pt x="420164" y="37998"/>
                  </a:cubicBezTo>
                  <a:cubicBezTo>
                    <a:pt x="373569" y="30195"/>
                    <a:pt x="328987" y="26449"/>
                    <a:pt x="287849" y="23586"/>
                  </a:cubicBezTo>
                  <a:cubicBezTo>
                    <a:pt x="267261" y="22465"/>
                    <a:pt x="247484" y="22366"/>
                    <a:pt x="228707" y="21745"/>
                  </a:cubicBezTo>
                  <a:cubicBezTo>
                    <a:pt x="209904" y="21992"/>
                    <a:pt x="192077" y="22257"/>
                    <a:pt x="175325" y="22493"/>
                  </a:cubicBezTo>
                  <a:cubicBezTo>
                    <a:pt x="158586" y="23428"/>
                    <a:pt x="142937" y="24295"/>
                    <a:pt x="128477" y="25117"/>
                  </a:cubicBezTo>
                  <a:cubicBezTo>
                    <a:pt x="113980" y="25950"/>
                    <a:pt x="100900" y="27855"/>
                    <a:pt x="88973" y="28950"/>
                  </a:cubicBezTo>
                  <a:cubicBezTo>
                    <a:pt x="65258" y="31092"/>
                    <a:pt x="46278" y="34464"/>
                    <a:pt x="33477" y="36368"/>
                  </a:cubicBezTo>
                  <a:cubicBezTo>
                    <a:pt x="20625" y="38372"/>
                    <a:pt x="13788" y="39441"/>
                    <a:pt x="13788" y="39441"/>
                  </a:cubicBezTo>
                  <a:cubicBezTo>
                    <a:pt x="7229" y="40460"/>
                    <a:pt x="1101" y="36082"/>
                    <a:pt x="63" y="29646"/>
                  </a:cubicBezTo>
                  <a:cubicBezTo>
                    <a:pt x="-975" y="23224"/>
                    <a:pt x="3483" y="17176"/>
                    <a:pt x="10027" y="16156"/>
                  </a:cubicBezTo>
                  <a:cubicBezTo>
                    <a:pt x="10099" y="16143"/>
                    <a:pt x="10243" y="16120"/>
                    <a:pt x="10315" y="16120"/>
                  </a:cubicBezTo>
                </a:path>
              </a:pathLst>
            </a:custGeom>
            <a:grpFill/>
            <a:ln w="12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64" name="Freeform 65">
              <a:extLst>
                <a:ext uri="{FF2B5EF4-FFF2-40B4-BE49-F238E27FC236}">
                  <a16:creationId xmlns:a16="http://schemas.microsoft.com/office/drawing/2014/main" id="{F05C9F18-7096-40A4-80CF-741A102AC0A4}"/>
                </a:ext>
              </a:extLst>
            </p:cNvPr>
            <p:cNvSpPr/>
            <p:nvPr/>
          </p:nvSpPr>
          <p:spPr>
            <a:xfrm>
              <a:off x="6642156" y="3574516"/>
              <a:ext cx="280504" cy="324877"/>
            </a:xfrm>
            <a:custGeom>
              <a:avLst/>
              <a:gdLst>
                <a:gd name="connsiteX0" fmla="*/ 244650 w 280504"/>
                <a:gd name="connsiteY0" fmla="*/ 13288 h 324877"/>
                <a:gd name="connsiteX1" fmla="*/ 241308 w 280504"/>
                <a:gd name="connsiteY1" fmla="*/ 49292 h 324877"/>
                <a:gd name="connsiteX2" fmla="*/ 240511 w 280504"/>
                <a:gd name="connsiteY2" fmla="*/ 85321 h 324877"/>
                <a:gd name="connsiteX3" fmla="*/ 245146 w 280504"/>
                <a:gd name="connsiteY3" fmla="*/ 157192 h 324877"/>
                <a:gd name="connsiteX4" fmla="*/ 250679 w 280504"/>
                <a:gd name="connsiteY4" fmla="*/ 192761 h 324877"/>
                <a:gd name="connsiteX5" fmla="*/ 258327 w 280504"/>
                <a:gd name="connsiteY5" fmla="*/ 227906 h 324877"/>
                <a:gd name="connsiteX6" fmla="*/ 279231 w 280504"/>
                <a:gd name="connsiteY6" fmla="*/ 296479 h 324877"/>
                <a:gd name="connsiteX7" fmla="*/ 265759 w 280504"/>
                <a:gd name="connsiteY7" fmla="*/ 323609 h 324877"/>
                <a:gd name="connsiteX8" fmla="*/ 251667 w 280504"/>
                <a:gd name="connsiteY8" fmla="*/ 323638 h 324877"/>
                <a:gd name="connsiteX9" fmla="*/ 248275 w 280504"/>
                <a:gd name="connsiteY9" fmla="*/ 322491 h 324877"/>
                <a:gd name="connsiteX10" fmla="*/ 217140 w 280504"/>
                <a:gd name="connsiteY10" fmla="*/ 312012 h 324877"/>
                <a:gd name="connsiteX11" fmla="*/ 186081 w 280504"/>
                <a:gd name="connsiteY11" fmla="*/ 301409 h 324877"/>
                <a:gd name="connsiteX12" fmla="*/ 155186 w 280504"/>
                <a:gd name="connsiteY12" fmla="*/ 290569 h 324877"/>
                <a:gd name="connsiteX13" fmla="*/ 124419 w 280504"/>
                <a:gd name="connsiteY13" fmla="*/ 279431 h 324877"/>
                <a:gd name="connsiteX14" fmla="*/ 63820 w 280504"/>
                <a:gd name="connsiteY14" fmla="*/ 254490 h 324877"/>
                <a:gd name="connsiteX15" fmla="*/ 5310 w 280504"/>
                <a:gd name="connsiteY15" fmla="*/ 222295 h 324877"/>
                <a:gd name="connsiteX16" fmla="*/ 2145 w 280504"/>
                <a:gd name="connsiteY16" fmla="*/ 204423 h 324877"/>
                <a:gd name="connsiteX17" fmla="*/ 12262 w 280504"/>
                <a:gd name="connsiteY17" fmla="*/ 198425 h 324877"/>
                <a:gd name="connsiteX18" fmla="*/ 12513 w 280504"/>
                <a:gd name="connsiteY18" fmla="*/ 198425 h 324877"/>
                <a:gd name="connsiteX19" fmla="*/ 46738 w 280504"/>
                <a:gd name="connsiteY19" fmla="*/ 201635 h 324877"/>
                <a:gd name="connsiteX20" fmla="*/ 79975 w 280504"/>
                <a:gd name="connsiteY20" fmla="*/ 207982 h 324877"/>
                <a:gd name="connsiteX21" fmla="*/ 144207 w 280504"/>
                <a:gd name="connsiteY21" fmla="*/ 227147 h 324877"/>
                <a:gd name="connsiteX22" fmla="*/ 206148 w 280504"/>
                <a:gd name="connsiteY22" fmla="*/ 252374 h 324877"/>
                <a:gd name="connsiteX23" fmla="*/ 266303 w 280504"/>
                <a:gd name="connsiteY23" fmla="*/ 281571 h 324877"/>
                <a:gd name="connsiteX24" fmla="*/ 235371 w 280504"/>
                <a:gd name="connsiteY24" fmla="*/ 307606 h 324877"/>
                <a:gd name="connsiteX25" fmla="*/ 229483 w 280504"/>
                <a:gd name="connsiteY25" fmla="*/ 270556 h 324877"/>
                <a:gd name="connsiteX26" fmla="*/ 225204 w 280504"/>
                <a:gd name="connsiteY26" fmla="*/ 233420 h 324877"/>
                <a:gd name="connsiteX27" fmla="*/ 221973 w 280504"/>
                <a:gd name="connsiteY27" fmla="*/ 196333 h 324877"/>
                <a:gd name="connsiteX28" fmla="*/ 219745 w 280504"/>
                <a:gd name="connsiteY28" fmla="*/ 159284 h 324877"/>
                <a:gd name="connsiteX29" fmla="*/ 218503 w 280504"/>
                <a:gd name="connsiteY29" fmla="*/ 122272 h 324877"/>
                <a:gd name="connsiteX30" fmla="*/ 218287 w 280504"/>
                <a:gd name="connsiteY30" fmla="*/ 85297 h 324877"/>
                <a:gd name="connsiteX31" fmla="*/ 218036 w 280504"/>
                <a:gd name="connsiteY31" fmla="*/ 48322 h 324877"/>
                <a:gd name="connsiteX32" fmla="*/ 218417 w 280504"/>
                <a:gd name="connsiteY32" fmla="*/ 11472 h 324877"/>
                <a:gd name="connsiteX33" fmla="*/ 218417 w 280504"/>
                <a:gd name="connsiteY33" fmla="*/ 11225 h 324877"/>
                <a:gd name="connsiteX34" fmla="*/ 232091 w 280504"/>
                <a:gd name="connsiteY34" fmla="*/ -88 h 324877"/>
                <a:gd name="connsiteX35" fmla="*/ 244183 w 280504"/>
                <a:gd name="connsiteY35" fmla="*/ 12208 h 324877"/>
                <a:gd name="connsiteX36" fmla="*/ 244664 w 280504"/>
                <a:gd name="connsiteY36" fmla="*/ 13277 h 32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80504" h="324877">
                  <a:moveTo>
                    <a:pt x="244650" y="13288"/>
                  </a:moveTo>
                  <a:cubicBezTo>
                    <a:pt x="243003" y="25447"/>
                    <a:pt x="242195" y="37469"/>
                    <a:pt x="241308" y="49292"/>
                  </a:cubicBezTo>
                  <a:cubicBezTo>
                    <a:pt x="240752" y="61289"/>
                    <a:pt x="240562" y="73311"/>
                    <a:pt x="240511" y="85321"/>
                  </a:cubicBezTo>
                  <a:cubicBezTo>
                    <a:pt x="240502" y="109353"/>
                    <a:pt x="242310" y="133359"/>
                    <a:pt x="245146" y="157192"/>
                  </a:cubicBezTo>
                  <a:cubicBezTo>
                    <a:pt x="246689" y="169102"/>
                    <a:pt x="248627" y="180950"/>
                    <a:pt x="250679" y="192761"/>
                  </a:cubicBezTo>
                  <a:cubicBezTo>
                    <a:pt x="252843" y="204571"/>
                    <a:pt x="255592" y="216245"/>
                    <a:pt x="258327" y="227906"/>
                  </a:cubicBezTo>
                  <a:cubicBezTo>
                    <a:pt x="264214" y="251141"/>
                    <a:pt x="271342" y="273990"/>
                    <a:pt x="279231" y="296479"/>
                  </a:cubicBezTo>
                  <a:cubicBezTo>
                    <a:pt x="283131" y="307618"/>
                    <a:pt x="277103" y="319776"/>
                    <a:pt x="265759" y="323609"/>
                  </a:cubicBezTo>
                  <a:cubicBezTo>
                    <a:pt x="261011" y="325215"/>
                    <a:pt x="256086" y="325116"/>
                    <a:pt x="251667" y="323638"/>
                  </a:cubicBezTo>
                  <a:lnTo>
                    <a:pt x="248275" y="322491"/>
                  </a:lnTo>
                  <a:lnTo>
                    <a:pt x="217140" y="312012"/>
                  </a:lnTo>
                  <a:cubicBezTo>
                    <a:pt x="206808" y="308403"/>
                    <a:pt x="196349" y="305130"/>
                    <a:pt x="186081" y="301409"/>
                  </a:cubicBezTo>
                  <a:cubicBezTo>
                    <a:pt x="175812" y="297725"/>
                    <a:pt x="165442" y="294303"/>
                    <a:pt x="155186" y="290569"/>
                  </a:cubicBezTo>
                  <a:lnTo>
                    <a:pt x="124419" y="279431"/>
                  </a:lnTo>
                  <a:cubicBezTo>
                    <a:pt x="103919" y="271988"/>
                    <a:pt x="83737" y="263725"/>
                    <a:pt x="63820" y="254490"/>
                  </a:cubicBezTo>
                  <a:cubicBezTo>
                    <a:pt x="43954" y="245132"/>
                    <a:pt x="24240" y="235188"/>
                    <a:pt x="5310" y="222295"/>
                  </a:cubicBezTo>
                  <a:cubicBezTo>
                    <a:pt x="-387" y="218412"/>
                    <a:pt x="-1793" y="210024"/>
                    <a:pt x="2145" y="204423"/>
                  </a:cubicBezTo>
                  <a:cubicBezTo>
                    <a:pt x="4539" y="201037"/>
                    <a:pt x="8349" y="198425"/>
                    <a:pt x="12262" y="198425"/>
                  </a:cubicBezTo>
                  <a:lnTo>
                    <a:pt x="12513" y="198425"/>
                  </a:lnTo>
                  <a:cubicBezTo>
                    <a:pt x="24200" y="198425"/>
                    <a:pt x="35443" y="200354"/>
                    <a:pt x="46738" y="201635"/>
                  </a:cubicBezTo>
                  <a:cubicBezTo>
                    <a:pt x="57880" y="203364"/>
                    <a:pt x="69035" y="205481"/>
                    <a:pt x="79975" y="207982"/>
                  </a:cubicBezTo>
                  <a:cubicBezTo>
                    <a:pt x="101854" y="212873"/>
                    <a:pt x="123278" y="219419"/>
                    <a:pt x="144207" y="227147"/>
                  </a:cubicBezTo>
                  <a:cubicBezTo>
                    <a:pt x="165086" y="234951"/>
                    <a:pt x="185826" y="243239"/>
                    <a:pt x="206148" y="252374"/>
                  </a:cubicBezTo>
                  <a:cubicBezTo>
                    <a:pt x="226508" y="261447"/>
                    <a:pt x="246538" y="271303"/>
                    <a:pt x="266303" y="281571"/>
                  </a:cubicBezTo>
                  <a:lnTo>
                    <a:pt x="235371" y="307606"/>
                  </a:lnTo>
                  <a:cubicBezTo>
                    <a:pt x="233131" y="295273"/>
                    <a:pt x="231218" y="282927"/>
                    <a:pt x="229483" y="270556"/>
                  </a:cubicBezTo>
                  <a:cubicBezTo>
                    <a:pt x="227825" y="258174"/>
                    <a:pt x="226508" y="245790"/>
                    <a:pt x="225204" y="233420"/>
                  </a:cubicBezTo>
                  <a:cubicBezTo>
                    <a:pt x="223886" y="221062"/>
                    <a:pt x="223000" y="208679"/>
                    <a:pt x="221973" y="196333"/>
                  </a:cubicBezTo>
                  <a:cubicBezTo>
                    <a:pt x="220997" y="183975"/>
                    <a:pt x="220351" y="171629"/>
                    <a:pt x="219745" y="159284"/>
                  </a:cubicBezTo>
                  <a:cubicBezTo>
                    <a:pt x="219099" y="146951"/>
                    <a:pt x="218808" y="134605"/>
                    <a:pt x="218503" y="122272"/>
                  </a:cubicBezTo>
                  <a:lnTo>
                    <a:pt x="218287" y="85297"/>
                  </a:lnTo>
                  <a:cubicBezTo>
                    <a:pt x="218359" y="72964"/>
                    <a:pt x="217577" y="60643"/>
                    <a:pt x="218036" y="48322"/>
                  </a:cubicBezTo>
                  <a:lnTo>
                    <a:pt x="218417" y="11472"/>
                  </a:lnTo>
                  <a:lnTo>
                    <a:pt x="218417" y="11225"/>
                  </a:lnTo>
                  <a:cubicBezTo>
                    <a:pt x="218417" y="4704"/>
                    <a:pt x="225469" y="-349"/>
                    <a:pt x="232091" y="-88"/>
                  </a:cubicBezTo>
                  <a:cubicBezTo>
                    <a:pt x="238725" y="195"/>
                    <a:pt x="244462" y="5687"/>
                    <a:pt x="244183" y="12208"/>
                  </a:cubicBezTo>
                  <a:cubicBezTo>
                    <a:pt x="244154" y="12561"/>
                    <a:pt x="244714" y="12931"/>
                    <a:pt x="244664" y="13277"/>
                  </a:cubicBezTo>
                </a:path>
              </a:pathLst>
            </a:custGeom>
            <a:grpFill/>
            <a:ln w="12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</p:grpSp>
      <p:pic>
        <p:nvPicPr>
          <p:cNvPr id="65" name="Graphic 66">
            <a:extLst>
              <a:ext uri="{FF2B5EF4-FFF2-40B4-BE49-F238E27FC236}">
                <a16:creationId xmlns:a16="http://schemas.microsoft.com/office/drawing/2014/main" id="{7A12BD8F-E08D-4202-AC83-10F7298CB4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540000">
            <a:off x="4238566" y="1166190"/>
            <a:ext cx="4479188" cy="161337"/>
          </a:xfrm>
          <a:prstGeom prst="rect">
            <a:avLst/>
          </a:prstGeom>
        </p:spPr>
      </p:pic>
      <p:grpSp>
        <p:nvGrpSpPr>
          <p:cNvPr id="66" name="Group 85">
            <a:extLst>
              <a:ext uri="{FF2B5EF4-FFF2-40B4-BE49-F238E27FC236}">
                <a16:creationId xmlns:a16="http://schemas.microsoft.com/office/drawing/2014/main" id="{D7491FD6-38D0-46E8-BFB2-0B9A2E6A38C2}"/>
              </a:ext>
            </a:extLst>
          </p:cNvPr>
          <p:cNvGrpSpPr/>
          <p:nvPr/>
        </p:nvGrpSpPr>
        <p:grpSpPr>
          <a:xfrm>
            <a:off x="10775241" y="1313895"/>
            <a:ext cx="312969" cy="338596"/>
            <a:chOff x="9097952" y="1550321"/>
            <a:chExt cx="901492" cy="901844"/>
          </a:xfrm>
        </p:grpSpPr>
        <p:sp>
          <p:nvSpPr>
            <p:cNvPr id="67" name="Freeform 86">
              <a:extLst>
                <a:ext uri="{FF2B5EF4-FFF2-40B4-BE49-F238E27FC236}">
                  <a16:creationId xmlns:a16="http://schemas.microsoft.com/office/drawing/2014/main" id="{AA42E15C-789A-45C1-BCC0-BC9DA618C7C1}"/>
                </a:ext>
              </a:extLst>
            </p:cNvPr>
            <p:cNvSpPr/>
            <p:nvPr/>
          </p:nvSpPr>
          <p:spPr>
            <a:xfrm>
              <a:off x="9097952" y="1550321"/>
              <a:ext cx="901492" cy="901844"/>
            </a:xfrm>
            <a:custGeom>
              <a:avLst/>
              <a:gdLst>
                <a:gd name="connsiteX0" fmla="*/ 598272 w 1670533"/>
                <a:gd name="connsiteY0" fmla="*/ 1371675 h 1671185"/>
                <a:gd name="connsiteX1" fmla="*/ 533022 w 1670533"/>
                <a:gd name="connsiteY1" fmla="*/ 1330507 h 1671185"/>
                <a:gd name="connsiteX2" fmla="*/ 527611 w 1670533"/>
                <a:gd name="connsiteY2" fmla="*/ 1323375 h 1671185"/>
                <a:gd name="connsiteX3" fmla="*/ 598786 w 1670533"/>
                <a:gd name="connsiteY3" fmla="*/ 1364661 h 1671185"/>
                <a:gd name="connsiteX4" fmla="*/ 610872 w 1670533"/>
                <a:gd name="connsiteY4" fmla="*/ 1343939 h 1671185"/>
                <a:gd name="connsiteX5" fmla="*/ 488824 w 1670533"/>
                <a:gd name="connsiteY5" fmla="*/ 1273134 h 1671185"/>
                <a:gd name="connsiteX6" fmla="*/ 476738 w 1670533"/>
                <a:gd name="connsiteY6" fmla="*/ 1293856 h 1671185"/>
                <a:gd name="connsiteX7" fmla="*/ 527097 w 1670533"/>
                <a:gd name="connsiteY7" fmla="*/ 1323019 h 1671185"/>
                <a:gd name="connsiteX8" fmla="*/ 522279 w 1670533"/>
                <a:gd name="connsiteY8" fmla="*/ 1321711 h 1671185"/>
                <a:gd name="connsiteX9" fmla="*/ 514655 w 1670533"/>
                <a:gd name="connsiteY9" fmla="*/ 1321473 h 1671185"/>
                <a:gd name="connsiteX10" fmla="*/ 493683 w 1670533"/>
                <a:gd name="connsiteY10" fmla="*/ 1311568 h 1671185"/>
                <a:gd name="connsiteX11" fmla="*/ 463743 w 1670533"/>
                <a:gd name="connsiteY11" fmla="*/ 1305466 h 1671185"/>
                <a:gd name="connsiteX12" fmla="*/ 445495 w 1670533"/>
                <a:gd name="connsiteY12" fmla="*/ 1308002 h 1671185"/>
                <a:gd name="connsiteX13" fmla="*/ 420217 w 1670533"/>
                <a:gd name="connsiteY13" fmla="*/ 1267627 h 1671185"/>
                <a:gd name="connsiteX14" fmla="*/ 399559 w 1670533"/>
                <a:gd name="connsiteY14" fmla="*/ 1279751 h 1671185"/>
                <a:gd name="connsiteX15" fmla="*/ 423258 w 1670533"/>
                <a:gd name="connsiteY15" fmla="*/ 1317591 h 1671185"/>
                <a:gd name="connsiteX16" fmla="*/ 414766 w 1670533"/>
                <a:gd name="connsiteY16" fmla="*/ 1323692 h 1671185"/>
                <a:gd name="connsiteX17" fmla="*/ 397347 w 1670533"/>
                <a:gd name="connsiteY17" fmla="*/ 1338749 h 1671185"/>
                <a:gd name="connsiteX18" fmla="*/ 366421 w 1670533"/>
                <a:gd name="connsiteY18" fmla="*/ 1298374 h 1671185"/>
                <a:gd name="connsiteX19" fmla="*/ 345764 w 1670533"/>
                <a:gd name="connsiteY19" fmla="*/ 1310458 h 1671185"/>
                <a:gd name="connsiteX20" fmla="*/ 379337 w 1670533"/>
                <a:gd name="connsiteY20" fmla="*/ 1354360 h 1671185"/>
                <a:gd name="connsiteX21" fmla="*/ 354058 w 1670533"/>
                <a:gd name="connsiteY21" fmla="*/ 1376271 h 1671185"/>
                <a:gd name="connsiteX22" fmla="*/ 320920 w 1670533"/>
                <a:gd name="connsiteY22" fmla="*/ 1335737 h 1671185"/>
                <a:gd name="connsiteX23" fmla="*/ 303975 w 1670533"/>
                <a:gd name="connsiteY23" fmla="*/ 1352656 h 1671185"/>
                <a:gd name="connsiteX24" fmla="*/ 336047 w 1670533"/>
                <a:gd name="connsiteY24" fmla="*/ 1391922 h 1671185"/>
                <a:gd name="connsiteX25" fmla="*/ 331071 w 1670533"/>
                <a:gd name="connsiteY25" fmla="*/ 1396201 h 1671185"/>
                <a:gd name="connsiteX26" fmla="*/ 321907 w 1670533"/>
                <a:gd name="connsiteY26" fmla="*/ 1401788 h 1671185"/>
                <a:gd name="connsiteX27" fmla="*/ 317523 w 1670533"/>
                <a:gd name="connsiteY27" fmla="*/ 1400480 h 1671185"/>
                <a:gd name="connsiteX28" fmla="*/ 316930 w 1670533"/>
                <a:gd name="connsiteY28" fmla="*/ 1399648 h 1671185"/>
                <a:gd name="connsiteX29" fmla="*/ 269059 w 1670533"/>
                <a:gd name="connsiteY29" fmla="*/ 1355707 h 1671185"/>
                <a:gd name="connsiteX30" fmla="*/ 252154 w 1670533"/>
                <a:gd name="connsiteY30" fmla="*/ 1372666 h 1671185"/>
                <a:gd name="connsiteX31" fmla="*/ 290190 w 1670533"/>
                <a:gd name="connsiteY31" fmla="*/ 1407612 h 1671185"/>
                <a:gd name="connsiteX32" fmla="*/ 270521 w 1670533"/>
                <a:gd name="connsiteY32" fmla="*/ 1401471 h 1671185"/>
                <a:gd name="connsiteX33" fmla="*/ 223953 w 1670533"/>
                <a:gd name="connsiteY33" fmla="*/ 1365296 h 1671185"/>
                <a:gd name="connsiteX34" fmla="*/ 181019 w 1670533"/>
                <a:gd name="connsiteY34" fmla="*/ 1303643 h 1671185"/>
                <a:gd name="connsiteX35" fmla="*/ 195554 w 1670533"/>
                <a:gd name="connsiteY35" fmla="*/ 1242427 h 1671185"/>
                <a:gd name="connsiteX36" fmla="*/ 300894 w 1670533"/>
                <a:gd name="connsiteY36" fmla="*/ 1156050 h 1671185"/>
                <a:gd name="connsiteX37" fmla="*/ 326094 w 1670533"/>
                <a:gd name="connsiteY37" fmla="*/ 1079341 h 1671185"/>
                <a:gd name="connsiteX38" fmla="*/ 303501 w 1670533"/>
                <a:gd name="connsiteY38" fmla="*/ 1010041 h 1671185"/>
                <a:gd name="connsiteX39" fmla="*/ 301211 w 1670533"/>
                <a:gd name="connsiteY39" fmla="*/ 1004811 h 1671185"/>
                <a:gd name="connsiteX40" fmla="*/ 300065 w 1670533"/>
                <a:gd name="connsiteY40" fmla="*/ 995223 h 1671185"/>
                <a:gd name="connsiteX41" fmla="*/ 292363 w 1670533"/>
                <a:gd name="connsiteY41" fmla="*/ 984644 h 1671185"/>
                <a:gd name="connsiteX42" fmla="*/ 271863 w 1670533"/>
                <a:gd name="connsiteY42" fmla="*/ 943714 h 1671185"/>
                <a:gd name="connsiteX43" fmla="*/ 238133 w 1670533"/>
                <a:gd name="connsiteY43" fmla="*/ 913600 h 1671185"/>
                <a:gd name="connsiteX44" fmla="*/ 242438 w 1670533"/>
                <a:gd name="connsiteY44" fmla="*/ 904408 h 1671185"/>
                <a:gd name="connsiteX45" fmla="*/ 240858 w 1670533"/>
                <a:gd name="connsiteY45" fmla="*/ 856465 h 1671185"/>
                <a:gd name="connsiteX46" fmla="*/ 216962 w 1670533"/>
                <a:gd name="connsiteY46" fmla="*/ 856465 h 1671185"/>
                <a:gd name="connsiteX47" fmla="*/ 218502 w 1670533"/>
                <a:gd name="connsiteY47" fmla="*/ 904408 h 1671185"/>
                <a:gd name="connsiteX48" fmla="*/ 219331 w 1670533"/>
                <a:gd name="connsiteY48" fmla="*/ 907895 h 1671185"/>
                <a:gd name="connsiteX49" fmla="*/ 207008 w 1670533"/>
                <a:gd name="connsiteY49" fmla="*/ 906270 h 1671185"/>
                <a:gd name="connsiteX50" fmla="*/ 182401 w 1670533"/>
                <a:gd name="connsiteY50" fmla="*/ 906270 h 1671185"/>
                <a:gd name="connsiteX51" fmla="*/ 184376 w 1670533"/>
                <a:gd name="connsiteY51" fmla="*/ 897276 h 1671185"/>
                <a:gd name="connsiteX52" fmla="*/ 176398 w 1670533"/>
                <a:gd name="connsiteY52" fmla="*/ 849294 h 1671185"/>
                <a:gd name="connsiteX53" fmla="*/ 153291 w 1670533"/>
                <a:gd name="connsiteY53" fmla="*/ 855673 h 1671185"/>
                <a:gd name="connsiteX54" fmla="*/ 161270 w 1670533"/>
                <a:gd name="connsiteY54" fmla="*/ 903655 h 1671185"/>
                <a:gd name="connsiteX55" fmla="*/ 162258 w 1670533"/>
                <a:gd name="connsiteY55" fmla="*/ 906270 h 1671185"/>
                <a:gd name="connsiteX56" fmla="*/ 121062 w 1670533"/>
                <a:gd name="connsiteY56" fmla="*/ 906270 h 1671185"/>
                <a:gd name="connsiteX57" fmla="*/ 117388 w 1670533"/>
                <a:gd name="connsiteY57" fmla="*/ 856465 h 1671185"/>
                <a:gd name="connsiteX58" fmla="*/ 93492 w 1670533"/>
                <a:gd name="connsiteY58" fmla="*/ 856465 h 1671185"/>
                <a:gd name="connsiteX59" fmla="*/ 97166 w 1670533"/>
                <a:gd name="connsiteY59" fmla="*/ 906270 h 1671185"/>
                <a:gd name="connsiteX60" fmla="*/ 80814 w 1670533"/>
                <a:gd name="connsiteY60" fmla="*/ 906270 h 1671185"/>
                <a:gd name="connsiteX61" fmla="*/ 76666 w 1670533"/>
                <a:gd name="connsiteY61" fmla="*/ 905914 h 1671185"/>
                <a:gd name="connsiteX62" fmla="*/ 76666 w 1670533"/>
                <a:gd name="connsiteY62" fmla="*/ 905240 h 1671185"/>
                <a:gd name="connsiteX63" fmla="*/ 68688 w 1670533"/>
                <a:gd name="connsiteY63" fmla="*/ 857297 h 1671185"/>
                <a:gd name="connsiteX64" fmla="*/ 45621 w 1670533"/>
                <a:gd name="connsiteY64" fmla="*/ 863676 h 1671185"/>
                <a:gd name="connsiteX65" fmla="*/ 51151 w 1670533"/>
                <a:gd name="connsiteY65" fmla="*/ 896801 h 1671185"/>
                <a:gd name="connsiteX66" fmla="*/ 30178 w 1670533"/>
                <a:gd name="connsiteY66" fmla="*/ 865697 h 1671185"/>
                <a:gd name="connsiteX67" fmla="*/ 23029 w 1670533"/>
                <a:gd name="connsiteY67" fmla="*/ 794575 h 1671185"/>
                <a:gd name="connsiteX68" fmla="*/ 25991 w 1670533"/>
                <a:gd name="connsiteY68" fmla="*/ 759272 h 1671185"/>
                <a:gd name="connsiteX69" fmla="*/ 76113 w 1670533"/>
                <a:gd name="connsiteY69" fmla="*/ 716163 h 1671185"/>
                <a:gd name="connsiteX70" fmla="*/ 201242 w 1670533"/>
                <a:gd name="connsiteY70" fmla="*/ 713745 h 1671185"/>
                <a:gd name="connsiteX71" fmla="*/ 256301 w 1670533"/>
                <a:gd name="connsiteY71" fmla="*/ 688030 h 1671185"/>
                <a:gd name="connsiteX72" fmla="*/ 291691 w 1670533"/>
                <a:gd name="connsiteY72" fmla="*/ 633272 h 1671185"/>
                <a:gd name="connsiteX73" fmla="*/ 312072 w 1670533"/>
                <a:gd name="connsiteY73" fmla="*/ 569362 h 1671185"/>
                <a:gd name="connsiteX74" fmla="*/ 303777 w 1670533"/>
                <a:gd name="connsiteY74" fmla="*/ 522449 h 1671185"/>
                <a:gd name="connsiteX75" fmla="*/ 303383 w 1670533"/>
                <a:gd name="connsiteY75" fmla="*/ 516624 h 1671185"/>
                <a:gd name="connsiteX76" fmla="*/ 310808 w 1670533"/>
                <a:gd name="connsiteY76" fmla="*/ 510760 h 1671185"/>
                <a:gd name="connsiteX77" fmla="*/ 318787 w 1670533"/>
                <a:gd name="connsiteY77" fmla="*/ 494752 h 1671185"/>
                <a:gd name="connsiteX78" fmla="*/ 298169 w 1670533"/>
                <a:gd name="connsiteY78" fmla="*/ 482668 h 1671185"/>
                <a:gd name="connsiteX79" fmla="*/ 290151 w 1670533"/>
                <a:gd name="connsiteY79" fmla="*/ 498636 h 1671185"/>
                <a:gd name="connsiteX80" fmla="*/ 289045 w 1670533"/>
                <a:gd name="connsiteY80" fmla="*/ 502717 h 1671185"/>
                <a:gd name="connsiteX81" fmla="*/ 288176 w 1670533"/>
                <a:gd name="connsiteY81" fmla="*/ 501686 h 1671185"/>
                <a:gd name="connsiteX82" fmla="*/ 275181 w 1670533"/>
                <a:gd name="connsiteY82" fmla="*/ 491662 h 1671185"/>
                <a:gd name="connsiteX83" fmla="*/ 275221 w 1670533"/>
                <a:gd name="connsiteY83" fmla="*/ 491622 h 1671185"/>
                <a:gd name="connsiteX84" fmla="*/ 287109 w 1670533"/>
                <a:gd name="connsiteY84" fmla="*/ 451643 h 1671185"/>
                <a:gd name="connsiteX85" fmla="*/ 264043 w 1670533"/>
                <a:gd name="connsiteY85" fmla="*/ 445264 h 1671185"/>
                <a:gd name="connsiteX86" fmla="*/ 254761 w 1670533"/>
                <a:gd name="connsiteY86" fmla="*/ 476328 h 1671185"/>
                <a:gd name="connsiteX87" fmla="*/ 229522 w 1670533"/>
                <a:gd name="connsiteY87" fmla="*/ 457389 h 1671185"/>
                <a:gd name="connsiteX88" fmla="*/ 227271 w 1670533"/>
                <a:gd name="connsiteY88" fmla="*/ 455685 h 1671185"/>
                <a:gd name="connsiteX89" fmla="*/ 239397 w 1670533"/>
                <a:gd name="connsiteY89" fmla="*/ 407742 h 1671185"/>
                <a:gd name="connsiteX90" fmla="*/ 216330 w 1670533"/>
                <a:gd name="connsiteY90" fmla="*/ 401363 h 1671185"/>
                <a:gd name="connsiteX91" fmla="*/ 206495 w 1670533"/>
                <a:gd name="connsiteY91" fmla="*/ 440113 h 1671185"/>
                <a:gd name="connsiteX92" fmla="*/ 189037 w 1670533"/>
                <a:gd name="connsiteY92" fmla="*/ 426998 h 1671185"/>
                <a:gd name="connsiteX93" fmla="*/ 190735 w 1670533"/>
                <a:gd name="connsiteY93" fmla="*/ 423512 h 1671185"/>
                <a:gd name="connsiteX94" fmla="*/ 203454 w 1670533"/>
                <a:gd name="connsiteY94" fmla="*/ 375767 h 1671185"/>
                <a:gd name="connsiteX95" fmla="*/ 183547 w 1670533"/>
                <a:gd name="connsiteY95" fmla="*/ 364038 h 1671185"/>
                <a:gd name="connsiteX96" fmla="*/ 252193 w 1670533"/>
                <a:gd name="connsiteY96" fmla="*/ 278652 h 1671185"/>
                <a:gd name="connsiteX97" fmla="*/ 273088 w 1670533"/>
                <a:gd name="connsiteY97" fmla="*/ 261179 h 1671185"/>
                <a:gd name="connsiteX98" fmla="*/ 340392 w 1670533"/>
                <a:gd name="connsiteY98" fmla="*/ 257494 h 1671185"/>
                <a:gd name="connsiteX99" fmla="*/ 446996 w 1670533"/>
                <a:gd name="connsiteY99" fmla="*/ 339512 h 1671185"/>
                <a:gd name="connsiteX100" fmla="*/ 492497 w 1670533"/>
                <a:gd name="connsiteY100" fmla="*/ 355084 h 1671185"/>
                <a:gd name="connsiteX101" fmla="*/ 496724 w 1670533"/>
                <a:gd name="connsiteY101" fmla="*/ 354965 h 1671185"/>
                <a:gd name="connsiteX102" fmla="*/ 580419 w 1670533"/>
                <a:gd name="connsiteY102" fmla="*/ 325248 h 1671185"/>
                <a:gd name="connsiteX103" fmla="*/ 588951 w 1670533"/>
                <a:gd name="connsiteY103" fmla="*/ 319503 h 1671185"/>
                <a:gd name="connsiteX104" fmla="*/ 590334 w 1670533"/>
                <a:gd name="connsiteY104" fmla="*/ 316611 h 1671185"/>
                <a:gd name="connsiteX105" fmla="*/ 632872 w 1670533"/>
                <a:gd name="connsiteY105" fmla="*/ 256900 h 1671185"/>
                <a:gd name="connsiteX106" fmla="*/ 634768 w 1670533"/>
                <a:gd name="connsiteY106" fmla="*/ 250917 h 1671185"/>
                <a:gd name="connsiteX107" fmla="*/ 683547 w 1670533"/>
                <a:gd name="connsiteY107" fmla="*/ 232968 h 1671185"/>
                <a:gd name="connsiteX108" fmla="*/ 666603 w 1670533"/>
                <a:gd name="connsiteY108" fmla="*/ 216009 h 1671185"/>
                <a:gd name="connsiteX109" fmla="*/ 637888 w 1670533"/>
                <a:gd name="connsiteY109" fmla="*/ 227381 h 1671185"/>
                <a:gd name="connsiteX110" fmla="*/ 636901 w 1670533"/>
                <a:gd name="connsiteY110" fmla="*/ 217436 h 1671185"/>
                <a:gd name="connsiteX111" fmla="*/ 634413 w 1670533"/>
                <a:gd name="connsiteY111" fmla="*/ 202458 h 1671185"/>
                <a:gd name="connsiteX112" fmla="*/ 675569 w 1670533"/>
                <a:gd name="connsiteY112" fmla="*/ 201864 h 1671185"/>
                <a:gd name="connsiteX113" fmla="*/ 675569 w 1670533"/>
                <a:gd name="connsiteY113" fmla="*/ 177893 h 1671185"/>
                <a:gd name="connsiteX114" fmla="*/ 630463 w 1670533"/>
                <a:gd name="connsiteY114" fmla="*/ 178566 h 1671185"/>
                <a:gd name="connsiteX115" fmla="*/ 625802 w 1670533"/>
                <a:gd name="connsiteY115" fmla="*/ 150553 h 1671185"/>
                <a:gd name="connsiteX116" fmla="*/ 675687 w 1670533"/>
                <a:gd name="connsiteY116" fmla="*/ 147026 h 1671185"/>
                <a:gd name="connsiteX117" fmla="*/ 675687 w 1670533"/>
                <a:gd name="connsiteY117" fmla="*/ 123055 h 1671185"/>
                <a:gd name="connsiteX118" fmla="*/ 621813 w 1670533"/>
                <a:gd name="connsiteY118" fmla="*/ 126819 h 1671185"/>
                <a:gd name="connsiteX119" fmla="*/ 617389 w 1670533"/>
                <a:gd name="connsiteY119" fmla="*/ 100153 h 1671185"/>
                <a:gd name="connsiteX120" fmla="*/ 666880 w 1670533"/>
                <a:gd name="connsiteY120" fmla="*/ 93259 h 1671185"/>
                <a:gd name="connsiteX121" fmla="*/ 660481 w 1670533"/>
                <a:gd name="connsiteY121" fmla="*/ 70160 h 1671185"/>
                <a:gd name="connsiteX122" fmla="*/ 617231 w 1670533"/>
                <a:gd name="connsiteY122" fmla="*/ 76143 h 1671185"/>
                <a:gd name="connsiteX123" fmla="*/ 651120 w 1670533"/>
                <a:gd name="connsiteY123" fmla="*/ 38145 h 1671185"/>
                <a:gd name="connsiteX124" fmla="*/ 702862 w 1670533"/>
                <a:gd name="connsiteY124" fmla="*/ 25901 h 1671185"/>
                <a:gd name="connsiteX125" fmla="*/ 798012 w 1670533"/>
                <a:gd name="connsiteY125" fmla="*/ 28278 h 1671185"/>
                <a:gd name="connsiteX126" fmla="*/ 840591 w 1670533"/>
                <a:gd name="connsiteY126" fmla="*/ 74121 h 1671185"/>
                <a:gd name="connsiteX127" fmla="*/ 849516 w 1670533"/>
                <a:gd name="connsiteY127" fmla="*/ 161132 h 1671185"/>
                <a:gd name="connsiteX128" fmla="*/ 870924 w 1670533"/>
                <a:gd name="connsiteY128" fmla="*/ 206421 h 1671185"/>
                <a:gd name="connsiteX129" fmla="*/ 924206 w 1670533"/>
                <a:gd name="connsiteY129" fmla="*/ 241368 h 1671185"/>
                <a:gd name="connsiteX130" fmla="*/ 1046807 w 1670533"/>
                <a:gd name="connsiteY130" fmla="*/ 243784 h 1671185"/>
                <a:gd name="connsiteX131" fmla="*/ 1078010 w 1670533"/>
                <a:gd name="connsiteY131" fmla="*/ 223617 h 1671185"/>
                <a:gd name="connsiteX132" fmla="*/ 1107989 w 1670533"/>
                <a:gd name="connsiteY132" fmla="*/ 240060 h 1671185"/>
                <a:gd name="connsiteX133" fmla="*/ 1120036 w 1670533"/>
                <a:gd name="connsiteY133" fmla="*/ 219338 h 1671185"/>
                <a:gd name="connsiteX134" fmla="*/ 1091913 w 1670533"/>
                <a:gd name="connsiteY134" fmla="*/ 203924 h 1671185"/>
                <a:gd name="connsiteX135" fmla="*/ 1099971 w 1670533"/>
                <a:gd name="connsiteY135" fmla="*/ 190215 h 1671185"/>
                <a:gd name="connsiteX136" fmla="*/ 1147724 w 1670533"/>
                <a:gd name="connsiteY136" fmla="*/ 212483 h 1671185"/>
                <a:gd name="connsiteX137" fmla="*/ 1159811 w 1670533"/>
                <a:gd name="connsiteY137" fmla="*/ 191761 h 1671185"/>
                <a:gd name="connsiteX138" fmla="*/ 1112137 w 1670533"/>
                <a:gd name="connsiteY138" fmla="*/ 169572 h 1671185"/>
                <a:gd name="connsiteX139" fmla="*/ 1128449 w 1670533"/>
                <a:gd name="connsiteY139" fmla="*/ 141836 h 1671185"/>
                <a:gd name="connsiteX140" fmla="*/ 1188051 w 1670533"/>
                <a:gd name="connsiteY140" fmla="*/ 175515 h 1671185"/>
                <a:gd name="connsiteX141" fmla="*/ 1200137 w 1670533"/>
                <a:gd name="connsiteY141" fmla="*/ 154832 h 1671185"/>
                <a:gd name="connsiteX142" fmla="*/ 1140614 w 1670533"/>
                <a:gd name="connsiteY142" fmla="*/ 121193 h 1671185"/>
                <a:gd name="connsiteX143" fmla="*/ 1146380 w 1670533"/>
                <a:gd name="connsiteY143" fmla="*/ 111367 h 1671185"/>
                <a:gd name="connsiteX144" fmla="*/ 1158309 w 1670533"/>
                <a:gd name="connsiteY144" fmla="*/ 97855 h 1671185"/>
                <a:gd name="connsiteX145" fmla="*/ 1164313 w 1670533"/>
                <a:gd name="connsiteY145" fmla="*/ 107166 h 1671185"/>
                <a:gd name="connsiteX146" fmla="*/ 1236199 w 1670533"/>
                <a:gd name="connsiteY146" fmla="*/ 139063 h 1671185"/>
                <a:gd name="connsiteX147" fmla="*/ 1248245 w 1670533"/>
                <a:gd name="connsiteY147" fmla="*/ 118380 h 1671185"/>
                <a:gd name="connsiteX148" fmla="*/ 1178848 w 1670533"/>
                <a:gd name="connsiteY148" fmla="*/ 87554 h 1671185"/>
                <a:gd name="connsiteX149" fmla="*/ 1197768 w 1670533"/>
                <a:gd name="connsiteY149" fmla="*/ 86286 h 1671185"/>
                <a:gd name="connsiteX150" fmla="*/ 1258633 w 1670533"/>
                <a:gd name="connsiteY150" fmla="*/ 105859 h 1671185"/>
                <a:gd name="connsiteX151" fmla="*/ 1332099 w 1670533"/>
                <a:gd name="connsiteY151" fmla="*/ 168621 h 1671185"/>
                <a:gd name="connsiteX152" fmla="*/ 1333284 w 1670533"/>
                <a:gd name="connsiteY152" fmla="*/ 226351 h 1671185"/>
                <a:gd name="connsiteX153" fmla="*/ 1273169 w 1670533"/>
                <a:gd name="connsiteY153" fmla="*/ 320335 h 1671185"/>
                <a:gd name="connsiteX154" fmla="*/ 1265308 w 1670533"/>
                <a:gd name="connsiteY154" fmla="*/ 385078 h 1671185"/>
                <a:gd name="connsiteX155" fmla="*/ 1300461 w 1670533"/>
                <a:gd name="connsiteY155" fmla="*/ 457111 h 1671185"/>
                <a:gd name="connsiteX156" fmla="*/ 1338695 w 1670533"/>
                <a:gd name="connsiteY156" fmla="*/ 503984 h 1671185"/>
                <a:gd name="connsiteX157" fmla="*/ 1405209 w 1670533"/>
                <a:gd name="connsiteY157" fmla="*/ 524548 h 1671185"/>
                <a:gd name="connsiteX158" fmla="*/ 1429026 w 1670533"/>
                <a:gd name="connsiteY158" fmla="*/ 588222 h 1671185"/>
                <a:gd name="connsiteX159" fmla="*/ 1452133 w 1670533"/>
                <a:gd name="connsiteY159" fmla="*/ 581843 h 1671185"/>
                <a:gd name="connsiteX160" fmla="*/ 1428196 w 1670533"/>
                <a:gd name="connsiteY160" fmla="*/ 517892 h 1671185"/>
                <a:gd name="connsiteX161" fmla="*/ 1427841 w 1670533"/>
                <a:gd name="connsiteY161" fmla="*/ 517297 h 1671185"/>
                <a:gd name="connsiteX162" fmla="*/ 1466825 w 1670533"/>
                <a:gd name="connsiteY162" fmla="*/ 501845 h 1671185"/>
                <a:gd name="connsiteX163" fmla="*/ 1467141 w 1670533"/>
                <a:gd name="connsiteY163" fmla="*/ 510760 h 1671185"/>
                <a:gd name="connsiteX164" fmla="*/ 1491117 w 1670533"/>
                <a:gd name="connsiteY164" fmla="*/ 566746 h 1671185"/>
                <a:gd name="connsiteX165" fmla="*/ 1511773 w 1670533"/>
                <a:gd name="connsiteY165" fmla="*/ 554622 h 1671185"/>
                <a:gd name="connsiteX166" fmla="*/ 1487838 w 1670533"/>
                <a:gd name="connsiteY166" fmla="*/ 498675 h 1671185"/>
                <a:gd name="connsiteX167" fmla="*/ 1484995 w 1670533"/>
                <a:gd name="connsiteY167" fmla="*/ 494634 h 1671185"/>
                <a:gd name="connsiteX168" fmla="*/ 1519357 w 1670533"/>
                <a:gd name="connsiteY168" fmla="*/ 481043 h 1671185"/>
                <a:gd name="connsiteX169" fmla="*/ 1533813 w 1670533"/>
                <a:gd name="connsiteY169" fmla="*/ 531879 h 1671185"/>
                <a:gd name="connsiteX170" fmla="*/ 1556919 w 1670533"/>
                <a:gd name="connsiteY170" fmla="*/ 525499 h 1671185"/>
                <a:gd name="connsiteX171" fmla="*/ 1541989 w 1670533"/>
                <a:gd name="connsiteY171" fmla="*/ 473158 h 1671185"/>
                <a:gd name="connsiteX172" fmla="*/ 1565253 w 1670533"/>
                <a:gd name="connsiteY172" fmla="*/ 472326 h 1671185"/>
                <a:gd name="connsiteX173" fmla="*/ 1565727 w 1670533"/>
                <a:gd name="connsiteY173" fmla="*/ 475892 h 1671185"/>
                <a:gd name="connsiteX174" fmla="*/ 1589703 w 1670533"/>
                <a:gd name="connsiteY174" fmla="*/ 543884 h 1671185"/>
                <a:gd name="connsiteX175" fmla="*/ 1612769 w 1670533"/>
                <a:gd name="connsiteY175" fmla="*/ 537505 h 1671185"/>
                <a:gd name="connsiteX176" fmla="*/ 1597326 w 1670533"/>
                <a:gd name="connsiteY176" fmla="*/ 493722 h 1671185"/>
                <a:gd name="connsiteX177" fmla="*/ 1623236 w 1670533"/>
                <a:gd name="connsiteY177" fmla="*/ 532711 h 1671185"/>
                <a:gd name="connsiteX178" fmla="*/ 1635441 w 1670533"/>
                <a:gd name="connsiteY178" fmla="*/ 624952 h 1671185"/>
                <a:gd name="connsiteX179" fmla="*/ 1603922 w 1670533"/>
                <a:gd name="connsiteY179" fmla="*/ 664336 h 1671185"/>
                <a:gd name="connsiteX180" fmla="*/ 1466351 w 1670533"/>
                <a:gd name="connsiteY180" fmla="*/ 720560 h 1671185"/>
                <a:gd name="connsiteX181" fmla="*/ 1425431 w 1670533"/>
                <a:gd name="connsiteY181" fmla="*/ 761292 h 1671185"/>
                <a:gd name="connsiteX182" fmla="*/ 1410264 w 1670533"/>
                <a:gd name="connsiteY182" fmla="*/ 832573 h 1671185"/>
                <a:gd name="connsiteX183" fmla="*/ 1423101 w 1670533"/>
                <a:gd name="connsiteY183" fmla="*/ 909282 h 1671185"/>
                <a:gd name="connsiteX184" fmla="*/ 1444984 w 1670533"/>
                <a:gd name="connsiteY184" fmla="*/ 939672 h 1671185"/>
                <a:gd name="connsiteX185" fmla="*/ 1422588 w 1670533"/>
                <a:gd name="connsiteY185" fmla="*/ 1017371 h 1671185"/>
                <a:gd name="connsiteX186" fmla="*/ 1445693 w 1670533"/>
                <a:gd name="connsiteY186" fmla="*/ 1023711 h 1671185"/>
                <a:gd name="connsiteX187" fmla="*/ 1466114 w 1670533"/>
                <a:gd name="connsiteY187" fmla="*/ 952747 h 1671185"/>
                <a:gd name="connsiteX188" fmla="*/ 1487047 w 1670533"/>
                <a:gd name="connsiteY188" fmla="*/ 963049 h 1671185"/>
                <a:gd name="connsiteX189" fmla="*/ 1485153 w 1670533"/>
                <a:gd name="connsiteY189" fmla="*/ 968398 h 1671185"/>
                <a:gd name="connsiteX190" fmla="*/ 1477332 w 1670533"/>
                <a:gd name="connsiteY190" fmla="*/ 1040352 h 1671185"/>
                <a:gd name="connsiteX191" fmla="*/ 1501267 w 1670533"/>
                <a:gd name="connsiteY191" fmla="*/ 1040352 h 1671185"/>
                <a:gd name="connsiteX192" fmla="*/ 1508534 w 1670533"/>
                <a:gd name="connsiteY192" fmla="*/ 973629 h 1671185"/>
                <a:gd name="connsiteX193" fmla="*/ 1535354 w 1670533"/>
                <a:gd name="connsiteY193" fmla="*/ 986783 h 1671185"/>
                <a:gd name="connsiteX194" fmla="*/ 1533813 w 1670533"/>
                <a:gd name="connsiteY194" fmla="*/ 989240 h 1671185"/>
                <a:gd name="connsiteX195" fmla="*/ 1509877 w 1670533"/>
                <a:gd name="connsiteY195" fmla="*/ 1053190 h 1671185"/>
                <a:gd name="connsiteX196" fmla="*/ 1532944 w 1670533"/>
                <a:gd name="connsiteY196" fmla="*/ 1059530 h 1671185"/>
                <a:gd name="connsiteX197" fmla="*/ 1556327 w 1670533"/>
                <a:gd name="connsiteY197" fmla="*/ 997124 h 1671185"/>
                <a:gd name="connsiteX198" fmla="*/ 1591046 w 1670533"/>
                <a:gd name="connsiteY198" fmla="*/ 1014162 h 1671185"/>
                <a:gd name="connsiteX199" fmla="*/ 1585673 w 1670533"/>
                <a:gd name="connsiteY199" fmla="*/ 1021215 h 1671185"/>
                <a:gd name="connsiteX200" fmla="*/ 1569717 w 1670533"/>
                <a:gd name="connsiteY200" fmla="*/ 1081163 h 1671185"/>
                <a:gd name="connsiteX201" fmla="*/ 1592822 w 1670533"/>
                <a:gd name="connsiteY201" fmla="*/ 1087543 h 1671185"/>
                <a:gd name="connsiteX202" fmla="*/ 1608779 w 1670533"/>
                <a:gd name="connsiteY202" fmla="*/ 1027594 h 1671185"/>
                <a:gd name="connsiteX203" fmla="*/ 1609056 w 1670533"/>
                <a:gd name="connsiteY203" fmla="*/ 1023038 h 1671185"/>
                <a:gd name="connsiteX204" fmla="*/ 1617786 w 1670533"/>
                <a:gd name="connsiteY204" fmla="*/ 1027317 h 1671185"/>
                <a:gd name="connsiteX205" fmla="*/ 1646618 w 1670533"/>
                <a:gd name="connsiteY205" fmla="*/ 1077717 h 1671185"/>
                <a:gd name="connsiteX206" fmla="*/ 1620352 w 1670533"/>
                <a:gd name="connsiteY206" fmla="*/ 1150661 h 1671185"/>
                <a:gd name="connsiteX207" fmla="*/ 1568610 w 1670533"/>
                <a:gd name="connsiteY207" fmla="*/ 1198208 h 1671185"/>
                <a:gd name="connsiteX208" fmla="*/ 1520463 w 1670533"/>
                <a:gd name="connsiteY208" fmla="*/ 1200110 h 1671185"/>
                <a:gd name="connsiteX209" fmla="*/ 1409554 w 1670533"/>
                <a:gd name="connsiteY209" fmla="*/ 1147333 h 1671185"/>
                <a:gd name="connsiteX210" fmla="*/ 1360616 w 1670533"/>
                <a:gd name="connsiteY210" fmla="*/ 1141944 h 1671185"/>
                <a:gd name="connsiteX211" fmla="*/ 1287071 w 1670533"/>
                <a:gd name="connsiteY211" fmla="*/ 1179387 h 1671185"/>
                <a:gd name="connsiteX212" fmla="*/ 1234382 w 1670533"/>
                <a:gd name="connsiteY212" fmla="*/ 1267587 h 1671185"/>
                <a:gd name="connsiteX213" fmla="*/ 1237502 w 1670533"/>
                <a:gd name="connsiteY213" fmla="*/ 1311092 h 1671185"/>
                <a:gd name="connsiteX214" fmla="*/ 1177781 w 1670533"/>
                <a:gd name="connsiteY214" fmla="*/ 1359709 h 1671185"/>
                <a:gd name="connsiteX215" fmla="*/ 1194727 w 1670533"/>
                <a:gd name="connsiteY215" fmla="*/ 1376667 h 1671185"/>
                <a:gd name="connsiteX216" fmla="*/ 1249194 w 1670533"/>
                <a:gd name="connsiteY216" fmla="*/ 1332330 h 1671185"/>
                <a:gd name="connsiteX217" fmla="*/ 1249510 w 1670533"/>
                <a:gd name="connsiteY217" fmla="*/ 1332766 h 1671185"/>
                <a:gd name="connsiteX218" fmla="*/ 1259226 w 1670533"/>
                <a:gd name="connsiteY218" fmla="*/ 1344573 h 1671185"/>
                <a:gd name="connsiteX219" fmla="*/ 1213171 w 1670533"/>
                <a:gd name="connsiteY219" fmla="*/ 1387127 h 1671185"/>
                <a:gd name="connsiteX220" fmla="*/ 1230076 w 1670533"/>
                <a:gd name="connsiteY220" fmla="*/ 1404086 h 1671185"/>
                <a:gd name="connsiteX221" fmla="*/ 1274432 w 1670533"/>
                <a:gd name="connsiteY221" fmla="*/ 1363077 h 1671185"/>
                <a:gd name="connsiteX222" fmla="*/ 1291771 w 1670533"/>
                <a:gd name="connsiteY222" fmla="*/ 1384116 h 1671185"/>
                <a:gd name="connsiteX223" fmla="*/ 1248956 w 1670533"/>
                <a:gd name="connsiteY223" fmla="*/ 1426987 h 1671185"/>
                <a:gd name="connsiteX224" fmla="*/ 1265900 w 1670533"/>
                <a:gd name="connsiteY224" fmla="*/ 1443946 h 1671185"/>
                <a:gd name="connsiteX225" fmla="*/ 1307096 w 1670533"/>
                <a:gd name="connsiteY225" fmla="*/ 1402699 h 1671185"/>
                <a:gd name="connsiteX226" fmla="*/ 1326332 w 1670533"/>
                <a:gd name="connsiteY226" fmla="*/ 1426037 h 1671185"/>
                <a:gd name="connsiteX227" fmla="*/ 1332731 w 1670533"/>
                <a:gd name="connsiteY227" fmla="*/ 1436339 h 1671185"/>
                <a:gd name="connsiteX228" fmla="*/ 1281660 w 1670533"/>
                <a:gd name="connsiteY228" fmla="*/ 1483767 h 1671185"/>
                <a:gd name="connsiteX229" fmla="*/ 1298604 w 1670533"/>
                <a:gd name="connsiteY229" fmla="*/ 1500725 h 1671185"/>
                <a:gd name="connsiteX230" fmla="*/ 1337588 w 1670533"/>
                <a:gd name="connsiteY230" fmla="*/ 1464510 h 1671185"/>
                <a:gd name="connsiteX231" fmla="*/ 1322896 w 1670533"/>
                <a:gd name="connsiteY231" fmla="*/ 1495930 h 1671185"/>
                <a:gd name="connsiteX232" fmla="*/ 1265624 w 1670533"/>
                <a:gd name="connsiteY232" fmla="*/ 1541061 h 1671185"/>
                <a:gd name="connsiteX233" fmla="*/ 1213409 w 1670533"/>
                <a:gd name="connsiteY233" fmla="*/ 1565468 h 1671185"/>
                <a:gd name="connsiteX234" fmla="*/ 1151397 w 1670533"/>
                <a:gd name="connsiteY234" fmla="*/ 1539198 h 1671185"/>
                <a:gd name="connsiteX235" fmla="*/ 1105184 w 1670533"/>
                <a:gd name="connsiteY235" fmla="*/ 1446561 h 1671185"/>
                <a:gd name="connsiteX236" fmla="*/ 1072520 w 1670533"/>
                <a:gd name="connsiteY236" fmla="*/ 1413357 h 1671185"/>
                <a:gd name="connsiteX237" fmla="*/ 958688 w 1670533"/>
                <a:gd name="connsiteY237" fmla="*/ 1388871 h 1671185"/>
                <a:gd name="connsiteX238" fmla="*/ 869463 w 1670533"/>
                <a:gd name="connsiteY238" fmla="*/ 1414903 h 1671185"/>
                <a:gd name="connsiteX239" fmla="*/ 834744 w 1670533"/>
                <a:gd name="connsiteY239" fmla="*/ 1459874 h 1671185"/>
                <a:gd name="connsiteX240" fmla="*/ 767322 w 1670533"/>
                <a:gd name="connsiteY240" fmla="*/ 1456110 h 1671185"/>
                <a:gd name="connsiteX241" fmla="*/ 767322 w 1670533"/>
                <a:gd name="connsiteY241" fmla="*/ 1480121 h 1671185"/>
                <a:gd name="connsiteX242" fmla="*/ 830203 w 1670533"/>
                <a:gd name="connsiteY242" fmla="*/ 1483608 h 1671185"/>
                <a:gd name="connsiteX243" fmla="*/ 826292 w 1670533"/>
                <a:gd name="connsiteY243" fmla="*/ 1510987 h 1671185"/>
                <a:gd name="connsiteX244" fmla="*/ 762464 w 1670533"/>
                <a:gd name="connsiteY244" fmla="*/ 1500804 h 1671185"/>
                <a:gd name="connsiteX245" fmla="*/ 756105 w 1670533"/>
                <a:gd name="connsiteY245" fmla="*/ 1523904 h 1671185"/>
                <a:gd name="connsiteX246" fmla="*/ 822934 w 1670533"/>
                <a:gd name="connsiteY246" fmla="*/ 1534602 h 1671185"/>
                <a:gd name="connsiteX247" fmla="*/ 819459 w 1670533"/>
                <a:gd name="connsiteY247" fmla="*/ 1558930 h 1671185"/>
                <a:gd name="connsiteX248" fmla="*/ 763294 w 1670533"/>
                <a:gd name="connsiteY248" fmla="*/ 1551957 h 1671185"/>
                <a:gd name="connsiteX249" fmla="*/ 763294 w 1670533"/>
                <a:gd name="connsiteY249" fmla="*/ 1575928 h 1671185"/>
                <a:gd name="connsiteX250" fmla="*/ 816101 w 1670533"/>
                <a:gd name="connsiteY250" fmla="*/ 1582505 h 1671185"/>
                <a:gd name="connsiteX251" fmla="*/ 814048 w 1670533"/>
                <a:gd name="connsiteY251" fmla="*/ 1596690 h 1671185"/>
                <a:gd name="connsiteX252" fmla="*/ 813139 w 1670533"/>
                <a:gd name="connsiteY252" fmla="*/ 1600058 h 1671185"/>
                <a:gd name="connsiteX253" fmla="*/ 751365 w 1670533"/>
                <a:gd name="connsiteY253" fmla="*/ 1600058 h 1671185"/>
                <a:gd name="connsiteX254" fmla="*/ 751365 w 1670533"/>
                <a:gd name="connsiteY254" fmla="*/ 1624030 h 1671185"/>
                <a:gd name="connsiteX255" fmla="*/ 801251 w 1670533"/>
                <a:gd name="connsiteY255" fmla="*/ 1624030 h 1671185"/>
                <a:gd name="connsiteX256" fmla="*/ 780751 w 1670533"/>
                <a:gd name="connsiteY256" fmla="*/ 1638056 h 1671185"/>
                <a:gd name="connsiteX257" fmla="*/ 717121 w 1670533"/>
                <a:gd name="connsiteY257" fmla="*/ 1647565 h 1671185"/>
                <a:gd name="connsiteX258" fmla="*/ 642589 w 1670533"/>
                <a:gd name="connsiteY258" fmla="*/ 1627318 h 1671185"/>
                <a:gd name="connsiteX259" fmla="*/ 615967 w 1670533"/>
                <a:gd name="connsiteY259" fmla="*/ 1576958 h 1671185"/>
                <a:gd name="connsiteX260" fmla="*/ 628725 w 1670533"/>
                <a:gd name="connsiteY260" fmla="*/ 1439231 h 1671185"/>
                <a:gd name="connsiteX261" fmla="*/ 598272 w 1670533"/>
                <a:gd name="connsiteY261" fmla="*/ 1371675 h 1671185"/>
                <a:gd name="connsiteX262" fmla="*/ 1360853 w 1670533"/>
                <a:gd name="connsiteY262" fmla="*/ 488175 h 1671185"/>
                <a:gd name="connsiteX263" fmla="*/ 1358246 w 1670533"/>
                <a:gd name="connsiteY263" fmla="*/ 490038 h 1671185"/>
                <a:gd name="connsiteX264" fmla="*/ 1355087 w 1670533"/>
                <a:gd name="connsiteY264" fmla="*/ 487660 h 1671185"/>
                <a:gd name="connsiteX265" fmla="*/ 1351966 w 1670533"/>
                <a:gd name="connsiteY265" fmla="*/ 484173 h 1671185"/>
                <a:gd name="connsiteX266" fmla="*/ 1360853 w 1670533"/>
                <a:gd name="connsiteY266" fmla="*/ 488175 h 1671185"/>
                <a:gd name="connsiteX267" fmla="*/ 631885 w 1670533"/>
                <a:gd name="connsiteY267" fmla="*/ 1647803 h 1671185"/>
                <a:gd name="connsiteX268" fmla="*/ 716212 w 1670533"/>
                <a:gd name="connsiteY268" fmla="*/ 1670705 h 1671185"/>
                <a:gd name="connsiteX269" fmla="*/ 851728 w 1670533"/>
                <a:gd name="connsiteY269" fmla="*/ 1575334 h 1671185"/>
                <a:gd name="connsiteX270" fmla="*/ 1061856 w 1670533"/>
                <a:gd name="connsiteY270" fmla="*/ 1433921 h 1671185"/>
                <a:gd name="connsiteX271" fmla="*/ 1084488 w 1670533"/>
                <a:gd name="connsiteY271" fmla="*/ 1456902 h 1671185"/>
                <a:gd name="connsiteX272" fmla="*/ 1130739 w 1670533"/>
                <a:gd name="connsiteY272" fmla="*/ 1549579 h 1671185"/>
                <a:gd name="connsiteX273" fmla="*/ 1221031 w 1670533"/>
                <a:gd name="connsiteY273" fmla="*/ 1587340 h 1671185"/>
                <a:gd name="connsiteX274" fmla="*/ 1277473 w 1670533"/>
                <a:gd name="connsiteY274" fmla="*/ 1560951 h 1671185"/>
                <a:gd name="connsiteX275" fmla="*/ 1349201 w 1670533"/>
                <a:gd name="connsiteY275" fmla="*/ 1395924 h 1671185"/>
                <a:gd name="connsiteX276" fmla="*/ 1367449 w 1670533"/>
                <a:gd name="connsiteY276" fmla="*/ 1160250 h 1671185"/>
                <a:gd name="connsiteX277" fmla="*/ 1510549 w 1670533"/>
                <a:gd name="connsiteY277" fmla="*/ 1221030 h 1671185"/>
                <a:gd name="connsiteX278" fmla="*/ 1580065 w 1670533"/>
                <a:gd name="connsiteY278" fmla="*/ 1218376 h 1671185"/>
                <a:gd name="connsiteX279" fmla="*/ 1639469 w 1670533"/>
                <a:gd name="connsiteY279" fmla="*/ 1163736 h 1671185"/>
                <a:gd name="connsiteX280" fmla="*/ 1634769 w 1670533"/>
                <a:gd name="connsiteY280" fmla="*/ 998234 h 1671185"/>
                <a:gd name="connsiteX281" fmla="*/ 1611505 w 1670533"/>
                <a:gd name="connsiteY281" fmla="*/ 982147 h 1671185"/>
                <a:gd name="connsiteX282" fmla="*/ 1440007 w 1670533"/>
                <a:gd name="connsiteY282" fmla="*/ 788949 h 1671185"/>
                <a:gd name="connsiteX283" fmla="*/ 1612651 w 1670533"/>
                <a:gd name="connsiteY283" fmla="*/ 685772 h 1671185"/>
                <a:gd name="connsiteX284" fmla="*/ 1658310 w 1670533"/>
                <a:gd name="connsiteY284" fmla="*/ 628399 h 1671185"/>
                <a:gd name="connsiteX285" fmla="*/ 1644328 w 1670533"/>
                <a:gd name="connsiteY285" fmla="*/ 523122 h 1671185"/>
                <a:gd name="connsiteX286" fmla="*/ 1536617 w 1670533"/>
                <a:gd name="connsiteY286" fmla="*/ 439241 h 1671185"/>
                <a:gd name="connsiteX287" fmla="*/ 1414056 w 1670533"/>
                <a:gd name="connsiteY287" fmla="*/ 476606 h 1671185"/>
                <a:gd name="connsiteX288" fmla="*/ 1352756 w 1670533"/>
                <a:gd name="connsiteY288" fmla="*/ 238871 h 1671185"/>
                <a:gd name="connsiteX289" fmla="*/ 1350741 w 1670533"/>
                <a:gd name="connsiteY289" fmla="*/ 154872 h 1671185"/>
                <a:gd name="connsiteX290" fmla="*/ 1269061 w 1670533"/>
                <a:gd name="connsiteY290" fmla="*/ 85176 h 1671185"/>
                <a:gd name="connsiteX291" fmla="*/ 1201322 w 1670533"/>
                <a:gd name="connsiteY291" fmla="*/ 63384 h 1671185"/>
                <a:gd name="connsiteX292" fmla="*/ 970774 w 1670533"/>
                <a:gd name="connsiteY292" fmla="*/ 224528 h 1671185"/>
                <a:gd name="connsiteX293" fmla="*/ 802120 w 1670533"/>
                <a:gd name="connsiteY293" fmla="*/ 5456 h 1671185"/>
                <a:gd name="connsiteX294" fmla="*/ 699623 w 1670533"/>
                <a:gd name="connsiteY294" fmla="*/ 2960 h 1671185"/>
                <a:gd name="connsiteX295" fmla="*/ 643774 w 1670533"/>
                <a:gd name="connsiteY295" fmla="*/ 16154 h 1671185"/>
                <a:gd name="connsiteX296" fmla="*/ 586502 w 1670533"/>
                <a:gd name="connsiteY296" fmla="*/ 112555 h 1671185"/>
                <a:gd name="connsiteX297" fmla="*/ 569874 w 1670533"/>
                <a:gd name="connsiteY297" fmla="*/ 303892 h 1671185"/>
                <a:gd name="connsiteX298" fmla="*/ 567188 w 1670533"/>
                <a:gd name="connsiteY298" fmla="*/ 306269 h 1671185"/>
                <a:gd name="connsiteX299" fmla="*/ 354414 w 1670533"/>
                <a:gd name="connsiteY299" fmla="*/ 239109 h 1671185"/>
                <a:gd name="connsiteX300" fmla="*/ 257605 w 1670533"/>
                <a:gd name="connsiteY300" fmla="*/ 243943 h 1671185"/>
                <a:gd name="connsiteX301" fmla="*/ 237501 w 1670533"/>
                <a:gd name="connsiteY301" fmla="*/ 260743 h 1671185"/>
                <a:gd name="connsiteX302" fmla="*/ 157360 w 1670533"/>
                <a:gd name="connsiteY302" fmla="*/ 433298 h 1671185"/>
                <a:gd name="connsiteX303" fmla="*/ 228653 w 1670533"/>
                <a:gd name="connsiteY303" fmla="*/ 499309 h 1671185"/>
                <a:gd name="connsiteX304" fmla="*/ 225888 w 1670533"/>
                <a:gd name="connsiteY304" fmla="*/ 683118 h 1671185"/>
                <a:gd name="connsiteX305" fmla="*/ 75600 w 1670533"/>
                <a:gd name="connsiteY305" fmla="*/ 692983 h 1671185"/>
                <a:gd name="connsiteX306" fmla="*/ 3121 w 1670533"/>
                <a:gd name="connsiteY306" fmla="*/ 755943 h 1671185"/>
                <a:gd name="connsiteX307" fmla="*/ -78 w 1670533"/>
                <a:gd name="connsiteY307" fmla="*/ 794060 h 1671185"/>
                <a:gd name="connsiteX308" fmla="*/ 7625 w 1670533"/>
                <a:gd name="connsiteY308" fmla="*/ 870848 h 1671185"/>
                <a:gd name="connsiteX309" fmla="*/ 168064 w 1670533"/>
                <a:gd name="connsiteY309" fmla="*/ 943119 h 1671185"/>
                <a:gd name="connsiteX310" fmla="*/ 277512 w 1670533"/>
                <a:gd name="connsiteY310" fmla="*/ 999106 h 1671185"/>
                <a:gd name="connsiteX311" fmla="*/ 180901 w 1670533"/>
                <a:gd name="connsiteY311" fmla="*/ 1224478 h 1671185"/>
                <a:gd name="connsiteX312" fmla="*/ 160085 w 1670533"/>
                <a:gd name="connsiteY312" fmla="*/ 1313549 h 1671185"/>
                <a:gd name="connsiteX313" fmla="*/ 207483 w 1670533"/>
                <a:gd name="connsiteY313" fmla="*/ 1381541 h 1671185"/>
                <a:gd name="connsiteX314" fmla="*/ 258988 w 1670533"/>
                <a:gd name="connsiteY314" fmla="*/ 1421599 h 1671185"/>
                <a:gd name="connsiteX315" fmla="*/ 371161 w 1670533"/>
                <a:gd name="connsiteY315" fmla="*/ 1394775 h 1671185"/>
                <a:gd name="connsiteX316" fmla="*/ 514103 w 1670533"/>
                <a:gd name="connsiteY316" fmla="*/ 1365732 h 1671185"/>
                <a:gd name="connsiteX317" fmla="*/ 605619 w 1670533"/>
                <a:gd name="connsiteY317" fmla="*/ 1429286 h 1671185"/>
                <a:gd name="connsiteX318" fmla="*/ 592940 w 1670533"/>
                <a:gd name="connsiteY318" fmla="*/ 1574818 h 1671185"/>
                <a:gd name="connsiteX319" fmla="*/ 631885 w 1670533"/>
                <a:gd name="connsiteY319" fmla="*/ 1647803 h 1671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</a:cxnLst>
              <a:rect l="l" t="t" r="r" b="b"/>
              <a:pathLst>
                <a:path w="1670533" h="1671185">
                  <a:moveTo>
                    <a:pt x="598272" y="1371675"/>
                  </a:moveTo>
                  <a:cubicBezTo>
                    <a:pt x="577694" y="1356301"/>
                    <a:pt x="555694" y="1342592"/>
                    <a:pt x="533022" y="1330507"/>
                  </a:cubicBezTo>
                  <a:cubicBezTo>
                    <a:pt x="532113" y="1327655"/>
                    <a:pt x="530415" y="1325000"/>
                    <a:pt x="527611" y="1323375"/>
                  </a:cubicBezTo>
                  <a:cubicBezTo>
                    <a:pt x="551349" y="1337124"/>
                    <a:pt x="575008" y="1350873"/>
                    <a:pt x="598786" y="1364661"/>
                  </a:cubicBezTo>
                  <a:cubicBezTo>
                    <a:pt x="612136" y="1372388"/>
                    <a:pt x="624183" y="1351665"/>
                    <a:pt x="610872" y="1343939"/>
                  </a:cubicBezTo>
                  <a:cubicBezTo>
                    <a:pt x="570150" y="1320324"/>
                    <a:pt x="529507" y="1296749"/>
                    <a:pt x="488824" y="1273134"/>
                  </a:cubicBezTo>
                  <a:cubicBezTo>
                    <a:pt x="475474" y="1265368"/>
                    <a:pt x="463387" y="1286090"/>
                    <a:pt x="476738" y="1293856"/>
                  </a:cubicBezTo>
                  <a:cubicBezTo>
                    <a:pt x="493524" y="1303564"/>
                    <a:pt x="510311" y="1313311"/>
                    <a:pt x="527097" y="1323019"/>
                  </a:cubicBezTo>
                  <a:cubicBezTo>
                    <a:pt x="525676" y="1322345"/>
                    <a:pt x="524095" y="1321830"/>
                    <a:pt x="522279" y="1321711"/>
                  </a:cubicBezTo>
                  <a:cubicBezTo>
                    <a:pt x="519751" y="1321513"/>
                    <a:pt x="517223" y="1321592"/>
                    <a:pt x="514655" y="1321473"/>
                  </a:cubicBezTo>
                  <a:cubicBezTo>
                    <a:pt x="507664" y="1318105"/>
                    <a:pt x="500752" y="1314579"/>
                    <a:pt x="493683" y="1311568"/>
                  </a:cubicBezTo>
                  <a:cubicBezTo>
                    <a:pt x="484124" y="1307526"/>
                    <a:pt x="474052" y="1305466"/>
                    <a:pt x="463743" y="1305466"/>
                  </a:cubicBezTo>
                  <a:cubicBezTo>
                    <a:pt x="457503" y="1305466"/>
                    <a:pt x="451420" y="1306496"/>
                    <a:pt x="445495" y="1308002"/>
                  </a:cubicBezTo>
                  <a:cubicBezTo>
                    <a:pt x="437082" y="1294570"/>
                    <a:pt x="428630" y="1281098"/>
                    <a:pt x="420217" y="1267627"/>
                  </a:cubicBezTo>
                  <a:cubicBezTo>
                    <a:pt x="412041" y="1254591"/>
                    <a:pt x="391344" y="1266636"/>
                    <a:pt x="399559" y="1279751"/>
                  </a:cubicBezTo>
                  <a:lnTo>
                    <a:pt x="423258" y="1317591"/>
                  </a:lnTo>
                  <a:cubicBezTo>
                    <a:pt x="420296" y="1319453"/>
                    <a:pt x="417413" y="1321394"/>
                    <a:pt x="414766" y="1323692"/>
                  </a:cubicBezTo>
                  <a:lnTo>
                    <a:pt x="397347" y="1338749"/>
                  </a:lnTo>
                  <a:cubicBezTo>
                    <a:pt x="387038" y="1325277"/>
                    <a:pt x="376730" y="1311845"/>
                    <a:pt x="366421" y="1298374"/>
                  </a:cubicBezTo>
                  <a:cubicBezTo>
                    <a:pt x="357178" y="1286289"/>
                    <a:pt x="336363" y="1298215"/>
                    <a:pt x="345764" y="1310458"/>
                  </a:cubicBezTo>
                  <a:cubicBezTo>
                    <a:pt x="356942" y="1325118"/>
                    <a:pt x="368159" y="1339739"/>
                    <a:pt x="379337" y="1354360"/>
                  </a:cubicBezTo>
                  <a:lnTo>
                    <a:pt x="354058" y="1376271"/>
                  </a:lnTo>
                  <a:cubicBezTo>
                    <a:pt x="342999" y="1362760"/>
                    <a:pt x="331979" y="1349249"/>
                    <a:pt x="320920" y="1335737"/>
                  </a:cubicBezTo>
                  <a:cubicBezTo>
                    <a:pt x="311164" y="1323771"/>
                    <a:pt x="294298" y="1340809"/>
                    <a:pt x="303975" y="1352656"/>
                  </a:cubicBezTo>
                  <a:lnTo>
                    <a:pt x="336047" y="1391922"/>
                  </a:lnTo>
                  <a:lnTo>
                    <a:pt x="331071" y="1396201"/>
                  </a:lnTo>
                  <a:cubicBezTo>
                    <a:pt x="328305" y="1398578"/>
                    <a:pt x="325067" y="1400124"/>
                    <a:pt x="321907" y="1401788"/>
                  </a:cubicBezTo>
                  <a:cubicBezTo>
                    <a:pt x="320683" y="1401114"/>
                    <a:pt x="319221" y="1400639"/>
                    <a:pt x="317523" y="1400480"/>
                  </a:cubicBezTo>
                  <a:cubicBezTo>
                    <a:pt x="317286" y="1400243"/>
                    <a:pt x="317207" y="1399925"/>
                    <a:pt x="316930" y="1399648"/>
                  </a:cubicBezTo>
                  <a:cubicBezTo>
                    <a:pt x="300973" y="1385028"/>
                    <a:pt x="285016" y="1370367"/>
                    <a:pt x="269059" y="1355707"/>
                  </a:cubicBezTo>
                  <a:cubicBezTo>
                    <a:pt x="257723" y="1345286"/>
                    <a:pt x="240739" y="1362205"/>
                    <a:pt x="252154" y="1372666"/>
                  </a:cubicBezTo>
                  <a:cubicBezTo>
                    <a:pt x="264833" y="1384314"/>
                    <a:pt x="277512" y="1395963"/>
                    <a:pt x="290190" y="1407612"/>
                  </a:cubicBezTo>
                  <a:cubicBezTo>
                    <a:pt x="283357" y="1406741"/>
                    <a:pt x="276603" y="1405037"/>
                    <a:pt x="270521" y="1401471"/>
                  </a:cubicBezTo>
                  <a:cubicBezTo>
                    <a:pt x="253418" y="1391486"/>
                    <a:pt x="237737" y="1379322"/>
                    <a:pt x="223953" y="1365296"/>
                  </a:cubicBezTo>
                  <a:cubicBezTo>
                    <a:pt x="206298" y="1347387"/>
                    <a:pt x="191841" y="1326624"/>
                    <a:pt x="181019" y="1303643"/>
                  </a:cubicBezTo>
                  <a:cubicBezTo>
                    <a:pt x="171145" y="1282683"/>
                    <a:pt x="177109" y="1257523"/>
                    <a:pt x="195554" y="1242427"/>
                  </a:cubicBezTo>
                  <a:lnTo>
                    <a:pt x="300894" y="1156050"/>
                  </a:lnTo>
                  <a:cubicBezTo>
                    <a:pt x="323408" y="1137625"/>
                    <a:pt x="333282" y="1107473"/>
                    <a:pt x="326094" y="1079341"/>
                  </a:cubicBezTo>
                  <a:cubicBezTo>
                    <a:pt x="320051" y="1055845"/>
                    <a:pt x="312507" y="1032547"/>
                    <a:pt x="303501" y="1010041"/>
                  </a:cubicBezTo>
                  <a:cubicBezTo>
                    <a:pt x="302830" y="1008298"/>
                    <a:pt x="301921" y="1006594"/>
                    <a:pt x="301211" y="1004811"/>
                  </a:cubicBezTo>
                  <a:cubicBezTo>
                    <a:pt x="302238" y="1001959"/>
                    <a:pt x="302158" y="998630"/>
                    <a:pt x="300065" y="995223"/>
                  </a:cubicBezTo>
                  <a:cubicBezTo>
                    <a:pt x="297734" y="991340"/>
                    <a:pt x="294970" y="988170"/>
                    <a:pt x="292363" y="984644"/>
                  </a:cubicBezTo>
                  <a:cubicBezTo>
                    <a:pt x="286004" y="970736"/>
                    <a:pt x="279289" y="956987"/>
                    <a:pt x="271863" y="943714"/>
                  </a:cubicBezTo>
                  <a:cubicBezTo>
                    <a:pt x="264162" y="930044"/>
                    <a:pt x="252115" y="919980"/>
                    <a:pt x="238133" y="913600"/>
                  </a:cubicBezTo>
                  <a:cubicBezTo>
                    <a:pt x="240739" y="911699"/>
                    <a:pt x="242557" y="908727"/>
                    <a:pt x="242438" y="904408"/>
                  </a:cubicBezTo>
                  <a:cubicBezTo>
                    <a:pt x="241924" y="888440"/>
                    <a:pt x="241411" y="872473"/>
                    <a:pt x="240858" y="856465"/>
                  </a:cubicBezTo>
                  <a:cubicBezTo>
                    <a:pt x="240384" y="841092"/>
                    <a:pt x="216448" y="841013"/>
                    <a:pt x="216962" y="856465"/>
                  </a:cubicBezTo>
                  <a:cubicBezTo>
                    <a:pt x="217475" y="872473"/>
                    <a:pt x="217989" y="888440"/>
                    <a:pt x="218502" y="904408"/>
                  </a:cubicBezTo>
                  <a:cubicBezTo>
                    <a:pt x="218542" y="905755"/>
                    <a:pt x="218976" y="906785"/>
                    <a:pt x="219331" y="907895"/>
                  </a:cubicBezTo>
                  <a:cubicBezTo>
                    <a:pt x="215263" y="907221"/>
                    <a:pt x="211195" y="906270"/>
                    <a:pt x="207008" y="906270"/>
                  </a:cubicBezTo>
                  <a:lnTo>
                    <a:pt x="182401" y="906270"/>
                  </a:lnTo>
                  <a:cubicBezTo>
                    <a:pt x="184021" y="903854"/>
                    <a:pt x="184929" y="900842"/>
                    <a:pt x="184376" y="897276"/>
                  </a:cubicBezTo>
                  <a:cubicBezTo>
                    <a:pt x="181691" y="881269"/>
                    <a:pt x="179044" y="865301"/>
                    <a:pt x="176398" y="849294"/>
                  </a:cubicBezTo>
                  <a:cubicBezTo>
                    <a:pt x="173830" y="834118"/>
                    <a:pt x="150764" y="840577"/>
                    <a:pt x="153291" y="855673"/>
                  </a:cubicBezTo>
                  <a:cubicBezTo>
                    <a:pt x="155938" y="871680"/>
                    <a:pt x="158584" y="887688"/>
                    <a:pt x="161270" y="903655"/>
                  </a:cubicBezTo>
                  <a:cubicBezTo>
                    <a:pt x="161467" y="904725"/>
                    <a:pt x="161902" y="905399"/>
                    <a:pt x="162258" y="906270"/>
                  </a:cubicBezTo>
                  <a:lnTo>
                    <a:pt x="121062" y="906270"/>
                  </a:lnTo>
                  <a:lnTo>
                    <a:pt x="117388" y="856465"/>
                  </a:lnTo>
                  <a:cubicBezTo>
                    <a:pt x="116282" y="841171"/>
                    <a:pt x="92347" y="841013"/>
                    <a:pt x="93492" y="856465"/>
                  </a:cubicBezTo>
                  <a:lnTo>
                    <a:pt x="97166" y="906270"/>
                  </a:lnTo>
                  <a:lnTo>
                    <a:pt x="80814" y="906270"/>
                  </a:lnTo>
                  <a:cubicBezTo>
                    <a:pt x="79391" y="906270"/>
                    <a:pt x="78049" y="906033"/>
                    <a:pt x="76666" y="905914"/>
                  </a:cubicBezTo>
                  <a:cubicBezTo>
                    <a:pt x="76627" y="905676"/>
                    <a:pt x="76706" y="905478"/>
                    <a:pt x="76666" y="905240"/>
                  </a:cubicBezTo>
                  <a:cubicBezTo>
                    <a:pt x="74020" y="889272"/>
                    <a:pt x="71334" y="873265"/>
                    <a:pt x="68688" y="857297"/>
                  </a:cubicBezTo>
                  <a:cubicBezTo>
                    <a:pt x="66160" y="842122"/>
                    <a:pt x="43093" y="848540"/>
                    <a:pt x="45621" y="863676"/>
                  </a:cubicBezTo>
                  <a:lnTo>
                    <a:pt x="51151" y="896801"/>
                  </a:lnTo>
                  <a:cubicBezTo>
                    <a:pt x="40842" y="889590"/>
                    <a:pt x="33179" y="878812"/>
                    <a:pt x="30178" y="865697"/>
                  </a:cubicBezTo>
                  <a:cubicBezTo>
                    <a:pt x="24924" y="842320"/>
                    <a:pt x="22475" y="818388"/>
                    <a:pt x="23029" y="794575"/>
                  </a:cubicBezTo>
                  <a:cubicBezTo>
                    <a:pt x="23305" y="782807"/>
                    <a:pt x="24293" y="770960"/>
                    <a:pt x="25991" y="759272"/>
                  </a:cubicBezTo>
                  <a:cubicBezTo>
                    <a:pt x="29585" y="734785"/>
                    <a:pt x="50637" y="716638"/>
                    <a:pt x="76113" y="716163"/>
                  </a:cubicBezTo>
                  <a:lnTo>
                    <a:pt x="201242" y="713745"/>
                  </a:lnTo>
                  <a:cubicBezTo>
                    <a:pt x="222729" y="713310"/>
                    <a:pt x="242833" y="703919"/>
                    <a:pt x="256301" y="688030"/>
                  </a:cubicBezTo>
                  <a:cubicBezTo>
                    <a:pt x="270402" y="671349"/>
                    <a:pt x="282330" y="652925"/>
                    <a:pt x="291691" y="633272"/>
                  </a:cubicBezTo>
                  <a:cubicBezTo>
                    <a:pt x="301289" y="613025"/>
                    <a:pt x="308162" y="591510"/>
                    <a:pt x="312072" y="569362"/>
                  </a:cubicBezTo>
                  <a:cubicBezTo>
                    <a:pt x="314916" y="553315"/>
                    <a:pt x="311519" y="536871"/>
                    <a:pt x="303777" y="522449"/>
                  </a:cubicBezTo>
                  <a:cubicBezTo>
                    <a:pt x="304015" y="520467"/>
                    <a:pt x="303975" y="518526"/>
                    <a:pt x="303383" y="516624"/>
                  </a:cubicBezTo>
                  <a:cubicBezTo>
                    <a:pt x="306345" y="516109"/>
                    <a:pt x="309031" y="514326"/>
                    <a:pt x="310808" y="510760"/>
                  </a:cubicBezTo>
                  <a:cubicBezTo>
                    <a:pt x="313494" y="505451"/>
                    <a:pt x="316140" y="500102"/>
                    <a:pt x="318787" y="494752"/>
                  </a:cubicBezTo>
                  <a:cubicBezTo>
                    <a:pt x="325659" y="481003"/>
                    <a:pt x="305002" y="468840"/>
                    <a:pt x="298169" y="482668"/>
                  </a:cubicBezTo>
                  <a:cubicBezTo>
                    <a:pt x="295443" y="487977"/>
                    <a:pt x="292837" y="493326"/>
                    <a:pt x="290151" y="498636"/>
                  </a:cubicBezTo>
                  <a:cubicBezTo>
                    <a:pt x="289479" y="500023"/>
                    <a:pt x="289242" y="501370"/>
                    <a:pt x="289045" y="502717"/>
                  </a:cubicBezTo>
                  <a:cubicBezTo>
                    <a:pt x="288690" y="502400"/>
                    <a:pt x="288492" y="502004"/>
                    <a:pt x="288176" y="501686"/>
                  </a:cubicBezTo>
                  <a:cubicBezTo>
                    <a:pt x="287188" y="500815"/>
                    <a:pt x="283476" y="497922"/>
                    <a:pt x="275181" y="491662"/>
                  </a:cubicBezTo>
                  <a:lnTo>
                    <a:pt x="275221" y="491622"/>
                  </a:lnTo>
                  <a:cubicBezTo>
                    <a:pt x="279171" y="478309"/>
                    <a:pt x="283160" y="464956"/>
                    <a:pt x="287109" y="451643"/>
                  </a:cubicBezTo>
                  <a:cubicBezTo>
                    <a:pt x="291573" y="436825"/>
                    <a:pt x="268467" y="430485"/>
                    <a:pt x="264043" y="445264"/>
                  </a:cubicBezTo>
                  <a:cubicBezTo>
                    <a:pt x="260962" y="455606"/>
                    <a:pt x="257882" y="465947"/>
                    <a:pt x="254761" y="476328"/>
                  </a:cubicBezTo>
                  <a:cubicBezTo>
                    <a:pt x="247731" y="471019"/>
                    <a:pt x="239476" y="464877"/>
                    <a:pt x="229522" y="457389"/>
                  </a:cubicBezTo>
                  <a:cubicBezTo>
                    <a:pt x="228811" y="456834"/>
                    <a:pt x="227982" y="456239"/>
                    <a:pt x="227271" y="455685"/>
                  </a:cubicBezTo>
                  <a:cubicBezTo>
                    <a:pt x="231300" y="439677"/>
                    <a:pt x="235368" y="423749"/>
                    <a:pt x="239397" y="407742"/>
                  </a:cubicBezTo>
                  <a:cubicBezTo>
                    <a:pt x="243228" y="392765"/>
                    <a:pt x="220161" y="386425"/>
                    <a:pt x="216330" y="401363"/>
                  </a:cubicBezTo>
                  <a:cubicBezTo>
                    <a:pt x="213051" y="414280"/>
                    <a:pt x="209773" y="427197"/>
                    <a:pt x="206495" y="440113"/>
                  </a:cubicBezTo>
                  <a:cubicBezTo>
                    <a:pt x="200136" y="435359"/>
                    <a:pt x="194211" y="430881"/>
                    <a:pt x="189037" y="426998"/>
                  </a:cubicBezTo>
                  <a:cubicBezTo>
                    <a:pt x="189708" y="425968"/>
                    <a:pt x="190380" y="424898"/>
                    <a:pt x="190735" y="423512"/>
                  </a:cubicBezTo>
                  <a:cubicBezTo>
                    <a:pt x="194962" y="407583"/>
                    <a:pt x="199228" y="391655"/>
                    <a:pt x="203454" y="375767"/>
                  </a:cubicBezTo>
                  <a:cubicBezTo>
                    <a:pt x="206811" y="363127"/>
                    <a:pt x="190973" y="356827"/>
                    <a:pt x="183547" y="364038"/>
                  </a:cubicBezTo>
                  <a:cubicBezTo>
                    <a:pt x="193856" y="327388"/>
                    <a:pt x="216725" y="307933"/>
                    <a:pt x="252193" y="278652"/>
                  </a:cubicBezTo>
                  <a:cubicBezTo>
                    <a:pt x="258632" y="273343"/>
                    <a:pt x="265425" y="267716"/>
                    <a:pt x="273088" y="261179"/>
                  </a:cubicBezTo>
                  <a:cubicBezTo>
                    <a:pt x="291059" y="243943"/>
                    <a:pt x="320604" y="242319"/>
                    <a:pt x="340392" y="257494"/>
                  </a:cubicBezTo>
                  <a:lnTo>
                    <a:pt x="446996" y="339512"/>
                  </a:lnTo>
                  <a:cubicBezTo>
                    <a:pt x="460070" y="349537"/>
                    <a:pt x="476185" y="355084"/>
                    <a:pt x="492497" y="355084"/>
                  </a:cubicBezTo>
                  <a:cubicBezTo>
                    <a:pt x="492853" y="355559"/>
                    <a:pt x="495302" y="355044"/>
                    <a:pt x="496724" y="354965"/>
                  </a:cubicBezTo>
                  <a:cubicBezTo>
                    <a:pt x="518210" y="353697"/>
                    <a:pt x="550125" y="347516"/>
                    <a:pt x="580419" y="325248"/>
                  </a:cubicBezTo>
                  <a:cubicBezTo>
                    <a:pt x="583698" y="324971"/>
                    <a:pt x="586857" y="323386"/>
                    <a:pt x="588951" y="319503"/>
                  </a:cubicBezTo>
                  <a:cubicBezTo>
                    <a:pt x="589464" y="318552"/>
                    <a:pt x="589820" y="317561"/>
                    <a:pt x="590334" y="316611"/>
                  </a:cubicBezTo>
                  <a:cubicBezTo>
                    <a:pt x="613044" y="296601"/>
                    <a:pt x="626197" y="273660"/>
                    <a:pt x="632872" y="256900"/>
                  </a:cubicBezTo>
                  <a:cubicBezTo>
                    <a:pt x="633662" y="254958"/>
                    <a:pt x="634175" y="252937"/>
                    <a:pt x="634768" y="250917"/>
                  </a:cubicBezTo>
                  <a:cubicBezTo>
                    <a:pt x="652819" y="252264"/>
                    <a:pt x="670434" y="246360"/>
                    <a:pt x="683547" y="232968"/>
                  </a:cubicBezTo>
                  <a:cubicBezTo>
                    <a:pt x="694409" y="221953"/>
                    <a:pt x="677465" y="204994"/>
                    <a:pt x="666603" y="216009"/>
                  </a:cubicBezTo>
                  <a:cubicBezTo>
                    <a:pt x="658743" y="224092"/>
                    <a:pt x="648671" y="227936"/>
                    <a:pt x="637888" y="227381"/>
                  </a:cubicBezTo>
                  <a:cubicBezTo>
                    <a:pt x="637770" y="224092"/>
                    <a:pt x="637454" y="220764"/>
                    <a:pt x="636901" y="217436"/>
                  </a:cubicBezTo>
                  <a:lnTo>
                    <a:pt x="634413" y="202458"/>
                  </a:lnTo>
                  <a:cubicBezTo>
                    <a:pt x="648118" y="202300"/>
                    <a:pt x="661824" y="202102"/>
                    <a:pt x="675569" y="201864"/>
                  </a:cubicBezTo>
                  <a:cubicBezTo>
                    <a:pt x="690934" y="201705"/>
                    <a:pt x="691012" y="177694"/>
                    <a:pt x="675569" y="177893"/>
                  </a:cubicBezTo>
                  <a:cubicBezTo>
                    <a:pt x="660481" y="178130"/>
                    <a:pt x="645472" y="178328"/>
                    <a:pt x="630463" y="178566"/>
                  </a:cubicBezTo>
                  <a:lnTo>
                    <a:pt x="625802" y="150553"/>
                  </a:lnTo>
                  <a:cubicBezTo>
                    <a:pt x="642391" y="149364"/>
                    <a:pt x="659019" y="148176"/>
                    <a:pt x="675687" y="147026"/>
                  </a:cubicBezTo>
                  <a:cubicBezTo>
                    <a:pt x="690934" y="145957"/>
                    <a:pt x="691092" y="121986"/>
                    <a:pt x="675687" y="123055"/>
                  </a:cubicBezTo>
                  <a:cubicBezTo>
                    <a:pt x="657716" y="124284"/>
                    <a:pt x="639784" y="125551"/>
                    <a:pt x="621813" y="126819"/>
                  </a:cubicBezTo>
                  <a:lnTo>
                    <a:pt x="617389" y="100153"/>
                  </a:lnTo>
                  <a:cubicBezTo>
                    <a:pt x="633899" y="97816"/>
                    <a:pt x="650409" y="95557"/>
                    <a:pt x="666880" y="93259"/>
                  </a:cubicBezTo>
                  <a:cubicBezTo>
                    <a:pt x="682047" y="91199"/>
                    <a:pt x="675569" y="68059"/>
                    <a:pt x="660481" y="70160"/>
                  </a:cubicBezTo>
                  <a:cubicBezTo>
                    <a:pt x="646064" y="72140"/>
                    <a:pt x="631648" y="74121"/>
                    <a:pt x="617231" y="76143"/>
                  </a:cubicBezTo>
                  <a:cubicBezTo>
                    <a:pt x="620944" y="58748"/>
                    <a:pt x="633386" y="44088"/>
                    <a:pt x="651120" y="38145"/>
                  </a:cubicBezTo>
                  <a:cubicBezTo>
                    <a:pt x="667946" y="32479"/>
                    <a:pt x="685325" y="28358"/>
                    <a:pt x="702862" y="25901"/>
                  </a:cubicBezTo>
                  <a:cubicBezTo>
                    <a:pt x="734184" y="21464"/>
                    <a:pt x="766532" y="22295"/>
                    <a:pt x="798012" y="28278"/>
                  </a:cubicBezTo>
                  <a:cubicBezTo>
                    <a:pt x="821118" y="32637"/>
                    <a:pt x="838181" y="51101"/>
                    <a:pt x="840591" y="74121"/>
                  </a:cubicBezTo>
                  <a:lnTo>
                    <a:pt x="849516" y="161132"/>
                  </a:lnTo>
                  <a:cubicBezTo>
                    <a:pt x="851294" y="178724"/>
                    <a:pt x="858917" y="194811"/>
                    <a:pt x="870924" y="206421"/>
                  </a:cubicBezTo>
                  <a:cubicBezTo>
                    <a:pt x="886604" y="221596"/>
                    <a:pt x="904537" y="233324"/>
                    <a:pt x="924206" y="241368"/>
                  </a:cubicBezTo>
                  <a:cubicBezTo>
                    <a:pt x="961927" y="256781"/>
                    <a:pt x="1005019" y="257454"/>
                    <a:pt x="1046807" y="243784"/>
                  </a:cubicBezTo>
                  <a:cubicBezTo>
                    <a:pt x="1058815" y="239822"/>
                    <a:pt x="1069439" y="232769"/>
                    <a:pt x="1078010" y="223617"/>
                  </a:cubicBezTo>
                  <a:cubicBezTo>
                    <a:pt x="1088003" y="229085"/>
                    <a:pt x="1097997" y="234592"/>
                    <a:pt x="1107989" y="240060"/>
                  </a:cubicBezTo>
                  <a:cubicBezTo>
                    <a:pt x="1121458" y="247469"/>
                    <a:pt x="1133584" y="226747"/>
                    <a:pt x="1120036" y="219338"/>
                  </a:cubicBezTo>
                  <a:cubicBezTo>
                    <a:pt x="1110675" y="214187"/>
                    <a:pt x="1101314" y="209075"/>
                    <a:pt x="1091913" y="203924"/>
                  </a:cubicBezTo>
                  <a:lnTo>
                    <a:pt x="1099971" y="190215"/>
                  </a:lnTo>
                  <a:lnTo>
                    <a:pt x="1147724" y="212483"/>
                  </a:lnTo>
                  <a:cubicBezTo>
                    <a:pt x="1161627" y="218941"/>
                    <a:pt x="1173792" y="198298"/>
                    <a:pt x="1159811" y="191761"/>
                  </a:cubicBezTo>
                  <a:cubicBezTo>
                    <a:pt x="1143932" y="184351"/>
                    <a:pt x="1128014" y="176942"/>
                    <a:pt x="1112137" y="169572"/>
                  </a:cubicBezTo>
                  <a:lnTo>
                    <a:pt x="1128449" y="141836"/>
                  </a:lnTo>
                  <a:cubicBezTo>
                    <a:pt x="1148316" y="153089"/>
                    <a:pt x="1168183" y="164302"/>
                    <a:pt x="1188051" y="175515"/>
                  </a:cubicBezTo>
                  <a:cubicBezTo>
                    <a:pt x="1201520" y="183123"/>
                    <a:pt x="1213567" y="162400"/>
                    <a:pt x="1200137" y="154832"/>
                  </a:cubicBezTo>
                  <a:cubicBezTo>
                    <a:pt x="1180309" y="143619"/>
                    <a:pt x="1160482" y="132406"/>
                    <a:pt x="1140614" y="121193"/>
                  </a:cubicBezTo>
                  <a:lnTo>
                    <a:pt x="1146380" y="111367"/>
                  </a:lnTo>
                  <a:cubicBezTo>
                    <a:pt x="1149541" y="106057"/>
                    <a:pt x="1153727" y="101699"/>
                    <a:pt x="1158309" y="97855"/>
                  </a:cubicBezTo>
                  <a:cubicBezTo>
                    <a:pt x="1158151" y="101540"/>
                    <a:pt x="1159731" y="105146"/>
                    <a:pt x="1164313" y="107166"/>
                  </a:cubicBezTo>
                  <a:cubicBezTo>
                    <a:pt x="1188287" y="117785"/>
                    <a:pt x="1212224" y="128444"/>
                    <a:pt x="1236199" y="139063"/>
                  </a:cubicBezTo>
                  <a:cubicBezTo>
                    <a:pt x="1250141" y="145283"/>
                    <a:pt x="1262346" y="124640"/>
                    <a:pt x="1248245" y="118380"/>
                  </a:cubicBezTo>
                  <a:cubicBezTo>
                    <a:pt x="1225100" y="108117"/>
                    <a:pt x="1201994" y="97816"/>
                    <a:pt x="1178848" y="87554"/>
                  </a:cubicBezTo>
                  <a:cubicBezTo>
                    <a:pt x="1185010" y="86048"/>
                    <a:pt x="1191329" y="85295"/>
                    <a:pt x="1197768" y="86286"/>
                  </a:cubicBezTo>
                  <a:cubicBezTo>
                    <a:pt x="1219096" y="89614"/>
                    <a:pt x="1239635" y="96191"/>
                    <a:pt x="1258633" y="105859"/>
                  </a:cubicBezTo>
                  <a:cubicBezTo>
                    <a:pt x="1287585" y="120519"/>
                    <a:pt x="1312271" y="141598"/>
                    <a:pt x="1332099" y="168621"/>
                  </a:cubicBezTo>
                  <a:cubicBezTo>
                    <a:pt x="1344304" y="185223"/>
                    <a:pt x="1344777" y="208402"/>
                    <a:pt x="1333284" y="226351"/>
                  </a:cubicBezTo>
                  <a:lnTo>
                    <a:pt x="1273169" y="320335"/>
                  </a:lnTo>
                  <a:cubicBezTo>
                    <a:pt x="1260845" y="339591"/>
                    <a:pt x="1257962" y="363206"/>
                    <a:pt x="1265308" y="385078"/>
                  </a:cubicBezTo>
                  <a:cubicBezTo>
                    <a:pt x="1273840" y="410555"/>
                    <a:pt x="1285689" y="434764"/>
                    <a:pt x="1300461" y="457111"/>
                  </a:cubicBezTo>
                  <a:cubicBezTo>
                    <a:pt x="1311639" y="473951"/>
                    <a:pt x="1324475" y="489720"/>
                    <a:pt x="1338695" y="503984"/>
                  </a:cubicBezTo>
                  <a:cubicBezTo>
                    <a:pt x="1356074" y="521418"/>
                    <a:pt x="1381313" y="528828"/>
                    <a:pt x="1405209" y="524548"/>
                  </a:cubicBezTo>
                  <a:cubicBezTo>
                    <a:pt x="1413148" y="545786"/>
                    <a:pt x="1421087" y="566984"/>
                    <a:pt x="1429026" y="588222"/>
                  </a:cubicBezTo>
                  <a:cubicBezTo>
                    <a:pt x="1434398" y="602565"/>
                    <a:pt x="1457583" y="596345"/>
                    <a:pt x="1452133" y="581843"/>
                  </a:cubicBezTo>
                  <a:cubicBezTo>
                    <a:pt x="1444153" y="560526"/>
                    <a:pt x="1436175" y="539209"/>
                    <a:pt x="1428196" y="517892"/>
                  </a:cubicBezTo>
                  <a:cubicBezTo>
                    <a:pt x="1428118" y="517654"/>
                    <a:pt x="1427920" y="517536"/>
                    <a:pt x="1427841" y="517297"/>
                  </a:cubicBezTo>
                  <a:lnTo>
                    <a:pt x="1466825" y="501845"/>
                  </a:lnTo>
                  <a:cubicBezTo>
                    <a:pt x="1465917" y="504579"/>
                    <a:pt x="1465798" y="507590"/>
                    <a:pt x="1467141" y="510760"/>
                  </a:cubicBezTo>
                  <a:cubicBezTo>
                    <a:pt x="1475120" y="529422"/>
                    <a:pt x="1483137" y="548084"/>
                    <a:pt x="1491117" y="566746"/>
                  </a:cubicBezTo>
                  <a:cubicBezTo>
                    <a:pt x="1497159" y="580892"/>
                    <a:pt x="1517817" y="568688"/>
                    <a:pt x="1511773" y="554622"/>
                  </a:cubicBezTo>
                  <a:cubicBezTo>
                    <a:pt x="1503795" y="535999"/>
                    <a:pt x="1495816" y="517337"/>
                    <a:pt x="1487838" y="498675"/>
                  </a:cubicBezTo>
                  <a:cubicBezTo>
                    <a:pt x="1487087" y="496932"/>
                    <a:pt x="1486140" y="495624"/>
                    <a:pt x="1484995" y="494634"/>
                  </a:cubicBezTo>
                  <a:lnTo>
                    <a:pt x="1519357" y="481043"/>
                  </a:lnTo>
                  <a:lnTo>
                    <a:pt x="1533813" y="531879"/>
                  </a:lnTo>
                  <a:cubicBezTo>
                    <a:pt x="1538039" y="546697"/>
                    <a:pt x="1561145" y="540398"/>
                    <a:pt x="1556919" y="525499"/>
                  </a:cubicBezTo>
                  <a:cubicBezTo>
                    <a:pt x="1551942" y="508066"/>
                    <a:pt x="1546966" y="490632"/>
                    <a:pt x="1541989" y="473158"/>
                  </a:cubicBezTo>
                  <a:cubicBezTo>
                    <a:pt x="1549692" y="471296"/>
                    <a:pt x="1557591" y="470702"/>
                    <a:pt x="1565253" y="472326"/>
                  </a:cubicBezTo>
                  <a:cubicBezTo>
                    <a:pt x="1565293" y="473476"/>
                    <a:pt x="1565293" y="474624"/>
                    <a:pt x="1565727" y="475892"/>
                  </a:cubicBezTo>
                  <a:cubicBezTo>
                    <a:pt x="1573745" y="498556"/>
                    <a:pt x="1581723" y="521220"/>
                    <a:pt x="1589703" y="543884"/>
                  </a:cubicBezTo>
                  <a:cubicBezTo>
                    <a:pt x="1594798" y="558347"/>
                    <a:pt x="1617944" y="552086"/>
                    <a:pt x="1612769" y="537505"/>
                  </a:cubicBezTo>
                  <a:cubicBezTo>
                    <a:pt x="1607634" y="522924"/>
                    <a:pt x="1602499" y="508304"/>
                    <a:pt x="1597326" y="493722"/>
                  </a:cubicBezTo>
                  <a:cubicBezTo>
                    <a:pt x="1607792" y="505609"/>
                    <a:pt x="1616759" y="518486"/>
                    <a:pt x="1623236" y="532711"/>
                  </a:cubicBezTo>
                  <a:cubicBezTo>
                    <a:pt x="1639429" y="568292"/>
                    <a:pt x="1638798" y="602486"/>
                    <a:pt x="1635441" y="624952"/>
                  </a:cubicBezTo>
                  <a:cubicBezTo>
                    <a:pt x="1632834" y="642346"/>
                    <a:pt x="1620747" y="657442"/>
                    <a:pt x="1603922" y="664336"/>
                  </a:cubicBezTo>
                  <a:lnTo>
                    <a:pt x="1466351" y="720560"/>
                  </a:lnTo>
                  <a:cubicBezTo>
                    <a:pt x="1447550" y="728247"/>
                    <a:pt x="1433015" y="742710"/>
                    <a:pt x="1425431" y="761292"/>
                  </a:cubicBezTo>
                  <a:cubicBezTo>
                    <a:pt x="1416032" y="784115"/>
                    <a:pt x="1410937" y="808086"/>
                    <a:pt x="1410264" y="832573"/>
                  </a:cubicBezTo>
                  <a:cubicBezTo>
                    <a:pt x="1409554" y="858803"/>
                    <a:pt x="1413898" y="884597"/>
                    <a:pt x="1423101" y="909282"/>
                  </a:cubicBezTo>
                  <a:cubicBezTo>
                    <a:pt x="1427565" y="921248"/>
                    <a:pt x="1435267" y="931510"/>
                    <a:pt x="1444984" y="939672"/>
                  </a:cubicBezTo>
                  <a:cubicBezTo>
                    <a:pt x="1437517" y="965545"/>
                    <a:pt x="1430092" y="991459"/>
                    <a:pt x="1422588" y="1017371"/>
                  </a:cubicBezTo>
                  <a:cubicBezTo>
                    <a:pt x="1418362" y="1032230"/>
                    <a:pt x="1441428" y="1038570"/>
                    <a:pt x="1445693" y="1023711"/>
                  </a:cubicBezTo>
                  <a:cubicBezTo>
                    <a:pt x="1452487" y="1000057"/>
                    <a:pt x="1459320" y="976402"/>
                    <a:pt x="1466114" y="952747"/>
                  </a:cubicBezTo>
                  <a:lnTo>
                    <a:pt x="1487047" y="963049"/>
                  </a:lnTo>
                  <a:cubicBezTo>
                    <a:pt x="1486100" y="964555"/>
                    <a:pt x="1485389" y="966298"/>
                    <a:pt x="1485153" y="968398"/>
                  </a:cubicBezTo>
                  <a:lnTo>
                    <a:pt x="1477332" y="1040352"/>
                  </a:lnTo>
                  <a:cubicBezTo>
                    <a:pt x="1475634" y="1055687"/>
                    <a:pt x="1499609" y="1055568"/>
                    <a:pt x="1501267" y="1040352"/>
                  </a:cubicBezTo>
                  <a:lnTo>
                    <a:pt x="1508534" y="973629"/>
                  </a:lnTo>
                  <a:lnTo>
                    <a:pt x="1535354" y="986783"/>
                  </a:lnTo>
                  <a:cubicBezTo>
                    <a:pt x="1534801" y="987575"/>
                    <a:pt x="1534208" y="988249"/>
                    <a:pt x="1533813" y="989240"/>
                  </a:cubicBezTo>
                  <a:cubicBezTo>
                    <a:pt x="1525835" y="1010556"/>
                    <a:pt x="1517857" y="1031873"/>
                    <a:pt x="1509877" y="1053190"/>
                  </a:cubicBezTo>
                  <a:cubicBezTo>
                    <a:pt x="1504466" y="1067652"/>
                    <a:pt x="1527612" y="1073913"/>
                    <a:pt x="1532944" y="1059530"/>
                  </a:cubicBezTo>
                  <a:cubicBezTo>
                    <a:pt x="1540765" y="1038768"/>
                    <a:pt x="1548545" y="1017926"/>
                    <a:pt x="1556327" y="997124"/>
                  </a:cubicBezTo>
                  <a:lnTo>
                    <a:pt x="1591046" y="1014162"/>
                  </a:lnTo>
                  <a:cubicBezTo>
                    <a:pt x="1588596" y="1015509"/>
                    <a:pt x="1586622" y="1017728"/>
                    <a:pt x="1585673" y="1021215"/>
                  </a:cubicBezTo>
                  <a:cubicBezTo>
                    <a:pt x="1580381" y="1041184"/>
                    <a:pt x="1575049" y="1061155"/>
                    <a:pt x="1569717" y="1081163"/>
                  </a:cubicBezTo>
                  <a:cubicBezTo>
                    <a:pt x="1565727" y="1096101"/>
                    <a:pt x="1588834" y="1102441"/>
                    <a:pt x="1592822" y="1087543"/>
                  </a:cubicBezTo>
                  <a:cubicBezTo>
                    <a:pt x="1598155" y="1067573"/>
                    <a:pt x="1603448" y="1047564"/>
                    <a:pt x="1608779" y="1027594"/>
                  </a:cubicBezTo>
                  <a:cubicBezTo>
                    <a:pt x="1609214" y="1025930"/>
                    <a:pt x="1609214" y="1024464"/>
                    <a:pt x="1609056" y="1023038"/>
                  </a:cubicBezTo>
                  <a:lnTo>
                    <a:pt x="1617786" y="1027317"/>
                  </a:lnTo>
                  <a:cubicBezTo>
                    <a:pt x="1637099" y="1036826"/>
                    <a:pt x="1648672" y="1057073"/>
                    <a:pt x="1646618" y="1077717"/>
                  </a:cubicBezTo>
                  <a:cubicBezTo>
                    <a:pt x="1643933" y="1104580"/>
                    <a:pt x="1635085" y="1129107"/>
                    <a:pt x="1620352" y="1150661"/>
                  </a:cubicBezTo>
                  <a:cubicBezTo>
                    <a:pt x="1607002" y="1170235"/>
                    <a:pt x="1589623" y="1186242"/>
                    <a:pt x="1568610" y="1198208"/>
                  </a:cubicBezTo>
                  <a:cubicBezTo>
                    <a:pt x="1553918" y="1206608"/>
                    <a:pt x="1535670" y="1207321"/>
                    <a:pt x="1520463" y="1200110"/>
                  </a:cubicBezTo>
                  <a:lnTo>
                    <a:pt x="1409554" y="1147333"/>
                  </a:lnTo>
                  <a:cubicBezTo>
                    <a:pt x="1394229" y="1140043"/>
                    <a:pt x="1377008" y="1138101"/>
                    <a:pt x="1360616" y="1141944"/>
                  </a:cubicBezTo>
                  <a:cubicBezTo>
                    <a:pt x="1332731" y="1148442"/>
                    <a:pt x="1307965" y="1161042"/>
                    <a:pt x="1287071" y="1179387"/>
                  </a:cubicBezTo>
                  <a:cubicBezTo>
                    <a:pt x="1254485" y="1208034"/>
                    <a:pt x="1240425" y="1243140"/>
                    <a:pt x="1234382" y="1267587"/>
                  </a:cubicBezTo>
                  <a:cubicBezTo>
                    <a:pt x="1230788" y="1282088"/>
                    <a:pt x="1232288" y="1297184"/>
                    <a:pt x="1237502" y="1311092"/>
                  </a:cubicBezTo>
                  <a:cubicBezTo>
                    <a:pt x="1217595" y="1327298"/>
                    <a:pt x="1197688" y="1343503"/>
                    <a:pt x="1177781" y="1359709"/>
                  </a:cubicBezTo>
                  <a:cubicBezTo>
                    <a:pt x="1165813" y="1369456"/>
                    <a:pt x="1182877" y="1386335"/>
                    <a:pt x="1194727" y="1376667"/>
                  </a:cubicBezTo>
                  <a:cubicBezTo>
                    <a:pt x="1212895" y="1361888"/>
                    <a:pt x="1231024" y="1347109"/>
                    <a:pt x="1249194" y="1332330"/>
                  </a:cubicBezTo>
                  <a:cubicBezTo>
                    <a:pt x="1249312" y="1332449"/>
                    <a:pt x="1249390" y="1332647"/>
                    <a:pt x="1249510" y="1332766"/>
                  </a:cubicBezTo>
                  <a:lnTo>
                    <a:pt x="1259226" y="1344573"/>
                  </a:lnTo>
                  <a:cubicBezTo>
                    <a:pt x="1243861" y="1358758"/>
                    <a:pt x="1228496" y="1372943"/>
                    <a:pt x="1213171" y="1387127"/>
                  </a:cubicBezTo>
                  <a:cubicBezTo>
                    <a:pt x="1201836" y="1397588"/>
                    <a:pt x="1218780" y="1414507"/>
                    <a:pt x="1230076" y="1404086"/>
                  </a:cubicBezTo>
                  <a:cubicBezTo>
                    <a:pt x="1244888" y="1390416"/>
                    <a:pt x="1259660" y="1376747"/>
                    <a:pt x="1274432" y="1363077"/>
                  </a:cubicBezTo>
                  <a:lnTo>
                    <a:pt x="1291771" y="1384116"/>
                  </a:lnTo>
                  <a:cubicBezTo>
                    <a:pt x="1277513" y="1398420"/>
                    <a:pt x="1263215" y="1412684"/>
                    <a:pt x="1248956" y="1426987"/>
                  </a:cubicBezTo>
                  <a:cubicBezTo>
                    <a:pt x="1238055" y="1437884"/>
                    <a:pt x="1254960" y="1454882"/>
                    <a:pt x="1265900" y="1443946"/>
                  </a:cubicBezTo>
                  <a:cubicBezTo>
                    <a:pt x="1279606" y="1430197"/>
                    <a:pt x="1293351" y="1416448"/>
                    <a:pt x="1307096" y="1402699"/>
                  </a:cubicBezTo>
                  <a:lnTo>
                    <a:pt x="1326332" y="1426037"/>
                  </a:lnTo>
                  <a:cubicBezTo>
                    <a:pt x="1328939" y="1429286"/>
                    <a:pt x="1330993" y="1432773"/>
                    <a:pt x="1332731" y="1436339"/>
                  </a:cubicBezTo>
                  <a:cubicBezTo>
                    <a:pt x="1315707" y="1452148"/>
                    <a:pt x="1298684" y="1467957"/>
                    <a:pt x="1281660" y="1483767"/>
                  </a:cubicBezTo>
                  <a:cubicBezTo>
                    <a:pt x="1270324" y="1494267"/>
                    <a:pt x="1287309" y="1511185"/>
                    <a:pt x="1298604" y="1500725"/>
                  </a:cubicBezTo>
                  <a:cubicBezTo>
                    <a:pt x="1311599" y="1488640"/>
                    <a:pt x="1324595" y="1476555"/>
                    <a:pt x="1337588" y="1464510"/>
                  </a:cubicBezTo>
                  <a:cubicBezTo>
                    <a:pt x="1336404" y="1475921"/>
                    <a:pt x="1331586" y="1487055"/>
                    <a:pt x="1322896" y="1495930"/>
                  </a:cubicBezTo>
                  <a:cubicBezTo>
                    <a:pt x="1305753" y="1513444"/>
                    <a:pt x="1286479" y="1528619"/>
                    <a:pt x="1265624" y="1541061"/>
                  </a:cubicBezTo>
                  <a:cubicBezTo>
                    <a:pt x="1249154" y="1550926"/>
                    <a:pt x="1231577" y="1559128"/>
                    <a:pt x="1213409" y="1565468"/>
                  </a:cubicBezTo>
                  <a:cubicBezTo>
                    <a:pt x="1190105" y="1573551"/>
                    <a:pt x="1162654" y="1561783"/>
                    <a:pt x="1151397" y="1539198"/>
                  </a:cubicBezTo>
                  <a:lnTo>
                    <a:pt x="1105184" y="1446561"/>
                  </a:lnTo>
                  <a:cubicBezTo>
                    <a:pt x="1098075" y="1432258"/>
                    <a:pt x="1086740" y="1420807"/>
                    <a:pt x="1072520" y="1413357"/>
                  </a:cubicBezTo>
                  <a:cubicBezTo>
                    <a:pt x="1048585" y="1400837"/>
                    <a:pt x="1008534" y="1385780"/>
                    <a:pt x="958688" y="1388871"/>
                  </a:cubicBezTo>
                  <a:cubicBezTo>
                    <a:pt x="927406" y="1390892"/>
                    <a:pt x="897388" y="1399648"/>
                    <a:pt x="869463" y="1414903"/>
                  </a:cubicBezTo>
                  <a:cubicBezTo>
                    <a:pt x="852360" y="1424253"/>
                    <a:pt x="840116" y="1440736"/>
                    <a:pt x="834744" y="1459874"/>
                  </a:cubicBezTo>
                  <a:cubicBezTo>
                    <a:pt x="812270" y="1458646"/>
                    <a:pt x="789796" y="1457378"/>
                    <a:pt x="767322" y="1456110"/>
                  </a:cubicBezTo>
                  <a:cubicBezTo>
                    <a:pt x="751879" y="1455278"/>
                    <a:pt x="751997" y="1479249"/>
                    <a:pt x="767322" y="1480121"/>
                  </a:cubicBezTo>
                  <a:cubicBezTo>
                    <a:pt x="788295" y="1481270"/>
                    <a:pt x="809229" y="1482459"/>
                    <a:pt x="830203" y="1483608"/>
                  </a:cubicBezTo>
                  <a:lnTo>
                    <a:pt x="826292" y="1510987"/>
                  </a:lnTo>
                  <a:cubicBezTo>
                    <a:pt x="805042" y="1507619"/>
                    <a:pt x="783714" y="1504212"/>
                    <a:pt x="762464" y="1500804"/>
                  </a:cubicBezTo>
                  <a:cubicBezTo>
                    <a:pt x="747415" y="1498387"/>
                    <a:pt x="740938" y="1521487"/>
                    <a:pt x="756105" y="1523904"/>
                  </a:cubicBezTo>
                  <a:cubicBezTo>
                    <a:pt x="778381" y="1527470"/>
                    <a:pt x="800658" y="1531036"/>
                    <a:pt x="822934" y="1534602"/>
                  </a:cubicBezTo>
                  <a:lnTo>
                    <a:pt x="819459" y="1558930"/>
                  </a:lnTo>
                  <a:cubicBezTo>
                    <a:pt x="800737" y="1556593"/>
                    <a:pt x="782015" y="1554294"/>
                    <a:pt x="763294" y="1551957"/>
                  </a:cubicBezTo>
                  <a:cubicBezTo>
                    <a:pt x="748087" y="1550015"/>
                    <a:pt x="748245" y="1574026"/>
                    <a:pt x="763294" y="1575928"/>
                  </a:cubicBezTo>
                  <a:cubicBezTo>
                    <a:pt x="780909" y="1578107"/>
                    <a:pt x="798525" y="1580326"/>
                    <a:pt x="816101" y="1582505"/>
                  </a:cubicBezTo>
                  <a:lnTo>
                    <a:pt x="814048" y="1596690"/>
                  </a:lnTo>
                  <a:cubicBezTo>
                    <a:pt x="813889" y="1597879"/>
                    <a:pt x="813376" y="1598909"/>
                    <a:pt x="813139" y="1600058"/>
                  </a:cubicBezTo>
                  <a:lnTo>
                    <a:pt x="751365" y="1600058"/>
                  </a:lnTo>
                  <a:cubicBezTo>
                    <a:pt x="735961" y="1600058"/>
                    <a:pt x="735961" y="1624030"/>
                    <a:pt x="751365" y="1624030"/>
                  </a:cubicBezTo>
                  <a:lnTo>
                    <a:pt x="801251" y="1624030"/>
                  </a:lnTo>
                  <a:cubicBezTo>
                    <a:pt x="795721" y="1630250"/>
                    <a:pt x="788849" y="1635282"/>
                    <a:pt x="780751" y="1638056"/>
                  </a:cubicBezTo>
                  <a:cubicBezTo>
                    <a:pt x="760133" y="1645188"/>
                    <a:pt x="739121" y="1648437"/>
                    <a:pt x="717121" y="1647565"/>
                  </a:cubicBezTo>
                  <a:cubicBezTo>
                    <a:pt x="691210" y="1646496"/>
                    <a:pt x="666090" y="1639720"/>
                    <a:pt x="642589" y="1627318"/>
                  </a:cubicBezTo>
                  <a:cubicBezTo>
                    <a:pt x="624499" y="1617730"/>
                    <a:pt x="613993" y="1597958"/>
                    <a:pt x="615967" y="1576958"/>
                  </a:cubicBezTo>
                  <a:lnTo>
                    <a:pt x="628725" y="1439231"/>
                  </a:lnTo>
                  <a:cubicBezTo>
                    <a:pt x="631134" y="1412961"/>
                    <a:pt x="619759" y="1387722"/>
                    <a:pt x="598272" y="1371675"/>
                  </a:cubicBezTo>
                  <a:close/>
                  <a:moveTo>
                    <a:pt x="1360853" y="488175"/>
                  </a:moveTo>
                  <a:cubicBezTo>
                    <a:pt x="1359866" y="488690"/>
                    <a:pt x="1359036" y="489284"/>
                    <a:pt x="1358246" y="490038"/>
                  </a:cubicBezTo>
                  <a:cubicBezTo>
                    <a:pt x="1357259" y="489166"/>
                    <a:pt x="1356034" y="488611"/>
                    <a:pt x="1355087" y="487660"/>
                  </a:cubicBezTo>
                  <a:cubicBezTo>
                    <a:pt x="1353980" y="486550"/>
                    <a:pt x="1353071" y="485283"/>
                    <a:pt x="1351966" y="484173"/>
                  </a:cubicBezTo>
                  <a:cubicBezTo>
                    <a:pt x="1354889" y="485679"/>
                    <a:pt x="1357891" y="486868"/>
                    <a:pt x="1360853" y="488175"/>
                  </a:cubicBezTo>
                  <a:close/>
                  <a:moveTo>
                    <a:pt x="631885" y="1647803"/>
                  </a:moveTo>
                  <a:cubicBezTo>
                    <a:pt x="658427" y="1661829"/>
                    <a:pt x="686786" y="1669516"/>
                    <a:pt x="716212" y="1670705"/>
                  </a:cubicBezTo>
                  <a:cubicBezTo>
                    <a:pt x="802633" y="1674112"/>
                    <a:pt x="838101" y="1657946"/>
                    <a:pt x="851728" y="1575334"/>
                  </a:cubicBezTo>
                  <a:cubicBezTo>
                    <a:pt x="869739" y="1466570"/>
                    <a:pt x="935305" y="1367792"/>
                    <a:pt x="1061856" y="1433921"/>
                  </a:cubicBezTo>
                  <a:cubicBezTo>
                    <a:pt x="1071730" y="1439072"/>
                    <a:pt x="1079551" y="1447037"/>
                    <a:pt x="1084488" y="1456902"/>
                  </a:cubicBezTo>
                  <a:lnTo>
                    <a:pt x="1130739" y="1549579"/>
                  </a:lnTo>
                  <a:cubicBezTo>
                    <a:pt x="1147053" y="1582228"/>
                    <a:pt x="1187024" y="1599147"/>
                    <a:pt x="1221031" y="1587340"/>
                  </a:cubicBezTo>
                  <a:cubicBezTo>
                    <a:pt x="1240662" y="1580485"/>
                    <a:pt x="1259660" y="1571609"/>
                    <a:pt x="1277473" y="1560951"/>
                  </a:cubicBezTo>
                  <a:cubicBezTo>
                    <a:pt x="1345922" y="1520060"/>
                    <a:pt x="1390634" y="1471682"/>
                    <a:pt x="1349201" y="1395924"/>
                  </a:cubicBezTo>
                  <a:cubicBezTo>
                    <a:pt x="1320881" y="1344137"/>
                    <a:pt x="1246151" y="1166154"/>
                    <a:pt x="1367449" y="1160250"/>
                  </a:cubicBezTo>
                  <a:cubicBezTo>
                    <a:pt x="1412160" y="1158071"/>
                    <a:pt x="1471762" y="1202567"/>
                    <a:pt x="1510549" y="1221030"/>
                  </a:cubicBezTo>
                  <a:cubicBezTo>
                    <a:pt x="1532471" y="1231451"/>
                    <a:pt x="1558894" y="1230461"/>
                    <a:pt x="1580065" y="1218376"/>
                  </a:cubicBezTo>
                  <a:cubicBezTo>
                    <a:pt x="1604159" y="1204587"/>
                    <a:pt x="1624144" y="1186242"/>
                    <a:pt x="1639469" y="1163736"/>
                  </a:cubicBezTo>
                  <a:cubicBezTo>
                    <a:pt x="1679836" y="1104541"/>
                    <a:pt x="1683075" y="1039917"/>
                    <a:pt x="1634769" y="998234"/>
                  </a:cubicBezTo>
                  <a:cubicBezTo>
                    <a:pt x="1628054" y="992410"/>
                    <a:pt x="1620274" y="987021"/>
                    <a:pt x="1611505" y="982147"/>
                  </a:cubicBezTo>
                  <a:cubicBezTo>
                    <a:pt x="1535630" y="940306"/>
                    <a:pt x="1406236" y="901317"/>
                    <a:pt x="1440007" y="788949"/>
                  </a:cubicBezTo>
                  <a:cubicBezTo>
                    <a:pt x="1458886" y="725989"/>
                    <a:pt x="1555892" y="708951"/>
                    <a:pt x="1612651" y="685772"/>
                  </a:cubicBezTo>
                  <a:cubicBezTo>
                    <a:pt x="1637021" y="675787"/>
                    <a:pt x="1654478" y="653797"/>
                    <a:pt x="1658310" y="628399"/>
                  </a:cubicBezTo>
                  <a:cubicBezTo>
                    <a:pt x="1662141" y="602843"/>
                    <a:pt x="1662773" y="563854"/>
                    <a:pt x="1644328" y="523122"/>
                  </a:cubicBezTo>
                  <a:cubicBezTo>
                    <a:pt x="1625448" y="481638"/>
                    <a:pt x="1585753" y="440153"/>
                    <a:pt x="1536617" y="439241"/>
                  </a:cubicBezTo>
                  <a:cubicBezTo>
                    <a:pt x="1492854" y="438449"/>
                    <a:pt x="1459162" y="478428"/>
                    <a:pt x="1414056" y="476606"/>
                  </a:cubicBezTo>
                  <a:cubicBezTo>
                    <a:pt x="1276999" y="471098"/>
                    <a:pt x="1300461" y="320652"/>
                    <a:pt x="1352756" y="238871"/>
                  </a:cubicBezTo>
                  <a:cubicBezTo>
                    <a:pt x="1369385" y="212879"/>
                    <a:pt x="1368554" y="179160"/>
                    <a:pt x="1350741" y="154872"/>
                  </a:cubicBezTo>
                  <a:cubicBezTo>
                    <a:pt x="1328741" y="124957"/>
                    <a:pt x="1301291" y="101501"/>
                    <a:pt x="1269061" y="85176"/>
                  </a:cubicBezTo>
                  <a:cubicBezTo>
                    <a:pt x="1247889" y="74439"/>
                    <a:pt x="1225060" y="67148"/>
                    <a:pt x="1201322" y="63384"/>
                  </a:cubicBezTo>
                  <a:cubicBezTo>
                    <a:pt x="1081881" y="44603"/>
                    <a:pt x="1093217" y="253967"/>
                    <a:pt x="970774" y="224528"/>
                  </a:cubicBezTo>
                  <a:cubicBezTo>
                    <a:pt x="868238" y="199883"/>
                    <a:pt x="894189" y="22930"/>
                    <a:pt x="802120" y="5456"/>
                  </a:cubicBezTo>
                  <a:cubicBezTo>
                    <a:pt x="768231" y="-923"/>
                    <a:pt x="733433" y="-1795"/>
                    <a:pt x="699623" y="2960"/>
                  </a:cubicBezTo>
                  <a:cubicBezTo>
                    <a:pt x="680744" y="5614"/>
                    <a:pt x="661982" y="10052"/>
                    <a:pt x="643774" y="16154"/>
                  </a:cubicBezTo>
                  <a:cubicBezTo>
                    <a:pt x="596298" y="32083"/>
                    <a:pt x="580537" y="66990"/>
                    <a:pt x="586502" y="112555"/>
                  </a:cubicBezTo>
                  <a:cubicBezTo>
                    <a:pt x="595705" y="182370"/>
                    <a:pt x="604039" y="237643"/>
                    <a:pt x="569874" y="303892"/>
                  </a:cubicBezTo>
                  <a:cubicBezTo>
                    <a:pt x="568886" y="304645"/>
                    <a:pt x="568254" y="305516"/>
                    <a:pt x="567188" y="306269"/>
                  </a:cubicBezTo>
                  <a:cubicBezTo>
                    <a:pt x="495381" y="359521"/>
                    <a:pt x="408920" y="280990"/>
                    <a:pt x="354414" y="239109"/>
                  </a:cubicBezTo>
                  <a:cubicBezTo>
                    <a:pt x="325857" y="217158"/>
                    <a:pt x="282686" y="219932"/>
                    <a:pt x="257605" y="243943"/>
                  </a:cubicBezTo>
                  <a:cubicBezTo>
                    <a:pt x="250614" y="249966"/>
                    <a:pt x="243899" y="255473"/>
                    <a:pt x="237501" y="260743"/>
                  </a:cubicBezTo>
                  <a:cubicBezTo>
                    <a:pt x="191328" y="298899"/>
                    <a:pt x="132437" y="367842"/>
                    <a:pt x="157360" y="433298"/>
                  </a:cubicBezTo>
                  <a:cubicBezTo>
                    <a:pt x="171855" y="471494"/>
                    <a:pt x="200096" y="478508"/>
                    <a:pt x="228653" y="499309"/>
                  </a:cubicBezTo>
                  <a:cubicBezTo>
                    <a:pt x="287505" y="542181"/>
                    <a:pt x="291771" y="643336"/>
                    <a:pt x="225888" y="683118"/>
                  </a:cubicBezTo>
                  <a:cubicBezTo>
                    <a:pt x="188998" y="705425"/>
                    <a:pt x="117467" y="692151"/>
                    <a:pt x="75600" y="692983"/>
                  </a:cubicBezTo>
                  <a:cubicBezTo>
                    <a:pt x="38827" y="693697"/>
                    <a:pt x="8335" y="720164"/>
                    <a:pt x="3121" y="755943"/>
                  </a:cubicBezTo>
                  <a:cubicBezTo>
                    <a:pt x="1305" y="768543"/>
                    <a:pt x="238" y="781341"/>
                    <a:pt x="-78" y="794060"/>
                  </a:cubicBezTo>
                  <a:cubicBezTo>
                    <a:pt x="-670" y="819735"/>
                    <a:pt x="1936" y="845569"/>
                    <a:pt x="7625" y="870848"/>
                  </a:cubicBezTo>
                  <a:cubicBezTo>
                    <a:pt x="25201" y="948746"/>
                    <a:pt x="106448" y="937731"/>
                    <a:pt x="168064" y="943119"/>
                  </a:cubicBezTo>
                  <a:cubicBezTo>
                    <a:pt x="212815" y="947042"/>
                    <a:pt x="251799" y="960672"/>
                    <a:pt x="277512" y="999106"/>
                  </a:cubicBezTo>
                  <a:cubicBezTo>
                    <a:pt x="352557" y="1111118"/>
                    <a:pt x="258632" y="1160765"/>
                    <a:pt x="180901" y="1224478"/>
                  </a:cubicBezTo>
                  <a:cubicBezTo>
                    <a:pt x="154239" y="1246349"/>
                    <a:pt x="145669" y="1282960"/>
                    <a:pt x="160085" y="1313549"/>
                  </a:cubicBezTo>
                  <a:cubicBezTo>
                    <a:pt x="172053" y="1338867"/>
                    <a:pt x="188050" y="1361769"/>
                    <a:pt x="207483" y="1381541"/>
                  </a:cubicBezTo>
                  <a:cubicBezTo>
                    <a:pt x="222689" y="1397033"/>
                    <a:pt x="239989" y="1410465"/>
                    <a:pt x="258988" y="1421599"/>
                  </a:cubicBezTo>
                  <a:cubicBezTo>
                    <a:pt x="313376" y="1453337"/>
                    <a:pt x="332571" y="1428374"/>
                    <a:pt x="371161" y="1394775"/>
                  </a:cubicBezTo>
                  <a:cubicBezTo>
                    <a:pt x="415753" y="1355984"/>
                    <a:pt x="459319" y="1349565"/>
                    <a:pt x="514103" y="1365732"/>
                  </a:cubicBezTo>
                  <a:cubicBezTo>
                    <a:pt x="554746" y="1377737"/>
                    <a:pt x="597641" y="1381818"/>
                    <a:pt x="605619" y="1429286"/>
                  </a:cubicBezTo>
                  <a:cubicBezTo>
                    <a:pt x="612966" y="1473504"/>
                    <a:pt x="597087" y="1530164"/>
                    <a:pt x="592940" y="1574818"/>
                  </a:cubicBezTo>
                  <a:cubicBezTo>
                    <a:pt x="590136" y="1605169"/>
                    <a:pt x="605421" y="1633816"/>
                    <a:pt x="631885" y="1647803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68" name="Freeform 87">
              <a:extLst>
                <a:ext uri="{FF2B5EF4-FFF2-40B4-BE49-F238E27FC236}">
                  <a16:creationId xmlns:a16="http://schemas.microsoft.com/office/drawing/2014/main" id="{08A250A0-9F4C-4769-869D-3389866B7CC7}"/>
                </a:ext>
              </a:extLst>
            </p:cNvPr>
            <p:cNvSpPr/>
            <p:nvPr/>
          </p:nvSpPr>
          <p:spPr>
            <a:xfrm>
              <a:off x="9295685" y="1747020"/>
              <a:ext cx="526284" cy="523195"/>
            </a:xfrm>
            <a:custGeom>
              <a:avLst/>
              <a:gdLst>
                <a:gd name="connsiteX0" fmla="*/ 186398 w 975245"/>
                <a:gd name="connsiteY0" fmla="*/ 834306 h 969519"/>
                <a:gd name="connsiteX1" fmla="*/ 26195 w 975245"/>
                <a:gd name="connsiteY1" fmla="*/ 563170 h 969519"/>
                <a:gd name="connsiteX2" fmla="*/ 86390 w 975245"/>
                <a:gd name="connsiteY2" fmla="*/ 234027 h 969519"/>
                <a:gd name="connsiteX3" fmla="*/ 472440 w 975245"/>
                <a:gd name="connsiteY3" fmla="*/ 23117 h 969519"/>
                <a:gd name="connsiteX4" fmla="*/ 604520 w 975245"/>
                <a:gd name="connsiteY4" fmla="*/ 35955 h 969519"/>
                <a:gd name="connsiteX5" fmla="*/ 951625 w 975245"/>
                <a:gd name="connsiteY5" fmla="*/ 467838 h 969519"/>
                <a:gd name="connsiteX6" fmla="*/ 913431 w 975245"/>
                <a:gd name="connsiteY6" fmla="*/ 652083 h 969519"/>
                <a:gd name="connsiteX7" fmla="*/ 610800 w 975245"/>
                <a:gd name="connsiteY7" fmla="*/ 936849 h 969519"/>
                <a:gd name="connsiteX8" fmla="*/ 525367 w 975245"/>
                <a:gd name="connsiteY8" fmla="*/ 944337 h 969519"/>
                <a:gd name="connsiteX9" fmla="*/ 495664 w 975245"/>
                <a:gd name="connsiteY9" fmla="*/ 944059 h 969519"/>
                <a:gd name="connsiteX10" fmla="*/ 465646 w 975245"/>
                <a:gd name="connsiteY10" fmla="*/ 943743 h 969519"/>
                <a:gd name="connsiteX11" fmla="*/ 416985 w 975245"/>
                <a:gd name="connsiteY11" fmla="*/ 945566 h 969519"/>
                <a:gd name="connsiteX12" fmla="*/ 186398 w 975245"/>
                <a:gd name="connsiteY12" fmla="*/ 834306 h 969519"/>
                <a:gd name="connsiteX13" fmla="*/ 419038 w 975245"/>
                <a:gd name="connsiteY13" fmla="*/ 968626 h 969519"/>
                <a:gd name="connsiteX14" fmla="*/ 465646 w 975245"/>
                <a:gd name="connsiteY14" fmla="*/ 966922 h 969519"/>
                <a:gd name="connsiteX15" fmla="*/ 495308 w 975245"/>
                <a:gd name="connsiteY15" fmla="*/ 967239 h 969519"/>
                <a:gd name="connsiteX16" fmla="*/ 525367 w 975245"/>
                <a:gd name="connsiteY16" fmla="*/ 967516 h 969519"/>
                <a:gd name="connsiteX17" fmla="*/ 615855 w 975245"/>
                <a:gd name="connsiteY17" fmla="*/ 959433 h 969519"/>
                <a:gd name="connsiteX18" fmla="*/ 934601 w 975245"/>
                <a:gd name="connsiteY18" fmla="*/ 661354 h 969519"/>
                <a:gd name="connsiteX19" fmla="*/ 974731 w 975245"/>
                <a:gd name="connsiteY19" fmla="*/ 468829 h 969519"/>
                <a:gd name="connsiteX20" fmla="*/ 608746 w 975245"/>
                <a:gd name="connsiteY20" fmla="*/ 13172 h 969519"/>
                <a:gd name="connsiteX21" fmla="*/ 472440 w 975245"/>
                <a:gd name="connsiteY21" fmla="*/ -62 h 969519"/>
                <a:gd name="connsiteX22" fmla="*/ 66285 w 975245"/>
                <a:gd name="connsiteY22" fmla="*/ 222497 h 969519"/>
                <a:gd name="connsiteX23" fmla="*/ 3168 w 975245"/>
                <a:gd name="connsiteY23" fmla="*/ 565468 h 969519"/>
                <a:gd name="connsiteX24" fmla="*/ 169809 w 975245"/>
                <a:gd name="connsiteY24" fmla="*/ 850432 h 969519"/>
                <a:gd name="connsiteX25" fmla="*/ 400356 w 975245"/>
                <a:gd name="connsiteY25" fmla="*/ 969458 h 969519"/>
                <a:gd name="connsiteX26" fmla="*/ 419038 w 975245"/>
                <a:gd name="connsiteY26" fmla="*/ 968626 h 969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975245" h="969519">
                  <a:moveTo>
                    <a:pt x="186398" y="834306"/>
                  </a:moveTo>
                  <a:cubicBezTo>
                    <a:pt x="114591" y="760370"/>
                    <a:pt x="37018" y="672369"/>
                    <a:pt x="26195" y="563170"/>
                  </a:cubicBezTo>
                  <a:cubicBezTo>
                    <a:pt x="14188" y="441926"/>
                    <a:pt x="36070" y="321949"/>
                    <a:pt x="86390" y="234027"/>
                  </a:cubicBezTo>
                  <a:cubicBezTo>
                    <a:pt x="185964" y="59728"/>
                    <a:pt x="351340" y="23117"/>
                    <a:pt x="472440" y="23117"/>
                  </a:cubicBezTo>
                  <a:cubicBezTo>
                    <a:pt x="514583" y="23117"/>
                    <a:pt x="559018" y="27436"/>
                    <a:pt x="604520" y="35955"/>
                  </a:cubicBezTo>
                  <a:cubicBezTo>
                    <a:pt x="804496" y="73438"/>
                    <a:pt x="960236" y="267191"/>
                    <a:pt x="951625" y="467838"/>
                  </a:cubicBezTo>
                  <a:cubicBezTo>
                    <a:pt x="948544" y="539991"/>
                    <a:pt x="936024" y="600296"/>
                    <a:pt x="913431" y="652083"/>
                  </a:cubicBezTo>
                  <a:cubicBezTo>
                    <a:pt x="841940" y="815960"/>
                    <a:pt x="745763" y="906458"/>
                    <a:pt x="610800" y="936849"/>
                  </a:cubicBezTo>
                  <a:cubicBezTo>
                    <a:pt x="581374" y="943465"/>
                    <a:pt x="551080" y="944337"/>
                    <a:pt x="525367" y="944337"/>
                  </a:cubicBezTo>
                  <a:cubicBezTo>
                    <a:pt x="515452" y="944337"/>
                    <a:pt x="505578" y="944218"/>
                    <a:pt x="495664" y="944059"/>
                  </a:cubicBezTo>
                  <a:cubicBezTo>
                    <a:pt x="485671" y="943901"/>
                    <a:pt x="475639" y="943743"/>
                    <a:pt x="465646" y="943743"/>
                  </a:cubicBezTo>
                  <a:cubicBezTo>
                    <a:pt x="446569" y="943743"/>
                    <a:pt x="431086" y="944337"/>
                    <a:pt x="416985" y="945566"/>
                  </a:cubicBezTo>
                  <a:cubicBezTo>
                    <a:pt x="340636" y="952222"/>
                    <a:pt x="264248" y="914501"/>
                    <a:pt x="186398" y="834306"/>
                  </a:cubicBezTo>
                  <a:close/>
                  <a:moveTo>
                    <a:pt x="419038" y="968626"/>
                  </a:moveTo>
                  <a:cubicBezTo>
                    <a:pt x="432429" y="967476"/>
                    <a:pt x="447240" y="966922"/>
                    <a:pt x="465646" y="966922"/>
                  </a:cubicBezTo>
                  <a:cubicBezTo>
                    <a:pt x="475521" y="966922"/>
                    <a:pt x="485395" y="967080"/>
                    <a:pt x="495308" y="967239"/>
                  </a:cubicBezTo>
                  <a:cubicBezTo>
                    <a:pt x="505342" y="967357"/>
                    <a:pt x="515334" y="967516"/>
                    <a:pt x="525367" y="967516"/>
                  </a:cubicBezTo>
                  <a:cubicBezTo>
                    <a:pt x="552383" y="967516"/>
                    <a:pt x="584218" y="966565"/>
                    <a:pt x="615855" y="959433"/>
                  </a:cubicBezTo>
                  <a:cubicBezTo>
                    <a:pt x="758600" y="927300"/>
                    <a:pt x="859912" y="832602"/>
                    <a:pt x="934601" y="661354"/>
                  </a:cubicBezTo>
                  <a:cubicBezTo>
                    <a:pt x="958418" y="606873"/>
                    <a:pt x="971532" y="543913"/>
                    <a:pt x="974731" y="468829"/>
                  </a:cubicBezTo>
                  <a:cubicBezTo>
                    <a:pt x="983776" y="257127"/>
                    <a:pt x="819585" y="52715"/>
                    <a:pt x="608746" y="13172"/>
                  </a:cubicBezTo>
                  <a:cubicBezTo>
                    <a:pt x="561901" y="4415"/>
                    <a:pt x="516045" y="-62"/>
                    <a:pt x="472440" y="-62"/>
                  </a:cubicBezTo>
                  <a:cubicBezTo>
                    <a:pt x="289961" y="-62"/>
                    <a:pt x="149507" y="76924"/>
                    <a:pt x="66285" y="222497"/>
                  </a:cubicBezTo>
                  <a:cubicBezTo>
                    <a:pt x="13675" y="314500"/>
                    <a:pt x="-9313" y="439509"/>
                    <a:pt x="3168" y="565468"/>
                  </a:cubicBezTo>
                  <a:cubicBezTo>
                    <a:pt x="14741" y="682076"/>
                    <a:pt x="95237" y="773684"/>
                    <a:pt x="169809" y="850432"/>
                  </a:cubicBezTo>
                  <a:cubicBezTo>
                    <a:pt x="246513" y="929399"/>
                    <a:pt x="324086" y="969458"/>
                    <a:pt x="400356" y="969458"/>
                  </a:cubicBezTo>
                  <a:cubicBezTo>
                    <a:pt x="406518" y="969458"/>
                    <a:pt x="412720" y="969180"/>
                    <a:pt x="419038" y="968626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69" name="Freeform 88">
              <a:extLst>
                <a:ext uri="{FF2B5EF4-FFF2-40B4-BE49-F238E27FC236}">
                  <a16:creationId xmlns:a16="http://schemas.microsoft.com/office/drawing/2014/main" id="{C3211668-EA45-4C68-BF92-1F4466858A86}"/>
                </a:ext>
              </a:extLst>
            </p:cNvPr>
            <p:cNvSpPr/>
            <p:nvPr/>
          </p:nvSpPr>
          <p:spPr>
            <a:xfrm>
              <a:off x="9335519" y="1786619"/>
              <a:ext cx="446628" cy="443996"/>
            </a:xfrm>
            <a:custGeom>
              <a:avLst/>
              <a:gdLst>
                <a:gd name="connsiteX0" fmla="*/ 163456 w 827635"/>
                <a:gd name="connsiteY0" fmla="*/ 699868 h 822758"/>
                <a:gd name="connsiteX1" fmla="*/ 33035 w 827635"/>
                <a:gd name="connsiteY1" fmla="*/ 476199 h 822758"/>
                <a:gd name="connsiteX2" fmla="*/ 81973 w 827635"/>
                <a:gd name="connsiteY2" fmla="*/ 204429 h 822758"/>
                <a:gd name="connsiteX3" fmla="*/ 395940 w 827635"/>
                <a:gd name="connsiteY3" fmla="*/ 30527 h 822758"/>
                <a:gd name="connsiteX4" fmla="*/ 503531 w 827635"/>
                <a:gd name="connsiteY4" fmla="*/ 41146 h 822758"/>
                <a:gd name="connsiteX5" fmla="*/ 785781 w 827635"/>
                <a:gd name="connsiteY5" fmla="*/ 397271 h 822758"/>
                <a:gd name="connsiteX6" fmla="*/ 754736 w 827635"/>
                <a:gd name="connsiteY6" fmla="*/ 549382 h 822758"/>
                <a:gd name="connsiteX7" fmla="*/ 508587 w 827635"/>
                <a:gd name="connsiteY7" fmla="*/ 784342 h 822758"/>
                <a:gd name="connsiteX8" fmla="*/ 439190 w 827635"/>
                <a:gd name="connsiteY8" fmla="*/ 790563 h 822758"/>
                <a:gd name="connsiteX9" fmla="*/ 414938 w 827635"/>
                <a:gd name="connsiteY9" fmla="*/ 790325 h 822758"/>
                <a:gd name="connsiteX10" fmla="*/ 390370 w 827635"/>
                <a:gd name="connsiteY10" fmla="*/ 790048 h 822758"/>
                <a:gd name="connsiteX11" fmla="*/ 350478 w 827635"/>
                <a:gd name="connsiteY11" fmla="*/ 791554 h 822758"/>
                <a:gd name="connsiteX12" fmla="*/ 163456 w 827635"/>
                <a:gd name="connsiteY12" fmla="*/ 699868 h 822758"/>
                <a:gd name="connsiteX13" fmla="*/ 395189 w 827635"/>
                <a:gd name="connsiteY13" fmla="*/ 820597 h 822758"/>
                <a:gd name="connsiteX14" fmla="*/ 420270 w 827635"/>
                <a:gd name="connsiteY14" fmla="*/ 820835 h 822758"/>
                <a:gd name="connsiteX15" fmla="*/ 445706 w 827635"/>
                <a:gd name="connsiteY15" fmla="*/ 821112 h 822758"/>
                <a:gd name="connsiteX16" fmla="*/ 522529 w 827635"/>
                <a:gd name="connsiteY16" fmla="*/ 814218 h 822758"/>
                <a:gd name="connsiteX17" fmla="*/ 793128 w 827635"/>
                <a:gd name="connsiteY17" fmla="*/ 561348 h 822758"/>
                <a:gd name="connsiteX18" fmla="*/ 827175 w 827635"/>
                <a:gd name="connsiteY18" fmla="*/ 397985 h 822758"/>
                <a:gd name="connsiteX19" fmla="*/ 516447 w 827635"/>
                <a:gd name="connsiteY19" fmla="*/ 11152 h 822758"/>
                <a:gd name="connsiteX20" fmla="*/ 400955 w 827635"/>
                <a:gd name="connsiteY20" fmla="*/ -62 h 822758"/>
                <a:gd name="connsiteX21" fmla="*/ 56220 w 827635"/>
                <a:gd name="connsiteY21" fmla="*/ 188897 h 822758"/>
                <a:gd name="connsiteX22" fmla="*/ 2661 w 827635"/>
                <a:gd name="connsiteY22" fmla="*/ 479726 h 822758"/>
                <a:gd name="connsiteX23" fmla="*/ 143984 w 827635"/>
                <a:gd name="connsiteY23" fmla="*/ 721620 h 822758"/>
                <a:gd name="connsiteX24" fmla="*/ 340050 w 827635"/>
                <a:gd name="connsiteY24" fmla="*/ 822697 h 822758"/>
                <a:gd name="connsiteX25" fmla="*/ 355967 w 827635"/>
                <a:gd name="connsiteY25" fmla="*/ 822023 h 822758"/>
                <a:gd name="connsiteX26" fmla="*/ 395189 w 827635"/>
                <a:gd name="connsiteY26" fmla="*/ 820597 h 8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827635" h="822758">
                  <a:moveTo>
                    <a:pt x="163456" y="699868"/>
                  </a:moveTo>
                  <a:cubicBezTo>
                    <a:pt x="104961" y="638810"/>
                    <a:pt x="41803" y="566102"/>
                    <a:pt x="33035" y="476199"/>
                  </a:cubicBezTo>
                  <a:cubicBezTo>
                    <a:pt x="23240" y="376034"/>
                    <a:pt x="41053" y="276978"/>
                    <a:pt x="81973" y="204429"/>
                  </a:cubicBezTo>
                  <a:cubicBezTo>
                    <a:pt x="162982" y="60680"/>
                    <a:pt x="297432" y="30527"/>
                    <a:pt x="395940" y="30527"/>
                  </a:cubicBezTo>
                  <a:cubicBezTo>
                    <a:pt x="430303" y="30527"/>
                    <a:pt x="466522" y="33855"/>
                    <a:pt x="503531" y="41146"/>
                  </a:cubicBezTo>
                  <a:cubicBezTo>
                    <a:pt x="663930" y="72606"/>
                    <a:pt x="793562" y="236484"/>
                    <a:pt x="785781" y="397271"/>
                  </a:cubicBezTo>
                  <a:cubicBezTo>
                    <a:pt x="782898" y="456824"/>
                    <a:pt x="773102" y="506629"/>
                    <a:pt x="754736" y="549382"/>
                  </a:cubicBezTo>
                  <a:cubicBezTo>
                    <a:pt x="696516" y="684653"/>
                    <a:pt x="618311" y="759301"/>
                    <a:pt x="508587" y="784342"/>
                  </a:cubicBezTo>
                  <a:cubicBezTo>
                    <a:pt x="484730" y="789810"/>
                    <a:pt x="460162" y="790563"/>
                    <a:pt x="439190" y="790563"/>
                  </a:cubicBezTo>
                  <a:cubicBezTo>
                    <a:pt x="431132" y="790563"/>
                    <a:pt x="423034" y="790444"/>
                    <a:pt x="414938" y="790325"/>
                  </a:cubicBezTo>
                  <a:cubicBezTo>
                    <a:pt x="406722" y="790167"/>
                    <a:pt x="398546" y="790048"/>
                    <a:pt x="390370" y="790048"/>
                  </a:cubicBezTo>
                  <a:cubicBezTo>
                    <a:pt x="374729" y="790048"/>
                    <a:pt x="362051" y="790523"/>
                    <a:pt x="350478" y="791554"/>
                  </a:cubicBezTo>
                  <a:cubicBezTo>
                    <a:pt x="288506" y="797022"/>
                    <a:pt x="226692" y="765918"/>
                    <a:pt x="163456" y="699868"/>
                  </a:cubicBezTo>
                  <a:close/>
                  <a:moveTo>
                    <a:pt x="395189" y="820597"/>
                  </a:moveTo>
                  <a:cubicBezTo>
                    <a:pt x="403523" y="820597"/>
                    <a:pt x="411897" y="820715"/>
                    <a:pt x="420270" y="820835"/>
                  </a:cubicBezTo>
                  <a:cubicBezTo>
                    <a:pt x="428762" y="820954"/>
                    <a:pt x="437254" y="821112"/>
                    <a:pt x="445706" y="821112"/>
                  </a:cubicBezTo>
                  <a:cubicBezTo>
                    <a:pt x="468615" y="821112"/>
                    <a:pt x="495631" y="820280"/>
                    <a:pt x="522529" y="814218"/>
                  </a:cubicBezTo>
                  <a:cubicBezTo>
                    <a:pt x="643747" y="786918"/>
                    <a:pt x="729734" y="706564"/>
                    <a:pt x="793128" y="561348"/>
                  </a:cubicBezTo>
                  <a:cubicBezTo>
                    <a:pt x="813311" y="515069"/>
                    <a:pt x="824450" y="461658"/>
                    <a:pt x="827175" y="397985"/>
                  </a:cubicBezTo>
                  <a:cubicBezTo>
                    <a:pt x="834838" y="218218"/>
                    <a:pt x="695489" y="44672"/>
                    <a:pt x="516447" y="11152"/>
                  </a:cubicBezTo>
                  <a:cubicBezTo>
                    <a:pt x="476791" y="3702"/>
                    <a:pt x="437886" y="-62"/>
                    <a:pt x="400955" y="-62"/>
                  </a:cubicBezTo>
                  <a:cubicBezTo>
                    <a:pt x="246125" y="-62"/>
                    <a:pt x="126881" y="65276"/>
                    <a:pt x="56220" y="188897"/>
                  </a:cubicBezTo>
                  <a:cubicBezTo>
                    <a:pt x="11588" y="266914"/>
                    <a:pt x="-7924" y="372943"/>
                    <a:pt x="2661" y="479726"/>
                  </a:cubicBezTo>
                  <a:cubicBezTo>
                    <a:pt x="12496" y="578821"/>
                    <a:pt x="80748" y="656560"/>
                    <a:pt x="143984" y="721620"/>
                  </a:cubicBezTo>
                  <a:cubicBezTo>
                    <a:pt x="209116" y="788701"/>
                    <a:pt x="275077" y="822737"/>
                    <a:pt x="340050" y="822697"/>
                  </a:cubicBezTo>
                  <a:cubicBezTo>
                    <a:pt x="345303" y="822697"/>
                    <a:pt x="350636" y="822459"/>
                    <a:pt x="355967" y="822023"/>
                  </a:cubicBezTo>
                  <a:cubicBezTo>
                    <a:pt x="367224" y="821033"/>
                    <a:pt x="379706" y="820597"/>
                    <a:pt x="395189" y="820597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70" name="Freeform 89">
              <a:extLst>
                <a:ext uri="{FF2B5EF4-FFF2-40B4-BE49-F238E27FC236}">
                  <a16:creationId xmlns:a16="http://schemas.microsoft.com/office/drawing/2014/main" id="{9E799E3A-4BA3-43F0-BC99-B69F347A1343}"/>
                </a:ext>
              </a:extLst>
            </p:cNvPr>
            <p:cNvSpPr/>
            <p:nvPr/>
          </p:nvSpPr>
          <p:spPr>
            <a:xfrm>
              <a:off x="9344316" y="1728144"/>
              <a:ext cx="90678" cy="38406"/>
            </a:xfrm>
            <a:custGeom>
              <a:avLst/>
              <a:gdLst>
                <a:gd name="connsiteX0" fmla="*/ 8373 w 168034"/>
                <a:gd name="connsiteY0" fmla="*/ 66575 h 71169"/>
                <a:gd name="connsiteX1" fmla="*/ 164429 w 168034"/>
                <a:gd name="connsiteY1" fmla="*/ 20533 h 71169"/>
                <a:gd name="connsiteX2" fmla="*/ 147563 w 168034"/>
                <a:gd name="connsiteY2" fmla="*/ 3536 h 71169"/>
                <a:gd name="connsiteX3" fmla="*/ 14733 w 168034"/>
                <a:gd name="connsiteY3" fmla="*/ 43435 h 71169"/>
                <a:gd name="connsiteX4" fmla="*/ 8373 w 168034"/>
                <a:gd name="connsiteY4" fmla="*/ 66575 h 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34" h="71169">
                  <a:moveTo>
                    <a:pt x="8373" y="66575"/>
                  </a:moveTo>
                  <a:cubicBezTo>
                    <a:pt x="65605" y="79967"/>
                    <a:pt x="123825" y="63088"/>
                    <a:pt x="164429" y="20533"/>
                  </a:cubicBezTo>
                  <a:cubicBezTo>
                    <a:pt x="175133" y="9360"/>
                    <a:pt x="158267" y="-7598"/>
                    <a:pt x="147563" y="3536"/>
                  </a:cubicBezTo>
                  <a:cubicBezTo>
                    <a:pt x="112766" y="39989"/>
                    <a:pt x="63867" y="54965"/>
                    <a:pt x="14733" y="43435"/>
                  </a:cubicBezTo>
                  <a:cubicBezTo>
                    <a:pt x="-238" y="39909"/>
                    <a:pt x="-6636" y="63049"/>
                    <a:pt x="8373" y="66575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71" name="Freeform 90">
              <a:extLst>
                <a:ext uri="{FF2B5EF4-FFF2-40B4-BE49-F238E27FC236}">
                  <a16:creationId xmlns:a16="http://schemas.microsoft.com/office/drawing/2014/main" id="{B024E59D-998E-47E9-AF03-B38B79396E9E}"/>
                </a:ext>
              </a:extLst>
            </p:cNvPr>
            <p:cNvSpPr/>
            <p:nvPr/>
          </p:nvSpPr>
          <p:spPr>
            <a:xfrm>
              <a:off x="9244603" y="1855632"/>
              <a:ext cx="46789" cy="100609"/>
            </a:xfrm>
            <a:custGeom>
              <a:avLst/>
              <a:gdLst>
                <a:gd name="connsiteX0" fmla="*/ 20527 w 86704"/>
                <a:gd name="connsiteY0" fmla="*/ 183112 h 186436"/>
                <a:gd name="connsiteX1" fmla="*/ 85184 w 86704"/>
                <a:gd name="connsiteY1" fmla="*/ 11349 h 186436"/>
                <a:gd name="connsiteX2" fmla="*/ 61209 w 86704"/>
                <a:gd name="connsiteY2" fmla="*/ 11349 h 186436"/>
                <a:gd name="connsiteX3" fmla="*/ 3582 w 86704"/>
                <a:gd name="connsiteY3" fmla="*/ 166154 h 186436"/>
                <a:gd name="connsiteX4" fmla="*/ 20527 w 86704"/>
                <a:gd name="connsiteY4" fmla="*/ 183112 h 186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704" h="186436">
                  <a:moveTo>
                    <a:pt x="20527" y="183112"/>
                  </a:moveTo>
                  <a:cubicBezTo>
                    <a:pt x="68635" y="139171"/>
                    <a:pt x="92571" y="76251"/>
                    <a:pt x="85184" y="11349"/>
                  </a:cubicBezTo>
                  <a:cubicBezTo>
                    <a:pt x="83446" y="-3786"/>
                    <a:pt x="59472" y="-3985"/>
                    <a:pt x="61209" y="11349"/>
                  </a:cubicBezTo>
                  <a:cubicBezTo>
                    <a:pt x="67963" y="70545"/>
                    <a:pt x="47582" y="125977"/>
                    <a:pt x="3582" y="166154"/>
                  </a:cubicBezTo>
                  <a:cubicBezTo>
                    <a:pt x="-7833" y="176575"/>
                    <a:pt x="9152" y="193493"/>
                    <a:pt x="20527" y="183112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72" name="Freeform 91">
              <a:extLst>
                <a:ext uri="{FF2B5EF4-FFF2-40B4-BE49-F238E27FC236}">
                  <a16:creationId xmlns:a16="http://schemas.microsoft.com/office/drawing/2014/main" id="{FDD3A468-CE41-4AFD-B70C-08DB616C7C91}"/>
                </a:ext>
              </a:extLst>
            </p:cNvPr>
            <p:cNvSpPr/>
            <p:nvPr/>
          </p:nvSpPr>
          <p:spPr>
            <a:xfrm>
              <a:off x="9242770" y="2038606"/>
              <a:ext cx="51991" cy="96802"/>
            </a:xfrm>
            <a:custGeom>
              <a:avLst/>
              <a:gdLst>
                <a:gd name="connsiteX0" fmla="*/ 2950 w 96344"/>
                <a:gd name="connsiteY0" fmla="*/ 20790 h 179381"/>
                <a:gd name="connsiteX1" fmla="*/ 72900 w 96344"/>
                <a:gd name="connsiteY1" fmla="*/ 170642 h 179381"/>
                <a:gd name="connsiteX2" fmla="*/ 95967 w 96344"/>
                <a:gd name="connsiteY2" fmla="*/ 164302 h 179381"/>
                <a:gd name="connsiteX3" fmla="*/ 19894 w 96344"/>
                <a:gd name="connsiteY3" fmla="*/ 3832 h 179381"/>
                <a:gd name="connsiteX4" fmla="*/ 2950 w 96344"/>
                <a:gd name="connsiteY4" fmla="*/ 20790 h 179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344" h="179381">
                  <a:moveTo>
                    <a:pt x="2950" y="20790"/>
                  </a:moveTo>
                  <a:cubicBezTo>
                    <a:pt x="40828" y="63701"/>
                    <a:pt x="63934" y="114180"/>
                    <a:pt x="72900" y="170642"/>
                  </a:cubicBezTo>
                  <a:cubicBezTo>
                    <a:pt x="75309" y="185857"/>
                    <a:pt x="98376" y="179398"/>
                    <a:pt x="95967" y="164302"/>
                  </a:cubicBezTo>
                  <a:cubicBezTo>
                    <a:pt x="86408" y="103799"/>
                    <a:pt x="60301" y="49675"/>
                    <a:pt x="19894" y="3832"/>
                  </a:cubicBezTo>
                  <a:cubicBezTo>
                    <a:pt x="9665" y="-7778"/>
                    <a:pt x="-7241" y="9260"/>
                    <a:pt x="2950" y="20790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73" name="Freeform 92">
              <a:extLst>
                <a:ext uri="{FF2B5EF4-FFF2-40B4-BE49-F238E27FC236}">
                  <a16:creationId xmlns:a16="http://schemas.microsoft.com/office/drawing/2014/main" id="{4DE55CB5-02F8-42B0-A20A-E80652F01AB5}"/>
                </a:ext>
              </a:extLst>
            </p:cNvPr>
            <p:cNvSpPr/>
            <p:nvPr/>
          </p:nvSpPr>
          <p:spPr>
            <a:xfrm>
              <a:off x="9542120" y="2283541"/>
              <a:ext cx="88549" cy="25305"/>
            </a:xfrm>
            <a:custGeom>
              <a:avLst/>
              <a:gdLst>
                <a:gd name="connsiteX0" fmla="*/ 148888 w 164088"/>
                <a:gd name="connsiteY0" fmla="*/ 169 h 46892"/>
                <a:gd name="connsiteX1" fmla="*/ 8474 w 164088"/>
                <a:gd name="connsiteY1" fmla="*/ 23546 h 46892"/>
                <a:gd name="connsiteX2" fmla="*/ 14872 w 164088"/>
                <a:gd name="connsiteY2" fmla="*/ 46685 h 46892"/>
                <a:gd name="connsiteX3" fmla="*/ 155247 w 164088"/>
                <a:gd name="connsiteY3" fmla="*/ 23308 h 46892"/>
                <a:gd name="connsiteX4" fmla="*/ 148888 w 164088"/>
                <a:gd name="connsiteY4" fmla="*/ 169 h 46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088" h="46892">
                  <a:moveTo>
                    <a:pt x="148888" y="169"/>
                  </a:moveTo>
                  <a:cubicBezTo>
                    <a:pt x="102123" y="7974"/>
                    <a:pt x="55318" y="15740"/>
                    <a:pt x="8474" y="23546"/>
                  </a:cubicBezTo>
                  <a:cubicBezTo>
                    <a:pt x="-6654" y="26042"/>
                    <a:pt x="-216" y="49182"/>
                    <a:pt x="14872" y="46685"/>
                  </a:cubicBezTo>
                  <a:cubicBezTo>
                    <a:pt x="61677" y="38880"/>
                    <a:pt x="108481" y="31074"/>
                    <a:pt x="155247" y="23308"/>
                  </a:cubicBezTo>
                  <a:cubicBezTo>
                    <a:pt x="170453" y="20812"/>
                    <a:pt x="164015" y="-2327"/>
                    <a:pt x="148888" y="169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74" name="Freeform 93">
              <a:extLst>
                <a:ext uri="{FF2B5EF4-FFF2-40B4-BE49-F238E27FC236}">
                  <a16:creationId xmlns:a16="http://schemas.microsoft.com/office/drawing/2014/main" id="{0CA964C9-0BB8-4FF9-948F-F8E32CD5D353}"/>
                </a:ext>
              </a:extLst>
            </p:cNvPr>
            <p:cNvSpPr/>
            <p:nvPr/>
          </p:nvSpPr>
          <p:spPr>
            <a:xfrm>
              <a:off x="9744209" y="2161035"/>
              <a:ext cx="62665" cy="69717"/>
            </a:xfrm>
            <a:custGeom>
              <a:avLst/>
              <a:gdLst>
                <a:gd name="connsiteX0" fmla="*/ 98033 w 116123"/>
                <a:gd name="connsiteY0" fmla="*/ 1557 h 129191"/>
                <a:gd name="connsiteX1" fmla="*/ 711 w 116123"/>
                <a:gd name="connsiteY1" fmla="*/ 114678 h 129191"/>
                <a:gd name="connsiteX2" fmla="*/ 23817 w 116123"/>
                <a:gd name="connsiteY2" fmla="*/ 121057 h 129191"/>
                <a:gd name="connsiteX3" fmla="*/ 110119 w 116123"/>
                <a:gd name="connsiteY3" fmla="*/ 22279 h 129191"/>
                <a:gd name="connsiteX4" fmla="*/ 98033 w 116123"/>
                <a:gd name="connsiteY4" fmla="*/ 1557 h 129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123" h="129191">
                  <a:moveTo>
                    <a:pt x="98033" y="1557"/>
                  </a:moveTo>
                  <a:cubicBezTo>
                    <a:pt x="52571" y="26717"/>
                    <a:pt x="19117" y="66181"/>
                    <a:pt x="711" y="114678"/>
                  </a:cubicBezTo>
                  <a:cubicBezTo>
                    <a:pt x="-4780" y="129140"/>
                    <a:pt x="18326" y="135361"/>
                    <a:pt x="23817" y="121057"/>
                  </a:cubicBezTo>
                  <a:cubicBezTo>
                    <a:pt x="40011" y="78423"/>
                    <a:pt x="70345" y="44269"/>
                    <a:pt x="110119" y="22279"/>
                  </a:cubicBezTo>
                  <a:cubicBezTo>
                    <a:pt x="123588" y="14830"/>
                    <a:pt x="111501" y="-5893"/>
                    <a:pt x="98033" y="1557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75" name="Freeform 94">
              <a:extLst>
                <a:ext uri="{FF2B5EF4-FFF2-40B4-BE49-F238E27FC236}">
                  <a16:creationId xmlns:a16="http://schemas.microsoft.com/office/drawing/2014/main" id="{3E8DB8A0-CC6D-4C79-A738-F162BF840B72}"/>
                </a:ext>
              </a:extLst>
            </p:cNvPr>
            <p:cNvSpPr/>
            <p:nvPr/>
          </p:nvSpPr>
          <p:spPr>
            <a:xfrm>
              <a:off x="9839681" y="1932786"/>
              <a:ext cx="23533" cy="92140"/>
            </a:xfrm>
            <a:custGeom>
              <a:avLst/>
              <a:gdLst>
                <a:gd name="connsiteX0" fmla="*/ 23940 w 43608"/>
                <a:gd name="connsiteY0" fmla="*/ 159295 h 170742"/>
                <a:gd name="connsiteX1" fmla="*/ 43373 w 43608"/>
                <a:gd name="connsiteY1" fmla="*/ 11345 h 170742"/>
                <a:gd name="connsiteX2" fmla="*/ 19438 w 43608"/>
                <a:gd name="connsiteY2" fmla="*/ 11345 h 170742"/>
                <a:gd name="connsiteX3" fmla="*/ 5 w 43608"/>
                <a:gd name="connsiteY3" fmla="*/ 159295 h 170742"/>
                <a:gd name="connsiteX4" fmla="*/ 23940 w 43608"/>
                <a:gd name="connsiteY4" fmla="*/ 159295 h 170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8" h="170742">
                  <a:moveTo>
                    <a:pt x="23940" y="159295"/>
                  </a:moveTo>
                  <a:cubicBezTo>
                    <a:pt x="30418" y="109965"/>
                    <a:pt x="36896" y="60635"/>
                    <a:pt x="43373" y="11345"/>
                  </a:cubicBezTo>
                  <a:cubicBezTo>
                    <a:pt x="45387" y="-3949"/>
                    <a:pt x="21452" y="-3791"/>
                    <a:pt x="19438" y="11345"/>
                  </a:cubicBezTo>
                  <a:cubicBezTo>
                    <a:pt x="12960" y="60635"/>
                    <a:pt x="6483" y="109965"/>
                    <a:pt x="5" y="159295"/>
                  </a:cubicBezTo>
                  <a:cubicBezTo>
                    <a:pt x="-2009" y="174549"/>
                    <a:pt x="21926" y="174391"/>
                    <a:pt x="23940" y="159295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78" name="Freeform 95">
              <a:extLst>
                <a:ext uri="{FF2B5EF4-FFF2-40B4-BE49-F238E27FC236}">
                  <a16:creationId xmlns:a16="http://schemas.microsoft.com/office/drawing/2014/main" id="{6DAF2DED-7723-415B-8D3F-3A543DD6BD16}"/>
                </a:ext>
              </a:extLst>
            </p:cNvPr>
            <p:cNvSpPr/>
            <p:nvPr/>
          </p:nvSpPr>
          <p:spPr>
            <a:xfrm>
              <a:off x="9758899" y="1736640"/>
              <a:ext cx="61333" cy="107454"/>
            </a:xfrm>
            <a:custGeom>
              <a:avLst/>
              <a:gdLst>
                <a:gd name="connsiteX0" fmla="*/ 110036 w 113655"/>
                <a:gd name="connsiteY0" fmla="*/ 178502 h 199120"/>
                <a:gd name="connsiteX1" fmla="*/ 23141 w 113655"/>
                <a:gd name="connsiteY1" fmla="*/ 8561 h 199120"/>
                <a:gd name="connsiteX2" fmla="*/ 75 w 113655"/>
                <a:gd name="connsiteY2" fmla="*/ 14980 h 199120"/>
                <a:gd name="connsiteX3" fmla="*/ 93091 w 113655"/>
                <a:gd name="connsiteY3" fmla="*/ 195500 h 199120"/>
                <a:gd name="connsiteX4" fmla="*/ 110036 w 113655"/>
                <a:gd name="connsiteY4" fmla="*/ 178502 h 19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655" h="199120">
                  <a:moveTo>
                    <a:pt x="110036" y="178502"/>
                  </a:moveTo>
                  <a:cubicBezTo>
                    <a:pt x="63231" y="131510"/>
                    <a:pt x="34082" y="73978"/>
                    <a:pt x="23141" y="8561"/>
                  </a:cubicBezTo>
                  <a:cubicBezTo>
                    <a:pt x="20573" y="-6614"/>
                    <a:pt x="-2493" y="-155"/>
                    <a:pt x="75" y="14980"/>
                  </a:cubicBezTo>
                  <a:cubicBezTo>
                    <a:pt x="11648" y="84161"/>
                    <a:pt x="43641" y="145853"/>
                    <a:pt x="93091" y="195500"/>
                  </a:cubicBezTo>
                  <a:cubicBezTo>
                    <a:pt x="103954" y="206436"/>
                    <a:pt x="120898" y="189438"/>
                    <a:pt x="110036" y="178502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79" name="Freeform 96">
              <a:extLst>
                <a:ext uri="{FF2B5EF4-FFF2-40B4-BE49-F238E27FC236}">
                  <a16:creationId xmlns:a16="http://schemas.microsoft.com/office/drawing/2014/main" id="{F5462DE3-6DD1-4D39-A1A9-83B5E68CB84C}"/>
                </a:ext>
              </a:extLst>
            </p:cNvPr>
            <p:cNvSpPr/>
            <p:nvPr/>
          </p:nvSpPr>
          <p:spPr>
            <a:xfrm>
              <a:off x="9547041" y="1681313"/>
              <a:ext cx="147660" cy="34753"/>
            </a:xfrm>
            <a:custGeom>
              <a:avLst/>
              <a:gdLst>
                <a:gd name="connsiteX0" fmla="*/ 5916 w 273626"/>
                <a:gd name="connsiteY0" fmla="*/ 22002 h 64400"/>
                <a:gd name="connsiteX1" fmla="*/ 264863 w 273626"/>
                <a:gd name="connsiteY1" fmla="*/ 55087 h 64400"/>
                <a:gd name="connsiteX2" fmla="*/ 258504 w 273626"/>
                <a:gd name="connsiteY2" fmla="*/ 31948 h 64400"/>
                <a:gd name="connsiteX3" fmla="*/ 18002 w 273626"/>
                <a:gd name="connsiteY3" fmla="*/ 1280 h 64400"/>
                <a:gd name="connsiteX4" fmla="*/ 5916 w 273626"/>
                <a:gd name="connsiteY4" fmla="*/ 22002 h 6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626" h="64400">
                  <a:moveTo>
                    <a:pt x="5916" y="22002"/>
                  </a:moveTo>
                  <a:cubicBezTo>
                    <a:pt x="87637" y="63170"/>
                    <a:pt x="175440" y="74462"/>
                    <a:pt x="264863" y="55087"/>
                  </a:cubicBezTo>
                  <a:cubicBezTo>
                    <a:pt x="279952" y="51838"/>
                    <a:pt x="273552" y="28699"/>
                    <a:pt x="258504" y="31948"/>
                  </a:cubicBezTo>
                  <a:cubicBezTo>
                    <a:pt x="175599" y="49897"/>
                    <a:pt x="93799" y="39515"/>
                    <a:pt x="18002" y="1280"/>
                  </a:cubicBezTo>
                  <a:cubicBezTo>
                    <a:pt x="4297" y="-5614"/>
                    <a:pt x="-7869" y="15069"/>
                    <a:pt x="5916" y="22002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80" name="Freeform 97">
              <a:extLst>
                <a:ext uri="{FF2B5EF4-FFF2-40B4-BE49-F238E27FC236}">
                  <a16:creationId xmlns:a16="http://schemas.microsoft.com/office/drawing/2014/main" id="{D1BEBAD4-DDCD-4803-A75F-B1C601C79B55}"/>
                </a:ext>
              </a:extLst>
            </p:cNvPr>
            <p:cNvSpPr/>
            <p:nvPr/>
          </p:nvSpPr>
          <p:spPr>
            <a:xfrm>
              <a:off x="9314972" y="1813558"/>
              <a:ext cx="89631" cy="371043"/>
            </a:xfrm>
            <a:custGeom>
              <a:avLst/>
              <a:gdLst>
                <a:gd name="connsiteX0" fmla="*/ 157342 w 166093"/>
                <a:gd name="connsiteY0" fmla="*/ 27241 h 687570"/>
                <a:gd name="connsiteX1" fmla="*/ 164649 w 166093"/>
                <a:gd name="connsiteY1" fmla="*/ 17969 h 687570"/>
                <a:gd name="connsiteX2" fmla="*/ 159357 w 166093"/>
                <a:gd name="connsiteY2" fmla="*/ 1248 h 687570"/>
                <a:gd name="connsiteX3" fmla="*/ 143952 w 166093"/>
                <a:gd name="connsiteY3" fmla="*/ 6241 h 687570"/>
                <a:gd name="connsiteX4" fmla="*/ 139607 w 166093"/>
                <a:gd name="connsiteY4" fmla="*/ 11154 h 687570"/>
                <a:gd name="connsiteX5" fmla="*/ 128824 w 166093"/>
                <a:gd name="connsiteY5" fmla="*/ 682912 h 687570"/>
                <a:gd name="connsiteX6" fmla="*/ 138225 w 166093"/>
                <a:gd name="connsiteY6" fmla="*/ 687508 h 687570"/>
                <a:gd name="connsiteX7" fmla="*/ 145572 w 166093"/>
                <a:gd name="connsiteY7" fmla="*/ 684932 h 687570"/>
                <a:gd name="connsiteX8" fmla="*/ 147626 w 166093"/>
                <a:gd name="connsiteY8" fmla="*/ 668093 h 687570"/>
                <a:gd name="connsiteX9" fmla="*/ 157342 w 166093"/>
                <a:gd name="connsiteY9" fmla="*/ 27241 h 687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6093" h="687570">
                  <a:moveTo>
                    <a:pt x="157342" y="27241"/>
                  </a:moveTo>
                  <a:cubicBezTo>
                    <a:pt x="162280" y="21773"/>
                    <a:pt x="163622" y="20267"/>
                    <a:pt x="164649" y="17969"/>
                  </a:cubicBezTo>
                  <a:cubicBezTo>
                    <a:pt x="167533" y="11986"/>
                    <a:pt x="165321" y="4022"/>
                    <a:pt x="159357" y="1248"/>
                  </a:cubicBezTo>
                  <a:cubicBezTo>
                    <a:pt x="153313" y="-1604"/>
                    <a:pt x="146677" y="258"/>
                    <a:pt x="143952" y="6241"/>
                  </a:cubicBezTo>
                  <a:cubicBezTo>
                    <a:pt x="143202" y="7113"/>
                    <a:pt x="141740" y="8737"/>
                    <a:pt x="139607" y="11154"/>
                  </a:cubicBezTo>
                  <a:cubicBezTo>
                    <a:pt x="53266" y="106881"/>
                    <a:pt x="-120603" y="363991"/>
                    <a:pt x="128824" y="682912"/>
                  </a:cubicBezTo>
                  <a:cubicBezTo>
                    <a:pt x="131194" y="685923"/>
                    <a:pt x="134710" y="687508"/>
                    <a:pt x="138225" y="687508"/>
                  </a:cubicBezTo>
                  <a:cubicBezTo>
                    <a:pt x="140832" y="687508"/>
                    <a:pt x="143438" y="686675"/>
                    <a:pt x="145572" y="684932"/>
                  </a:cubicBezTo>
                  <a:cubicBezTo>
                    <a:pt x="150825" y="680851"/>
                    <a:pt x="151694" y="673323"/>
                    <a:pt x="147626" y="668093"/>
                  </a:cubicBezTo>
                  <a:cubicBezTo>
                    <a:pt x="-90545" y="363516"/>
                    <a:pt x="75108" y="118491"/>
                    <a:pt x="157342" y="27241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81" name="Freeform 98">
              <a:extLst>
                <a:ext uri="{FF2B5EF4-FFF2-40B4-BE49-F238E27FC236}">
                  <a16:creationId xmlns:a16="http://schemas.microsoft.com/office/drawing/2014/main" id="{67210A7B-0F77-4D8A-AC68-7333B580D3F7}"/>
                </a:ext>
              </a:extLst>
            </p:cNvPr>
            <p:cNvSpPr/>
            <p:nvPr/>
          </p:nvSpPr>
          <p:spPr>
            <a:xfrm>
              <a:off x="9570472" y="1972385"/>
              <a:ext cx="230750" cy="278542"/>
            </a:xfrm>
            <a:custGeom>
              <a:avLst/>
              <a:gdLst>
                <a:gd name="connsiteX0" fmla="*/ 301119 w 427598"/>
                <a:gd name="connsiteY0" fmla="*/ 356000 h 516160"/>
                <a:gd name="connsiteX1" fmla="*/ 15274 w 427598"/>
                <a:gd name="connsiteY1" fmla="*/ 491985 h 516160"/>
                <a:gd name="connsiteX2" fmla="*/ 11324 w 427598"/>
                <a:gd name="connsiteY2" fmla="*/ 492143 h 516160"/>
                <a:gd name="connsiteX3" fmla="*/ -129 w 427598"/>
                <a:gd name="connsiteY3" fmla="*/ 504624 h 516160"/>
                <a:gd name="connsiteX4" fmla="*/ 11838 w 427598"/>
                <a:gd name="connsiteY4" fmla="*/ 516114 h 516160"/>
                <a:gd name="connsiteX5" fmla="*/ 12351 w 427598"/>
                <a:gd name="connsiteY5" fmla="*/ 516114 h 516160"/>
                <a:gd name="connsiteX6" fmla="*/ 16104 w 427598"/>
                <a:gd name="connsiteY6" fmla="*/ 515956 h 516160"/>
                <a:gd name="connsiteX7" fmla="*/ 320236 w 427598"/>
                <a:gd name="connsiteY7" fmla="*/ 370463 h 516160"/>
                <a:gd name="connsiteX8" fmla="*/ 423680 w 427598"/>
                <a:gd name="connsiteY8" fmla="*/ 10058 h 516160"/>
                <a:gd name="connsiteX9" fmla="*/ 410015 w 427598"/>
                <a:gd name="connsiteY9" fmla="*/ 113 h 516160"/>
                <a:gd name="connsiteX10" fmla="*/ 400061 w 427598"/>
                <a:gd name="connsiteY10" fmla="*/ 13862 h 516160"/>
                <a:gd name="connsiteX11" fmla="*/ 301119 w 427598"/>
                <a:gd name="connsiteY11" fmla="*/ 356000 h 51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598" h="516160">
                  <a:moveTo>
                    <a:pt x="301119" y="356000"/>
                  </a:moveTo>
                  <a:cubicBezTo>
                    <a:pt x="256684" y="414959"/>
                    <a:pt x="170975" y="486438"/>
                    <a:pt x="15274" y="491985"/>
                  </a:cubicBezTo>
                  <a:lnTo>
                    <a:pt x="11324" y="492143"/>
                  </a:lnTo>
                  <a:cubicBezTo>
                    <a:pt x="4729" y="492421"/>
                    <a:pt x="-406" y="498007"/>
                    <a:pt x="-129" y="504624"/>
                  </a:cubicBezTo>
                  <a:cubicBezTo>
                    <a:pt x="147" y="511082"/>
                    <a:pt x="5440" y="516114"/>
                    <a:pt x="11838" y="516114"/>
                  </a:cubicBezTo>
                  <a:lnTo>
                    <a:pt x="12351" y="516114"/>
                  </a:lnTo>
                  <a:lnTo>
                    <a:pt x="16104" y="515956"/>
                  </a:lnTo>
                  <a:cubicBezTo>
                    <a:pt x="181243" y="510092"/>
                    <a:pt x="272642" y="433581"/>
                    <a:pt x="320236" y="370463"/>
                  </a:cubicBezTo>
                  <a:cubicBezTo>
                    <a:pt x="446707" y="202623"/>
                    <a:pt x="428617" y="40765"/>
                    <a:pt x="423680" y="10058"/>
                  </a:cubicBezTo>
                  <a:cubicBezTo>
                    <a:pt x="422614" y="3481"/>
                    <a:pt x="416334" y="-957"/>
                    <a:pt x="410015" y="113"/>
                  </a:cubicBezTo>
                  <a:cubicBezTo>
                    <a:pt x="403497" y="1143"/>
                    <a:pt x="398994" y="7324"/>
                    <a:pt x="400061" y="13862"/>
                  </a:cubicBezTo>
                  <a:cubicBezTo>
                    <a:pt x="404722" y="42905"/>
                    <a:pt x="421745" y="195926"/>
                    <a:pt x="301119" y="356000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</p:grpSp>
      <p:grpSp>
        <p:nvGrpSpPr>
          <p:cNvPr id="82" name="Group 113">
            <a:extLst>
              <a:ext uri="{FF2B5EF4-FFF2-40B4-BE49-F238E27FC236}">
                <a16:creationId xmlns:a16="http://schemas.microsoft.com/office/drawing/2014/main" id="{429FC941-D2F1-4C19-8CC3-BA3AAD03DA04}"/>
              </a:ext>
            </a:extLst>
          </p:cNvPr>
          <p:cNvGrpSpPr/>
          <p:nvPr/>
        </p:nvGrpSpPr>
        <p:grpSpPr>
          <a:xfrm>
            <a:off x="5588742" y="1626151"/>
            <a:ext cx="438999" cy="468606"/>
            <a:chOff x="9097952" y="1550321"/>
            <a:chExt cx="901492" cy="901844"/>
          </a:xfrm>
        </p:grpSpPr>
        <p:sp>
          <p:nvSpPr>
            <p:cNvPr id="83" name="Freeform 114">
              <a:extLst>
                <a:ext uri="{FF2B5EF4-FFF2-40B4-BE49-F238E27FC236}">
                  <a16:creationId xmlns:a16="http://schemas.microsoft.com/office/drawing/2014/main" id="{DC9ABE2A-6338-42A9-858E-E4368D665561}"/>
                </a:ext>
              </a:extLst>
            </p:cNvPr>
            <p:cNvSpPr/>
            <p:nvPr/>
          </p:nvSpPr>
          <p:spPr>
            <a:xfrm>
              <a:off x="9097952" y="1550321"/>
              <a:ext cx="901492" cy="901844"/>
            </a:xfrm>
            <a:custGeom>
              <a:avLst/>
              <a:gdLst>
                <a:gd name="connsiteX0" fmla="*/ 598272 w 1670533"/>
                <a:gd name="connsiteY0" fmla="*/ 1371675 h 1671185"/>
                <a:gd name="connsiteX1" fmla="*/ 533022 w 1670533"/>
                <a:gd name="connsiteY1" fmla="*/ 1330507 h 1671185"/>
                <a:gd name="connsiteX2" fmla="*/ 527611 w 1670533"/>
                <a:gd name="connsiteY2" fmla="*/ 1323375 h 1671185"/>
                <a:gd name="connsiteX3" fmla="*/ 598786 w 1670533"/>
                <a:gd name="connsiteY3" fmla="*/ 1364661 h 1671185"/>
                <a:gd name="connsiteX4" fmla="*/ 610872 w 1670533"/>
                <a:gd name="connsiteY4" fmla="*/ 1343939 h 1671185"/>
                <a:gd name="connsiteX5" fmla="*/ 488824 w 1670533"/>
                <a:gd name="connsiteY5" fmla="*/ 1273134 h 1671185"/>
                <a:gd name="connsiteX6" fmla="*/ 476738 w 1670533"/>
                <a:gd name="connsiteY6" fmla="*/ 1293856 h 1671185"/>
                <a:gd name="connsiteX7" fmla="*/ 527097 w 1670533"/>
                <a:gd name="connsiteY7" fmla="*/ 1323019 h 1671185"/>
                <a:gd name="connsiteX8" fmla="*/ 522279 w 1670533"/>
                <a:gd name="connsiteY8" fmla="*/ 1321711 h 1671185"/>
                <a:gd name="connsiteX9" fmla="*/ 514655 w 1670533"/>
                <a:gd name="connsiteY9" fmla="*/ 1321473 h 1671185"/>
                <a:gd name="connsiteX10" fmla="*/ 493683 w 1670533"/>
                <a:gd name="connsiteY10" fmla="*/ 1311568 h 1671185"/>
                <a:gd name="connsiteX11" fmla="*/ 463743 w 1670533"/>
                <a:gd name="connsiteY11" fmla="*/ 1305466 h 1671185"/>
                <a:gd name="connsiteX12" fmla="*/ 445495 w 1670533"/>
                <a:gd name="connsiteY12" fmla="*/ 1308002 h 1671185"/>
                <a:gd name="connsiteX13" fmla="*/ 420217 w 1670533"/>
                <a:gd name="connsiteY13" fmla="*/ 1267627 h 1671185"/>
                <a:gd name="connsiteX14" fmla="*/ 399559 w 1670533"/>
                <a:gd name="connsiteY14" fmla="*/ 1279751 h 1671185"/>
                <a:gd name="connsiteX15" fmla="*/ 423258 w 1670533"/>
                <a:gd name="connsiteY15" fmla="*/ 1317591 h 1671185"/>
                <a:gd name="connsiteX16" fmla="*/ 414766 w 1670533"/>
                <a:gd name="connsiteY16" fmla="*/ 1323692 h 1671185"/>
                <a:gd name="connsiteX17" fmla="*/ 397347 w 1670533"/>
                <a:gd name="connsiteY17" fmla="*/ 1338749 h 1671185"/>
                <a:gd name="connsiteX18" fmla="*/ 366421 w 1670533"/>
                <a:gd name="connsiteY18" fmla="*/ 1298374 h 1671185"/>
                <a:gd name="connsiteX19" fmla="*/ 345764 w 1670533"/>
                <a:gd name="connsiteY19" fmla="*/ 1310458 h 1671185"/>
                <a:gd name="connsiteX20" fmla="*/ 379337 w 1670533"/>
                <a:gd name="connsiteY20" fmla="*/ 1354360 h 1671185"/>
                <a:gd name="connsiteX21" fmla="*/ 354058 w 1670533"/>
                <a:gd name="connsiteY21" fmla="*/ 1376271 h 1671185"/>
                <a:gd name="connsiteX22" fmla="*/ 320920 w 1670533"/>
                <a:gd name="connsiteY22" fmla="*/ 1335737 h 1671185"/>
                <a:gd name="connsiteX23" fmla="*/ 303975 w 1670533"/>
                <a:gd name="connsiteY23" fmla="*/ 1352656 h 1671185"/>
                <a:gd name="connsiteX24" fmla="*/ 336047 w 1670533"/>
                <a:gd name="connsiteY24" fmla="*/ 1391922 h 1671185"/>
                <a:gd name="connsiteX25" fmla="*/ 331071 w 1670533"/>
                <a:gd name="connsiteY25" fmla="*/ 1396201 h 1671185"/>
                <a:gd name="connsiteX26" fmla="*/ 321907 w 1670533"/>
                <a:gd name="connsiteY26" fmla="*/ 1401788 h 1671185"/>
                <a:gd name="connsiteX27" fmla="*/ 317523 w 1670533"/>
                <a:gd name="connsiteY27" fmla="*/ 1400480 h 1671185"/>
                <a:gd name="connsiteX28" fmla="*/ 316930 w 1670533"/>
                <a:gd name="connsiteY28" fmla="*/ 1399648 h 1671185"/>
                <a:gd name="connsiteX29" fmla="*/ 269059 w 1670533"/>
                <a:gd name="connsiteY29" fmla="*/ 1355707 h 1671185"/>
                <a:gd name="connsiteX30" fmla="*/ 252154 w 1670533"/>
                <a:gd name="connsiteY30" fmla="*/ 1372666 h 1671185"/>
                <a:gd name="connsiteX31" fmla="*/ 290190 w 1670533"/>
                <a:gd name="connsiteY31" fmla="*/ 1407612 h 1671185"/>
                <a:gd name="connsiteX32" fmla="*/ 270521 w 1670533"/>
                <a:gd name="connsiteY32" fmla="*/ 1401471 h 1671185"/>
                <a:gd name="connsiteX33" fmla="*/ 223953 w 1670533"/>
                <a:gd name="connsiteY33" fmla="*/ 1365296 h 1671185"/>
                <a:gd name="connsiteX34" fmla="*/ 181019 w 1670533"/>
                <a:gd name="connsiteY34" fmla="*/ 1303643 h 1671185"/>
                <a:gd name="connsiteX35" fmla="*/ 195554 w 1670533"/>
                <a:gd name="connsiteY35" fmla="*/ 1242427 h 1671185"/>
                <a:gd name="connsiteX36" fmla="*/ 300894 w 1670533"/>
                <a:gd name="connsiteY36" fmla="*/ 1156050 h 1671185"/>
                <a:gd name="connsiteX37" fmla="*/ 326094 w 1670533"/>
                <a:gd name="connsiteY37" fmla="*/ 1079341 h 1671185"/>
                <a:gd name="connsiteX38" fmla="*/ 303501 w 1670533"/>
                <a:gd name="connsiteY38" fmla="*/ 1010041 h 1671185"/>
                <a:gd name="connsiteX39" fmla="*/ 301211 w 1670533"/>
                <a:gd name="connsiteY39" fmla="*/ 1004811 h 1671185"/>
                <a:gd name="connsiteX40" fmla="*/ 300065 w 1670533"/>
                <a:gd name="connsiteY40" fmla="*/ 995223 h 1671185"/>
                <a:gd name="connsiteX41" fmla="*/ 292363 w 1670533"/>
                <a:gd name="connsiteY41" fmla="*/ 984644 h 1671185"/>
                <a:gd name="connsiteX42" fmla="*/ 271863 w 1670533"/>
                <a:gd name="connsiteY42" fmla="*/ 943714 h 1671185"/>
                <a:gd name="connsiteX43" fmla="*/ 238133 w 1670533"/>
                <a:gd name="connsiteY43" fmla="*/ 913600 h 1671185"/>
                <a:gd name="connsiteX44" fmla="*/ 242438 w 1670533"/>
                <a:gd name="connsiteY44" fmla="*/ 904408 h 1671185"/>
                <a:gd name="connsiteX45" fmla="*/ 240858 w 1670533"/>
                <a:gd name="connsiteY45" fmla="*/ 856465 h 1671185"/>
                <a:gd name="connsiteX46" fmla="*/ 216962 w 1670533"/>
                <a:gd name="connsiteY46" fmla="*/ 856465 h 1671185"/>
                <a:gd name="connsiteX47" fmla="*/ 218502 w 1670533"/>
                <a:gd name="connsiteY47" fmla="*/ 904408 h 1671185"/>
                <a:gd name="connsiteX48" fmla="*/ 219331 w 1670533"/>
                <a:gd name="connsiteY48" fmla="*/ 907895 h 1671185"/>
                <a:gd name="connsiteX49" fmla="*/ 207008 w 1670533"/>
                <a:gd name="connsiteY49" fmla="*/ 906270 h 1671185"/>
                <a:gd name="connsiteX50" fmla="*/ 182401 w 1670533"/>
                <a:gd name="connsiteY50" fmla="*/ 906270 h 1671185"/>
                <a:gd name="connsiteX51" fmla="*/ 184376 w 1670533"/>
                <a:gd name="connsiteY51" fmla="*/ 897276 h 1671185"/>
                <a:gd name="connsiteX52" fmla="*/ 176398 w 1670533"/>
                <a:gd name="connsiteY52" fmla="*/ 849294 h 1671185"/>
                <a:gd name="connsiteX53" fmla="*/ 153291 w 1670533"/>
                <a:gd name="connsiteY53" fmla="*/ 855673 h 1671185"/>
                <a:gd name="connsiteX54" fmla="*/ 161270 w 1670533"/>
                <a:gd name="connsiteY54" fmla="*/ 903655 h 1671185"/>
                <a:gd name="connsiteX55" fmla="*/ 162258 w 1670533"/>
                <a:gd name="connsiteY55" fmla="*/ 906270 h 1671185"/>
                <a:gd name="connsiteX56" fmla="*/ 121062 w 1670533"/>
                <a:gd name="connsiteY56" fmla="*/ 906270 h 1671185"/>
                <a:gd name="connsiteX57" fmla="*/ 117388 w 1670533"/>
                <a:gd name="connsiteY57" fmla="*/ 856465 h 1671185"/>
                <a:gd name="connsiteX58" fmla="*/ 93492 w 1670533"/>
                <a:gd name="connsiteY58" fmla="*/ 856465 h 1671185"/>
                <a:gd name="connsiteX59" fmla="*/ 97166 w 1670533"/>
                <a:gd name="connsiteY59" fmla="*/ 906270 h 1671185"/>
                <a:gd name="connsiteX60" fmla="*/ 80814 w 1670533"/>
                <a:gd name="connsiteY60" fmla="*/ 906270 h 1671185"/>
                <a:gd name="connsiteX61" fmla="*/ 76666 w 1670533"/>
                <a:gd name="connsiteY61" fmla="*/ 905914 h 1671185"/>
                <a:gd name="connsiteX62" fmla="*/ 76666 w 1670533"/>
                <a:gd name="connsiteY62" fmla="*/ 905240 h 1671185"/>
                <a:gd name="connsiteX63" fmla="*/ 68688 w 1670533"/>
                <a:gd name="connsiteY63" fmla="*/ 857297 h 1671185"/>
                <a:gd name="connsiteX64" fmla="*/ 45621 w 1670533"/>
                <a:gd name="connsiteY64" fmla="*/ 863676 h 1671185"/>
                <a:gd name="connsiteX65" fmla="*/ 51151 w 1670533"/>
                <a:gd name="connsiteY65" fmla="*/ 896801 h 1671185"/>
                <a:gd name="connsiteX66" fmla="*/ 30178 w 1670533"/>
                <a:gd name="connsiteY66" fmla="*/ 865697 h 1671185"/>
                <a:gd name="connsiteX67" fmla="*/ 23029 w 1670533"/>
                <a:gd name="connsiteY67" fmla="*/ 794575 h 1671185"/>
                <a:gd name="connsiteX68" fmla="*/ 25991 w 1670533"/>
                <a:gd name="connsiteY68" fmla="*/ 759272 h 1671185"/>
                <a:gd name="connsiteX69" fmla="*/ 76113 w 1670533"/>
                <a:gd name="connsiteY69" fmla="*/ 716163 h 1671185"/>
                <a:gd name="connsiteX70" fmla="*/ 201242 w 1670533"/>
                <a:gd name="connsiteY70" fmla="*/ 713745 h 1671185"/>
                <a:gd name="connsiteX71" fmla="*/ 256301 w 1670533"/>
                <a:gd name="connsiteY71" fmla="*/ 688030 h 1671185"/>
                <a:gd name="connsiteX72" fmla="*/ 291691 w 1670533"/>
                <a:gd name="connsiteY72" fmla="*/ 633272 h 1671185"/>
                <a:gd name="connsiteX73" fmla="*/ 312072 w 1670533"/>
                <a:gd name="connsiteY73" fmla="*/ 569362 h 1671185"/>
                <a:gd name="connsiteX74" fmla="*/ 303777 w 1670533"/>
                <a:gd name="connsiteY74" fmla="*/ 522449 h 1671185"/>
                <a:gd name="connsiteX75" fmla="*/ 303383 w 1670533"/>
                <a:gd name="connsiteY75" fmla="*/ 516624 h 1671185"/>
                <a:gd name="connsiteX76" fmla="*/ 310808 w 1670533"/>
                <a:gd name="connsiteY76" fmla="*/ 510760 h 1671185"/>
                <a:gd name="connsiteX77" fmla="*/ 318787 w 1670533"/>
                <a:gd name="connsiteY77" fmla="*/ 494752 h 1671185"/>
                <a:gd name="connsiteX78" fmla="*/ 298169 w 1670533"/>
                <a:gd name="connsiteY78" fmla="*/ 482668 h 1671185"/>
                <a:gd name="connsiteX79" fmla="*/ 290151 w 1670533"/>
                <a:gd name="connsiteY79" fmla="*/ 498636 h 1671185"/>
                <a:gd name="connsiteX80" fmla="*/ 289045 w 1670533"/>
                <a:gd name="connsiteY80" fmla="*/ 502717 h 1671185"/>
                <a:gd name="connsiteX81" fmla="*/ 288176 w 1670533"/>
                <a:gd name="connsiteY81" fmla="*/ 501686 h 1671185"/>
                <a:gd name="connsiteX82" fmla="*/ 275181 w 1670533"/>
                <a:gd name="connsiteY82" fmla="*/ 491662 h 1671185"/>
                <a:gd name="connsiteX83" fmla="*/ 275221 w 1670533"/>
                <a:gd name="connsiteY83" fmla="*/ 491622 h 1671185"/>
                <a:gd name="connsiteX84" fmla="*/ 287109 w 1670533"/>
                <a:gd name="connsiteY84" fmla="*/ 451643 h 1671185"/>
                <a:gd name="connsiteX85" fmla="*/ 264043 w 1670533"/>
                <a:gd name="connsiteY85" fmla="*/ 445264 h 1671185"/>
                <a:gd name="connsiteX86" fmla="*/ 254761 w 1670533"/>
                <a:gd name="connsiteY86" fmla="*/ 476328 h 1671185"/>
                <a:gd name="connsiteX87" fmla="*/ 229522 w 1670533"/>
                <a:gd name="connsiteY87" fmla="*/ 457389 h 1671185"/>
                <a:gd name="connsiteX88" fmla="*/ 227271 w 1670533"/>
                <a:gd name="connsiteY88" fmla="*/ 455685 h 1671185"/>
                <a:gd name="connsiteX89" fmla="*/ 239397 w 1670533"/>
                <a:gd name="connsiteY89" fmla="*/ 407742 h 1671185"/>
                <a:gd name="connsiteX90" fmla="*/ 216330 w 1670533"/>
                <a:gd name="connsiteY90" fmla="*/ 401363 h 1671185"/>
                <a:gd name="connsiteX91" fmla="*/ 206495 w 1670533"/>
                <a:gd name="connsiteY91" fmla="*/ 440113 h 1671185"/>
                <a:gd name="connsiteX92" fmla="*/ 189037 w 1670533"/>
                <a:gd name="connsiteY92" fmla="*/ 426998 h 1671185"/>
                <a:gd name="connsiteX93" fmla="*/ 190735 w 1670533"/>
                <a:gd name="connsiteY93" fmla="*/ 423512 h 1671185"/>
                <a:gd name="connsiteX94" fmla="*/ 203454 w 1670533"/>
                <a:gd name="connsiteY94" fmla="*/ 375767 h 1671185"/>
                <a:gd name="connsiteX95" fmla="*/ 183547 w 1670533"/>
                <a:gd name="connsiteY95" fmla="*/ 364038 h 1671185"/>
                <a:gd name="connsiteX96" fmla="*/ 252193 w 1670533"/>
                <a:gd name="connsiteY96" fmla="*/ 278652 h 1671185"/>
                <a:gd name="connsiteX97" fmla="*/ 273088 w 1670533"/>
                <a:gd name="connsiteY97" fmla="*/ 261179 h 1671185"/>
                <a:gd name="connsiteX98" fmla="*/ 340392 w 1670533"/>
                <a:gd name="connsiteY98" fmla="*/ 257494 h 1671185"/>
                <a:gd name="connsiteX99" fmla="*/ 446996 w 1670533"/>
                <a:gd name="connsiteY99" fmla="*/ 339512 h 1671185"/>
                <a:gd name="connsiteX100" fmla="*/ 492497 w 1670533"/>
                <a:gd name="connsiteY100" fmla="*/ 355084 h 1671185"/>
                <a:gd name="connsiteX101" fmla="*/ 496724 w 1670533"/>
                <a:gd name="connsiteY101" fmla="*/ 354965 h 1671185"/>
                <a:gd name="connsiteX102" fmla="*/ 580419 w 1670533"/>
                <a:gd name="connsiteY102" fmla="*/ 325248 h 1671185"/>
                <a:gd name="connsiteX103" fmla="*/ 588951 w 1670533"/>
                <a:gd name="connsiteY103" fmla="*/ 319503 h 1671185"/>
                <a:gd name="connsiteX104" fmla="*/ 590334 w 1670533"/>
                <a:gd name="connsiteY104" fmla="*/ 316611 h 1671185"/>
                <a:gd name="connsiteX105" fmla="*/ 632872 w 1670533"/>
                <a:gd name="connsiteY105" fmla="*/ 256900 h 1671185"/>
                <a:gd name="connsiteX106" fmla="*/ 634768 w 1670533"/>
                <a:gd name="connsiteY106" fmla="*/ 250917 h 1671185"/>
                <a:gd name="connsiteX107" fmla="*/ 683547 w 1670533"/>
                <a:gd name="connsiteY107" fmla="*/ 232968 h 1671185"/>
                <a:gd name="connsiteX108" fmla="*/ 666603 w 1670533"/>
                <a:gd name="connsiteY108" fmla="*/ 216009 h 1671185"/>
                <a:gd name="connsiteX109" fmla="*/ 637888 w 1670533"/>
                <a:gd name="connsiteY109" fmla="*/ 227381 h 1671185"/>
                <a:gd name="connsiteX110" fmla="*/ 636901 w 1670533"/>
                <a:gd name="connsiteY110" fmla="*/ 217436 h 1671185"/>
                <a:gd name="connsiteX111" fmla="*/ 634413 w 1670533"/>
                <a:gd name="connsiteY111" fmla="*/ 202458 h 1671185"/>
                <a:gd name="connsiteX112" fmla="*/ 675569 w 1670533"/>
                <a:gd name="connsiteY112" fmla="*/ 201864 h 1671185"/>
                <a:gd name="connsiteX113" fmla="*/ 675569 w 1670533"/>
                <a:gd name="connsiteY113" fmla="*/ 177893 h 1671185"/>
                <a:gd name="connsiteX114" fmla="*/ 630463 w 1670533"/>
                <a:gd name="connsiteY114" fmla="*/ 178566 h 1671185"/>
                <a:gd name="connsiteX115" fmla="*/ 625802 w 1670533"/>
                <a:gd name="connsiteY115" fmla="*/ 150553 h 1671185"/>
                <a:gd name="connsiteX116" fmla="*/ 675687 w 1670533"/>
                <a:gd name="connsiteY116" fmla="*/ 147026 h 1671185"/>
                <a:gd name="connsiteX117" fmla="*/ 675687 w 1670533"/>
                <a:gd name="connsiteY117" fmla="*/ 123055 h 1671185"/>
                <a:gd name="connsiteX118" fmla="*/ 621813 w 1670533"/>
                <a:gd name="connsiteY118" fmla="*/ 126819 h 1671185"/>
                <a:gd name="connsiteX119" fmla="*/ 617389 w 1670533"/>
                <a:gd name="connsiteY119" fmla="*/ 100153 h 1671185"/>
                <a:gd name="connsiteX120" fmla="*/ 666880 w 1670533"/>
                <a:gd name="connsiteY120" fmla="*/ 93259 h 1671185"/>
                <a:gd name="connsiteX121" fmla="*/ 660481 w 1670533"/>
                <a:gd name="connsiteY121" fmla="*/ 70160 h 1671185"/>
                <a:gd name="connsiteX122" fmla="*/ 617231 w 1670533"/>
                <a:gd name="connsiteY122" fmla="*/ 76143 h 1671185"/>
                <a:gd name="connsiteX123" fmla="*/ 651120 w 1670533"/>
                <a:gd name="connsiteY123" fmla="*/ 38145 h 1671185"/>
                <a:gd name="connsiteX124" fmla="*/ 702862 w 1670533"/>
                <a:gd name="connsiteY124" fmla="*/ 25901 h 1671185"/>
                <a:gd name="connsiteX125" fmla="*/ 798012 w 1670533"/>
                <a:gd name="connsiteY125" fmla="*/ 28278 h 1671185"/>
                <a:gd name="connsiteX126" fmla="*/ 840591 w 1670533"/>
                <a:gd name="connsiteY126" fmla="*/ 74121 h 1671185"/>
                <a:gd name="connsiteX127" fmla="*/ 849516 w 1670533"/>
                <a:gd name="connsiteY127" fmla="*/ 161132 h 1671185"/>
                <a:gd name="connsiteX128" fmla="*/ 870924 w 1670533"/>
                <a:gd name="connsiteY128" fmla="*/ 206421 h 1671185"/>
                <a:gd name="connsiteX129" fmla="*/ 924206 w 1670533"/>
                <a:gd name="connsiteY129" fmla="*/ 241368 h 1671185"/>
                <a:gd name="connsiteX130" fmla="*/ 1046807 w 1670533"/>
                <a:gd name="connsiteY130" fmla="*/ 243784 h 1671185"/>
                <a:gd name="connsiteX131" fmla="*/ 1078010 w 1670533"/>
                <a:gd name="connsiteY131" fmla="*/ 223617 h 1671185"/>
                <a:gd name="connsiteX132" fmla="*/ 1107989 w 1670533"/>
                <a:gd name="connsiteY132" fmla="*/ 240060 h 1671185"/>
                <a:gd name="connsiteX133" fmla="*/ 1120036 w 1670533"/>
                <a:gd name="connsiteY133" fmla="*/ 219338 h 1671185"/>
                <a:gd name="connsiteX134" fmla="*/ 1091913 w 1670533"/>
                <a:gd name="connsiteY134" fmla="*/ 203924 h 1671185"/>
                <a:gd name="connsiteX135" fmla="*/ 1099971 w 1670533"/>
                <a:gd name="connsiteY135" fmla="*/ 190215 h 1671185"/>
                <a:gd name="connsiteX136" fmla="*/ 1147724 w 1670533"/>
                <a:gd name="connsiteY136" fmla="*/ 212483 h 1671185"/>
                <a:gd name="connsiteX137" fmla="*/ 1159811 w 1670533"/>
                <a:gd name="connsiteY137" fmla="*/ 191761 h 1671185"/>
                <a:gd name="connsiteX138" fmla="*/ 1112137 w 1670533"/>
                <a:gd name="connsiteY138" fmla="*/ 169572 h 1671185"/>
                <a:gd name="connsiteX139" fmla="*/ 1128449 w 1670533"/>
                <a:gd name="connsiteY139" fmla="*/ 141836 h 1671185"/>
                <a:gd name="connsiteX140" fmla="*/ 1188051 w 1670533"/>
                <a:gd name="connsiteY140" fmla="*/ 175515 h 1671185"/>
                <a:gd name="connsiteX141" fmla="*/ 1200137 w 1670533"/>
                <a:gd name="connsiteY141" fmla="*/ 154832 h 1671185"/>
                <a:gd name="connsiteX142" fmla="*/ 1140614 w 1670533"/>
                <a:gd name="connsiteY142" fmla="*/ 121193 h 1671185"/>
                <a:gd name="connsiteX143" fmla="*/ 1146380 w 1670533"/>
                <a:gd name="connsiteY143" fmla="*/ 111367 h 1671185"/>
                <a:gd name="connsiteX144" fmla="*/ 1158309 w 1670533"/>
                <a:gd name="connsiteY144" fmla="*/ 97855 h 1671185"/>
                <a:gd name="connsiteX145" fmla="*/ 1164313 w 1670533"/>
                <a:gd name="connsiteY145" fmla="*/ 107166 h 1671185"/>
                <a:gd name="connsiteX146" fmla="*/ 1236199 w 1670533"/>
                <a:gd name="connsiteY146" fmla="*/ 139063 h 1671185"/>
                <a:gd name="connsiteX147" fmla="*/ 1248245 w 1670533"/>
                <a:gd name="connsiteY147" fmla="*/ 118380 h 1671185"/>
                <a:gd name="connsiteX148" fmla="*/ 1178848 w 1670533"/>
                <a:gd name="connsiteY148" fmla="*/ 87554 h 1671185"/>
                <a:gd name="connsiteX149" fmla="*/ 1197768 w 1670533"/>
                <a:gd name="connsiteY149" fmla="*/ 86286 h 1671185"/>
                <a:gd name="connsiteX150" fmla="*/ 1258633 w 1670533"/>
                <a:gd name="connsiteY150" fmla="*/ 105859 h 1671185"/>
                <a:gd name="connsiteX151" fmla="*/ 1332099 w 1670533"/>
                <a:gd name="connsiteY151" fmla="*/ 168621 h 1671185"/>
                <a:gd name="connsiteX152" fmla="*/ 1333284 w 1670533"/>
                <a:gd name="connsiteY152" fmla="*/ 226351 h 1671185"/>
                <a:gd name="connsiteX153" fmla="*/ 1273169 w 1670533"/>
                <a:gd name="connsiteY153" fmla="*/ 320335 h 1671185"/>
                <a:gd name="connsiteX154" fmla="*/ 1265308 w 1670533"/>
                <a:gd name="connsiteY154" fmla="*/ 385078 h 1671185"/>
                <a:gd name="connsiteX155" fmla="*/ 1300461 w 1670533"/>
                <a:gd name="connsiteY155" fmla="*/ 457111 h 1671185"/>
                <a:gd name="connsiteX156" fmla="*/ 1338695 w 1670533"/>
                <a:gd name="connsiteY156" fmla="*/ 503984 h 1671185"/>
                <a:gd name="connsiteX157" fmla="*/ 1405209 w 1670533"/>
                <a:gd name="connsiteY157" fmla="*/ 524548 h 1671185"/>
                <a:gd name="connsiteX158" fmla="*/ 1429026 w 1670533"/>
                <a:gd name="connsiteY158" fmla="*/ 588222 h 1671185"/>
                <a:gd name="connsiteX159" fmla="*/ 1452133 w 1670533"/>
                <a:gd name="connsiteY159" fmla="*/ 581843 h 1671185"/>
                <a:gd name="connsiteX160" fmla="*/ 1428196 w 1670533"/>
                <a:gd name="connsiteY160" fmla="*/ 517892 h 1671185"/>
                <a:gd name="connsiteX161" fmla="*/ 1427841 w 1670533"/>
                <a:gd name="connsiteY161" fmla="*/ 517297 h 1671185"/>
                <a:gd name="connsiteX162" fmla="*/ 1466825 w 1670533"/>
                <a:gd name="connsiteY162" fmla="*/ 501845 h 1671185"/>
                <a:gd name="connsiteX163" fmla="*/ 1467141 w 1670533"/>
                <a:gd name="connsiteY163" fmla="*/ 510760 h 1671185"/>
                <a:gd name="connsiteX164" fmla="*/ 1491117 w 1670533"/>
                <a:gd name="connsiteY164" fmla="*/ 566746 h 1671185"/>
                <a:gd name="connsiteX165" fmla="*/ 1511773 w 1670533"/>
                <a:gd name="connsiteY165" fmla="*/ 554622 h 1671185"/>
                <a:gd name="connsiteX166" fmla="*/ 1487838 w 1670533"/>
                <a:gd name="connsiteY166" fmla="*/ 498675 h 1671185"/>
                <a:gd name="connsiteX167" fmla="*/ 1484995 w 1670533"/>
                <a:gd name="connsiteY167" fmla="*/ 494634 h 1671185"/>
                <a:gd name="connsiteX168" fmla="*/ 1519357 w 1670533"/>
                <a:gd name="connsiteY168" fmla="*/ 481043 h 1671185"/>
                <a:gd name="connsiteX169" fmla="*/ 1533813 w 1670533"/>
                <a:gd name="connsiteY169" fmla="*/ 531879 h 1671185"/>
                <a:gd name="connsiteX170" fmla="*/ 1556919 w 1670533"/>
                <a:gd name="connsiteY170" fmla="*/ 525499 h 1671185"/>
                <a:gd name="connsiteX171" fmla="*/ 1541989 w 1670533"/>
                <a:gd name="connsiteY171" fmla="*/ 473158 h 1671185"/>
                <a:gd name="connsiteX172" fmla="*/ 1565253 w 1670533"/>
                <a:gd name="connsiteY172" fmla="*/ 472326 h 1671185"/>
                <a:gd name="connsiteX173" fmla="*/ 1565727 w 1670533"/>
                <a:gd name="connsiteY173" fmla="*/ 475892 h 1671185"/>
                <a:gd name="connsiteX174" fmla="*/ 1589703 w 1670533"/>
                <a:gd name="connsiteY174" fmla="*/ 543884 h 1671185"/>
                <a:gd name="connsiteX175" fmla="*/ 1612769 w 1670533"/>
                <a:gd name="connsiteY175" fmla="*/ 537505 h 1671185"/>
                <a:gd name="connsiteX176" fmla="*/ 1597326 w 1670533"/>
                <a:gd name="connsiteY176" fmla="*/ 493722 h 1671185"/>
                <a:gd name="connsiteX177" fmla="*/ 1623236 w 1670533"/>
                <a:gd name="connsiteY177" fmla="*/ 532711 h 1671185"/>
                <a:gd name="connsiteX178" fmla="*/ 1635441 w 1670533"/>
                <a:gd name="connsiteY178" fmla="*/ 624952 h 1671185"/>
                <a:gd name="connsiteX179" fmla="*/ 1603922 w 1670533"/>
                <a:gd name="connsiteY179" fmla="*/ 664336 h 1671185"/>
                <a:gd name="connsiteX180" fmla="*/ 1466351 w 1670533"/>
                <a:gd name="connsiteY180" fmla="*/ 720560 h 1671185"/>
                <a:gd name="connsiteX181" fmla="*/ 1425431 w 1670533"/>
                <a:gd name="connsiteY181" fmla="*/ 761292 h 1671185"/>
                <a:gd name="connsiteX182" fmla="*/ 1410264 w 1670533"/>
                <a:gd name="connsiteY182" fmla="*/ 832573 h 1671185"/>
                <a:gd name="connsiteX183" fmla="*/ 1423101 w 1670533"/>
                <a:gd name="connsiteY183" fmla="*/ 909282 h 1671185"/>
                <a:gd name="connsiteX184" fmla="*/ 1444984 w 1670533"/>
                <a:gd name="connsiteY184" fmla="*/ 939672 h 1671185"/>
                <a:gd name="connsiteX185" fmla="*/ 1422588 w 1670533"/>
                <a:gd name="connsiteY185" fmla="*/ 1017371 h 1671185"/>
                <a:gd name="connsiteX186" fmla="*/ 1445693 w 1670533"/>
                <a:gd name="connsiteY186" fmla="*/ 1023711 h 1671185"/>
                <a:gd name="connsiteX187" fmla="*/ 1466114 w 1670533"/>
                <a:gd name="connsiteY187" fmla="*/ 952747 h 1671185"/>
                <a:gd name="connsiteX188" fmla="*/ 1487047 w 1670533"/>
                <a:gd name="connsiteY188" fmla="*/ 963049 h 1671185"/>
                <a:gd name="connsiteX189" fmla="*/ 1485153 w 1670533"/>
                <a:gd name="connsiteY189" fmla="*/ 968398 h 1671185"/>
                <a:gd name="connsiteX190" fmla="*/ 1477332 w 1670533"/>
                <a:gd name="connsiteY190" fmla="*/ 1040352 h 1671185"/>
                <a:gd name="connsiteX191" fmla="*/ 1501267 w 1670533"/>
                <a:gd name="connsiteY191" fmla="*/ 1040352 h 1671185"/>
                <a:gd name="connsiteX192" fmla="*/ 1508534 w 1670533"/>
                <a:gd name="connsiteY192" fmla="*/ 973629 h 1671185"/>
                <a:gd name="connsiteX193" fmla="*/ 1535354 w 1670533"/>
                <a:gd name="connsiteY193" fmla="*/ 986783 h 1671185"/>
                <a:gd name="connsiteX194" fmla="*/ 1533813 w 1670533"/>
                <a:gd name="connsiteY194" fmla="*/ 989240 h 1671185"/>
                <a:gd name="connsiteX195" fmla="*/ 1509877 w 1670533"/>
                <a:gd name="connsiteY195" fmla="*/ 1053190 h 1671185"/>
                <a:gd name="connsiteX196" fmla="*/ 1532944 w 1670533"/>
                <a:gd name="connsiteY196" fmla="*/ 1059530 h 1671185"/>
                <a:gd name="connsiteX197" fmla="*/ 1556327 w 1670533"/>
                <a:gd name="connsiteY197" fmla="*/ 997124 h 1671185"/>
                <a:gd name="connsiteX198" fmla="*/ 1591046 w 1670533"/>
                <a:gd name="connsiteY198" fmla="*/ 1014162 h 1671185"/>
                <a:gd name="connsiteX199" fmla="*/ 1585673 w 1670533"/>
                <a:gd name="connsiteY199" fmla="*/ 1021215 h 1671185"/>
                <a:gd name="connsiteX200" fmla="*/ 1569717 w 1670533"/>
                <a:gd name="connsiteY200" fmla="*/ 1081163 h 1671185"/>
                <a:gd name="connsiteX201" fmla="*/ 1592822 w 1670533"/>
                <a:gd name="connsiteY201" fmla="*/ 1087543 h 1671185"/>
                <a:gd name="connsiteX202" fmla="*/ 1608779 w 1670533"/>
                <a:gd name="connsiteY202" fmla="*/ 1027594 h 1671185"/>
                <a:gd name="connsiteX203" fmla="*/ 1609056 w 1670533"/>
                <a:gd name="connsiteY203" fmla="*/ 1023038 h 1671185"/>
                <a:gd name="connsiteX204" fmla="*/ 1617786 w 1670533"/>
                <a:gd name="connsiteY204" fmla="*/ 1027317 h 1671185"/>
                <a:gd name="connsiteX205" fmla="*/ 1646618 w 1670533"/>
                <a:gd name="connsiteY205" fmla="*/ 1077717 h 1671185"/>
                <a:gd name="connsiteX206" fmla="*/ 1620352 w 1670533"/>
                <a:gd name="connsiteY206" fmla="*/ 1150661 h 1671185"/>
                <a:gd name="connsiteX207" fmla="*/ 1568610 w 1670533"/>
                <a:gd name="connsiteY207" fmla="*/ 1198208 h 1671185"/>
                <a:gd name="connsiteX208" fmla="*/ 1520463 w 1670533"/>
                <a:gd name="connsiteY208" fmla="*/ 1200110 h 1671185"/>
                <a:gd name="connsiteX209" fmla="*/ 1409554 w 1670533"/>
                <a:gd name="connsiteY209" fmla="*/ 1147333 h 1671185"/>
                <a:gd name="connsiteX210" fmla="*/ 1360616 w 1670533"/>
                <a:gd name="connsiteY210" fmla="*/ 1141944 h 1671185"/>
                <a:gd name="connsiteX211" fmla="*/ 1287071 w 1670533"/>
                <a:gd name="connsiteY211" fmla="*/ 1179387 h 1671185"/>
                <a:gd name="connsiteX212" fmla="*/ 1234382 w 1670533"/>
                <a:gd name="connsiteY212" fmla="*/ 1267587 h 1671185"/>
                <a:gd name="connsiteX213" fmla="*/ 1237502 w 1670533"/>
                <a:gd name="connsiteY213" fmla="*/ 1311092 h 1671185"/>
                <a:gd name="connsiteX214" fmla="*/ 1177781 w 1670533"/>
                <a:gd name="connsiteY214" fmla="*/ 1359709 h 1671185"/>
                <a:gd name="connsiteX215" fmla="*/ 1194727 w 1670533"/>
                <a:gd name="connsiteY215" fmla="*/ 1376667 h 1671185"/>
                <a:gd name="connsiteX216" fmla="*/ 1249194 w 1670533"/>
                <a:gd name="connsiteY216" fmla="*/ 1332330 h 1671185"/>
                <a:gd name="connsiteX217" fmla="*/ 1249510 w 1670533"/>
                <a:gd name="connsiteY217" fmla="*/ 1332766 h 1671185"/>
                <a:gd name="connsiteX218" fmla="*/ 1259226 w 1670533"/>
                <a:gd name="connsiteY218" fmla="*/ 1344573 h 1671185"/>
                <a:gd name="connsiteX219" fmla="*/ 1213171 w 1670533"/>
                <a:gd name="connsiteY219" fmla="*/ 1387127 h 1671185"/>
                <a:gd name="connsiteX220" fmla="*/ 1230076 w 1670533"/>
                <a:gd name="connsiteY220" fmla="*/ 1404086 h 1671185"/>
                <a:gd name="connsiteX221" fmla="*/ 1274432 w 1670533"/>
                <a:gd name="connsiteY221" fmla="*/ 1363077 h 1671185"/>
                <a:gd name="connsiteX222" fmla="*/ 1291771 w 1670533"/>
                <a:gd name="connsiteY222" fmla="*/ 1384116 h 1671185"/>
                <a:gd name="connsiteX223" fmla="*/ 1248956 w 1670533"/>
                <a:gd name="connsiteY223" fmla="*/ 1426987 h 1671185"/>
                <a:gd name="connsiteX224" fmla="*/ 1265900 w 1670533"/>
                <a:gd name="connsiteY224" fmla="*/ 1443946 h 1671185"/>
                <a:gd name="connsiteX225" fmla="*/ 1307096 w 1670533"/>
                <a:gd name="connsiteY225" fmla="*/ 1402699 h 1671185"/>
                <a:gd name="connsiteX226" fmla="*/ 1326332 w 1670533"/>
                <a:gd name="connsiteY226" fmla="*/ 1426037 h 1671185"/>
                <a:gd name="connsiteX227" fmla="*/ 1332731 w 1670533"/>
                <a:gd name="connsiteY227" fmla="*/ 1436339 h 1671185"/>
                <a:gd name="connsiteX228" fmla="*/ 1281660 w 1670533"/>
                <a:gd name="connsiteY228" fmla="*/ 1483767 h 1671185"/>
                <a:gd name="connsiteX229" fmla="*/ 1298604 w 1670533"/>
                <a:gd name="connsiteY229" fmla="*/ 1500725 h 1671185"/>
                <a:gd name="connsiteX230" fmla="*/ 1337588 w 1670533"/>
                <a:gd name="connsiteY230" fmla="*/ 1464510 h 1671185"/>
                <a:gd name="connsiteX231" fmla="*/ 1322896 w 1670533"/>
                <a:gd name="connsiteY231" fmla="*/ 1495930 h 1671185"/>
                <a:gd name="connsiteX232" fmla="*/ 1265624 w 1670533"/>
                <a:gd name="connsiteY232" fmla="*/ 1541061 h 1671185"/>
                <a:gd name="connsiteX233" fmla="*/ 1213409 w 1670533"/>
                <a:gd name="connsiteY233" fmla="*/ 1565468 h 1671185"/>
                <a:gd name="connsiteX234" fmla="*/ 1151397 w 1670533"/>
                <a:gd name="connsiteY234" fmla="*/ 1539198 h 1671185"/>
                <a:gd name="connsiteX235" fmla="*/ 1105184 w 1670533"/>
                <a:gd name="connsiteY235" fmla="*/ 1446561 h 1671185"/>
                <a:gd name="connsiteX236" fmla="*/ 1072520 w 1670533"/>
                <a:gd name="connsiteY236" fmla="*/ 1413357 h 1671185"/>
                <a:gd name="connsiteX237" fmla="*/ 958688 w 1670533"/>
                <a:gd name="connsiteY237" fmla="*/ 1388871 h 1671185"/>
                <a:gd name="connsiteX238" fmla="*/ 869463 w 1670533"/>
                <a:gd name="connsiteY238" fmla="*/ 1414903 h 1671185"/>
                <a:gd name="connsiteX239" fmla="*/ 834744 w 1670533"/>
                <a:gd name="connsiteY239" fmla="*/ 1459874 h 1671185"/>
                <a:gd name="connsiteX240" fmla="*/ 767322 w 1670533"/>
                <a:gd name="connsiteY240" fmla="*/ 1456110 h 1671185"/>
                <a:gd name="connsiteX241" fmla="*/ 767322 w 1670533"/>
                <a:gd name="connsiteY241" fmla="*/ 1480121 h 1671185"/>
                <a:gd name="connsiteX242" fmla="*/ 830203 w 1670533"/>
                <a:gd name="connsiteY242" fmla="*/ 1483608 h 1671185"/>
                <a:gd name="connsiteX243" fmla="*/ 826292 w 1670533"/>
                <a:gd name="connsiteY243" fmla="*/ 1510987 h 1671185"/>
                <a:gd name="connsiteX244" fmla="*/ 762464 w 1670533"/>
                <a:gd name="connsiteY244" fmla="*/ 1500804 h 1671185"/>
                <a:gd name="connsiteX245" fmla="*/ 756105 w 1670533"/>
                <a:gd name="connsiteY245" fmla="*/ 1523904 h 1671185"/>
                <a:gd name="connsiteX246" fmla="*/ 822934 w 1670533"/>
                <a:gd name="connsiteY246" fmla="*/ 1534602 h 1671185"/>
                <a:gd name="connsiteX247" fmla="*/ 819459 w 1670533"/>
                <a:gd name="connsiteY247" fmla="*/ 1558930 h 1671185"/>
                <a:gd name="connsiteX248" fmla="*/ 763294 w 1670533"/>
                <a:gd name="connsiteY248" fmla="*/ 1551957 h 1671185"/>
                <a:gd name="connsiteX249" fmla="*/ 763294 w 1670533"/>
                <a:gd name="connsiteY249" fmla="*/ 1575928 h 1671185"/>
                <a:gd name="connsiteX250" fmla="*/ 816101 w 1670533"/>
                <a:gd name="connsiteY250" fmla="*/ 1582505 h 1671185"/>
                <a:gd name="connsiteX251" fmla="*/ 814048 w 1670533"/>
                <a:gd name="connsiteY251" fmla="*/ 1596690 h 1671185"/>
                <a:gd name="connsiteX252" fmla="*/ 813139 w 1670533"/>
                <a:gd name="connsiteY252" fmla="*/ 1600058 h 1671185"/>
                <a:gd name="connsiteX253" fmla="*/ 751365 w 1670533"/>
                <a:gd name="connsiteY253" fmla="*/ 1600058 h 1671185"/>
                <a:gd name="connsiteX254" fmla="*/ 751365 w 1670533"/>
                <a:gd name="connsiteY254" fmla="*/ 1624030 h 1671185"/>
                <a:gd name="connsiteX255" fmla="*/ 801251 w 1670533"/>
                <a:gd name="connsiteY255" fmla="*/ 1624030 h 1671185"/>
                <a:gd name="connsiteX256" fmla="*/ 780751 w 1670533"/>
                <a:gd name="connsiteY256" fmla="*/ 1638056 h 1671185"/>
                <a:gd name="connsiteX257" fmla="*/ 717121 w 1670533"/>
                <a:gd name="connsiteY257" fmla="*/ 1647565 h 1671185"/>
                <a:gd name="connsiteX258" fmla="*/ 642589 w 1670533"/>
                <a:gd name="connsiteY258" fmla="*/ 1627318 h 1671185"/>
                <a:gd name="connsiteX259" fmla="*/ 615967 w 1670533"/>
                <a:gd name="connsiteY259" fmla="*/ 1576958 h 1671185"/>
                <a:gd name="connsiteX260" fmla="*/ 628725 w 1670533"/>
                <a:gd name="connsiteY260" fmla="*/ 1439231 h 1671185"/>
                <a:gd name="connsiteX261" fmla="*/ 598272 w 1670533"/>
                <a:gd name="connsiteY261" fmla="*/ 1371675 h 1671185"/>
                <a:gd name="connsiteX262" fmla="*/ 1360853 w 1670533"/>
                <a:gd name="connsiteY262" fmla="*/ 488175 h 1671185"/>
                <a:gd name="connsiteX263" fmla="*/ 1358246 w 1670533"/>
                <a:gd name="connsiteY263" fmla="*/ 490038 h 1671185"/>
                <a:gd name="connsiteX264" fmla="*/ 1355087 w 1670533"/>
                <a:gd name="connsiteY264" fmla="*/ 487660 h 1671185"/>
                <a:gd name="connsiteX265" fmla="*/ 1351966 w 1670533"/>
                <a:gd name="connsiteY265" fmla="*/ 484173 h 1671185"/>
                <a:gd name="connsiteX266" fmla="*/ 1360853 w 1670533"/>
                <a:gd name="connsiteY266" fmla="*/ 488175 h 1671185"/>
                <a:gd name="connsiteX267" fmla="*/ 631885 w 1670533"/>
                <a:gd name="connsiteY267" fmla="*/ 1647803 h 1671185"/>
                <a:gd name="connsiteX268" fmla="*/ 716212 w 1670533"/>
                <a:gd name="connsiteY268" fmla="*/ 1670705 h 1671185"/>
                <a:gd name="connsiteX269" fmla="*/ 851728 w 1670533"/>
                <a:gd name="connsiteY269" fmla="*/ 1575334 h 1671185"/>
                <a:gd name="connsiteX270" fmla="*/ 1061856 w 1670533"/>
                <a:gd name="connsiteY270" fmla="*/ 1433921 h 1671185"/>
                <a:gd name="connsiteX271" fmla="*/ 1084488 w 1670533"/>
                <a:gd name="connsiteY271" fmla="*/ 1456902 h 1671185"/>
                <a:gd name="connsiteX272" fmla="*/ 1130739 w 1670533"/>
                <a:gd name="connsiteY272" fmla="*/ 1549579 h 1671185"/>
                <a:gd name="connsiteX273" fmla="*/ 1221031 w 1670533"/>
                <a:gd name="connsiteY273" fmla="*/ 1587340 h 1671185"/>
                <a:gd name="connsiteX274" fmla="*/ 1277473 w 1670533"/>
                <a:gd name="connsiteY274" fmla="*/ 1560951 h 1671185"/>
                <a:gd name="connsiteX275" fmla="*/ 1349201 w 1670533"/>
                <a:gd name="connsiteY275" fmla="*/ 1395924 h 1671185"/>
                <a:gd name="connsiteX276" fmla="*/ 1367449 w 1670533"/>
                <a:gd name="connsiteY276" fmla="*/ 1160250 h 1671185"/>
                <a:gd name="connsiteX277" fmla="*/ 1510549 w 1670533"/>
                <a:gd name="connsiteY277" fmla="*/ 1221030 h 1671185"/>
                <a:gd name="connsiteX278" fmla="*/ 1580065 w 1670533"/>
                <a:gd name="connsiteY278" fmla="*/ 1218376 h 1671185"/>
                <a:gd name="connsiteX279" fmla="*/ 1639469 w 1670533"/>
                <a:gd name="connsiteY279" fmla="*/ 1163736 h 1671185"/>
                <a:gd name="connsiteX280" fmla="*/ 1634769 w 1670533"/>
                <a:gd name="connsiteY280" fmla="*/ 998234 h 1671185"/>
                <a:gd name="connsiteX281" fmla="*/ 1611505 w 1670533"/>
                <a:gd name="connsiteY281" fmla="*/ 982147 h 1671185"/>
                <a:gd name="connsiteX282" fmla="*/ 1440007 w 1670533"/>
                <a:gd name="connsiteY282" fmla="*/ 788949 h 1671185"/>
                <a:gd name="connsiteX283" fmla="*/ 1612651 w 1670533"/>
                <a:gd name="connsiteY283" fmla="*/ 685772 h 1671185"/>
                <a:gd name="connsiteX284" fmla="*/ 1658310 w 1670533"/>
                <a:gd name="connsiteY284" fmla="*/ 628399 h 1671185"/>
                <a:gd name="connsiteX285" fmla="*/ 1644328 w 1670533"/>
                <a:gd name="connsiteY285" fmla="*/ 523122 h 1671185"/>
                <a:gd name="connsiteX286" fmla="*/ 1536617 w 1670533"/>
                <a:gd name="connsiteY286" fmla="*/ 439241 h 1671185"/>
                <a:gd name="connsiteX287" fmla="*/ 1414056 w 1670533"/>
                <a:gd name="connsiteY287" fmla="*/ 476606 h 1671185"/>
                <a:gd name="connsiteX288" fmla="*/ 1352756 w 1670533"/>
                <a:gd name="connsiteY288" fmla="*/ 238871 h 1671185"/>
                <a:gd name="connsiteX289" fmla="*/ 1350741 w 1670533"/>
                <a:gd name="connsiteY289" fmla="*/ 154872 h 1671185"/>
                <a:gd name="connsiteX290" fmla="*/ 1269061 w 1670533"/>
                <a:gd name="connsiteY290" fmla="*/ 85176 h 1671185"/>
                <a:gd name="connsiteX291" fmla="*/ 1201322 w 1670533"/>
                <a:gd name="connsiteY291" fmla="*/ 63384 h 1671185"/>
                <a:gd name="connsiteX292" fmla="*/ 970774 w 1670533"/>
                <a:gd name="connsiteY292" fmla="*/ 224528 h 1671185"/>
                <a:gd name="connsiteX293" fmla="*/ 802120 w 1670533"/>
                <a:gd name="connsiteY293" fmla="*/ 5456 h 1671185"/>
                <a:gd name="connsiteX294" fmla="*/ 699623 w 1670533"/>
                <a:gd name="connsiteY294" fmla="*/ 2960 h 1671185"/>
                <a:gd name="connsiteX295" fmla="*/ 643774 w 1670533"/>
                <a:gd name="connsiteY295" fmla="*/ 16154 h 1671185"/>
                <a:gd name="connsiteX296" fmla="*/ 586502 w 1670533"/>
                <a:gd name="connsiteY296" fmla="*/ 112555 h 1671185"/>
                <a:gd name="connsiteX297" fmla="*/ 569874 w 1670533"/>
                <a:gd name="connsiteY297" fmla="*/ 303892 h 1671185"/>
                <a:gd name="connsiteX298" fmla="*/ 567188 w 1670533"/>
                <a:gd name="connsiteY298" fmla="*/ 306269 h 1671185"/>
                <a:gd name="connsiteX299" fmla="*/ 354414 w 1670533"/>
                <a:gd name="connsiteY299" fmla="*/ 239109 h 1671185"/>
                <a:gd name="connsiteX300" fmla="*/ 257605 w 1670533"/>
                <a:gd name="connsiteY300" fmla="*/ 243943 h 1671185"/>
                <a:gd name="connsiteX301" fmla="*/ 237501 w 1670533"/>
                <a:gd name="connsiteY301" fmla="*/ 260743 h 1671185"/>
                <a:gd name="connsiteX302" fmla="*/ 157360 w 1670533"/>
                <a:gd name="connsiteY302" fmla="*/ 433298 h 1671185"/>
                <a:gd name="connsiteX303" fmla="*/ 228653 w 1670533"/>
                <a:gd name="connsiteY303" fmla="*/ 499309 h 1671185"/>
                <a:gd name="connsiteX304" fmla="*/ 225888 w 1670533"/>
                <a:gd name="connsiteY304" fmla="*/ 683118 h 1671185"/>
                <a:gd name="connsiteX305" fmla="*/ 75600 w 1670533"/>
                <a:gd name="connsiteY305" fmla="*/ 692983 h 1671185"/>
                <a:gd name="connsiteX306" fmla="*/ 3121 w 1670533"/>
                <a:gd name="connsiteY306" fmla="*/ 755943 h 1671185"/>
                <a:gd name="connsiteX307" fmla="*/ -78 w 1670533"/>
                <a:gd name="connsiteY307" fmla="*/ 794060 h 1671185"/>
                <a:gd name="connsiteX308" fmla="*/ 7625 w 1670533"/>
                <a:gd name="connsiteY308" fmla="*/ 870848 h 1671185"/>
                <a:gd name="connsiteX309" fmla="*/ 168064 w 1670533"/>
                <a:gd name="connsiteY309" fmla="*/ 943119 h 1671185"/>
                <a:gd name="connsiteX310" fmla="*/ 277512 w 1670533"/>
                <a:gd name="connsiteY310" fmla="*/ 999106 h 1671185"/>
                <a:gd name="connsiteX311" fmla="*/ 180901 w 1670533"/>
                <a:gd name="connsiteY311" fmla="*/ 1224478 h 1671185"/>
                <a:gd name="connsiteX312" fmla="*/ 160085 w 1670533"/>
                <a:gd name="connsiteY312" fmla="*/ 1313549 h 1671185"/>
                <a:gd name="connsiteX313" fmla="*/ 207483 w 1670533"/>
                <a:gd name="connsiteY313" fmla="*/ 1381541 h 1671185"/>
                <a:gd name="connsiteX314" fmla="*/ 258988 w 1670533"/>
                <a:gd name="connsiteY314" fmla="*/ 1421599 h 1671185"/>
                <a:gd name="connsiteX315" fmla="*/ 371161 w 1670533"/>
                <a:gd name="connsiteY315" fmla="*/ 1394775 h 1671185"/>
                <a:gd name="connsiteX316" fmla="*/ 514103 w 1670533"/>
                <a:gd name="connsiteY316" fmla="*/ 1365732 h 1671185"/>
                <a:gd name="connsiteX317" fmla="*/ 605619 w 1670533"/>
                <a:gd name="connsiteY317" fmla="*/ 1429286 h 1671185"/>
                <a:gd name="connsiteX318" fmla="*/ 592940 w 1670533"/>
                <a:gd name="connsiteY318" fmla="*/ 1574818 h 1671185"/>
                <a:gd name="connsiteX319" fmla="*/ 631885 w 1670533"/>
                <a:gd name="connsiteY319" fmla="*/ 1647803 h 1671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</a:cxnLst>
              <a:rect l="l" t="t" r="r" b="b"/>
              <a:pathLst>
                <a:path w="1670533" h="1671185">
                  <a:moveTo>
                    <a:pt x="598272" y="1371675"/>
                  </a:moveTo>
                  <a:cubicBezTo>
                    <a:pt x="577694" y="1356301"/>
                    <a:pt x="555694" y="1342592"/>
                    <a:pt x="533022" y="1330507"/>
                  </a:cubicBezTo>
                  <a:cubicBezTo>
                    <a:pt x="532113" y="1327655"/>
                    <a:pt x="530415" y="1325000"/>
                    <a:pt x="527611" y="1323375"/>
                  </a:cubicBezTo>
                  <a:cubicBezTo>
                    <a:pt x="551349" y="1337124"/>
                    <a:pt x="575008" y="1350873"/>
                    <a:pt x="598786" y="1364661"/>
                  </a:cubicBezTo>
                  <a:cubicBezTo>
                    <a:pt x="612136" y="1372388"/>
                    <a:pt x="624183" y="1351665"/>
                    <a:pt x="610872" y="1343939"/>
                  </a:cubicBezTo>
                  <a:cubicBezTo>
                    <a:pt x="570150" y="1320324"/>
                    <a:pt x="529507" y="1296749"/>
                    <a:pt x="488824" y="1273134"/>
                  </a:cubicBezTo>
                  <a:cubicBezTo>
                    <a:pt x="475474" y="1265368"/>
                    <a:pt x="463387" y="1286090"/>
                    <a:pt x="476738" y="1293856"/>
                  </a:cubicBezTo>
                  <a:cubicBezTo>
                    <a:pt x="493524" y="1303564"/>
                    <a:pt x="510311" y="1313311"/>
                    <a:pt x="527097" y="1323019"/>
                  </a:cubicBezTo>
                  <a:cubicBezTo>
                    <a:pt x="525676" y="1322345"/>
                    <a:pt x="524095" y="1321830"/>
                    <a:pt x="522279" y="1321711"/>
                  </a:cubicBezTo>
                  <a:cubicBezTo>
                    <a:pt x="519751" y="1321513"/>
                    <a:pt x="517223" y="1321592"/>
                    <a:pt x="514655" y="1321473"/>
                  </a:cubicBezTo>
                  <a:cubicBezTo>
                    <a:pt x="507664" y="1318105"/>
                    <a:pt x="500752" y="1314579"/>
                    <a:pt x="493683" y="1311568"/>
                  </a:cubicBezTo>
                  <a:cubicBezTo>
                    <a:pt x="484124" y="1307526"/>
                    <a:pt x="474052" y="1305466"/>
                    <a:pt x="463743" y="1305466"/>
                  </a:cubicBezTo>
                  <a:cubicBezTo>
                    <a:pt x="457503" y="1305466"/>
                    <a:pt x="451420" y="1306496"/>
                    <a:pt x="445495" y="1308002"/>
                  </a:cubicBezTo>
                  <a:cubicBezTo>
                    <a:pt x="437082" y="1294570"/>
                    <a:pt x="428630" y="1281098"/>
                    <a:pt x="420217" y="1267627"/>
                  </a:cubicBezTo>
                  <a:cubicBezTo>
                    <a:pt x="412041" y="1254591"/>
                    <a:pt x="391344" y="1266636"/>
                    <a:pt x="399559" y="1279751"/>
                  </a:cubicBezTo>
                  <a:lnTo>
                    <a:pt x="423258" y="1317591"/>
                  </a:lnTo>
                  <a:cubicBezTo>
                    <a:pt x="420296" y="1319453"/>
                    <a:pt x="417413" y="1321394"/>
                    <a:pt x="414766" y="1323692"/>
                  </a:cubicBezTo>
                  <a:lnTo>
                    <a:pt x="397347" y="1338749"/>
                  </a:lnTo>
                  <a:cubicBezTo>
                    <a:pt x="387038" y="1325277"/>
                    <a:pt x="376730" y="1311845"/>
                    <a:pt x="366421" y="1298374"/>
                  </a:cubicBezTo>
                  <a:cubicBezTo>
                    <a:pt x="357178" y="1286289"/>
                    <a:pt x="336363" y="1298215"/>
                    <a:pt x="345764" y="1310458"/>
                  </a:cubicBezTo>
                  <a:cubicBezTo>
                    <a:pt x="356942" y="1325118"/>
                    <a:pt x="368159" y="1339739"/>
                    <a:pt x="379337" y="1354360"/>
                  </a:cubicBezTo>
                  <a:lnTo>
                    <a:pt x="354058" y="1376271"/>
                  </a:lnTo>
                  <a:cubicBezTo>
                    <a:pt x="342999" y="1362760"/>
                    <a:pt x="331979" y="1349249"/>
                    <a:pt x="320920" y="1335737"/>
                  </a:cubicBezTo>
                  <a:cubicBezTo>
                    <a:pt x="311164" y="1323771"/>
                    <a:pt x="294298" y="1340809"/>
                    <a:pt x="303975" y="1352656"/>
                  </a:cubicBezTo>
                  <a:lnTo>
                    <a:pt x="336047" y="1391922"/>
                  </a:lnTo>
                  <a:lnTo>
                    <a:pt x="331071" y="1396201"/>
                  </a:lnTo>
                  <a:cubicBezTo>
                    <a:pt x="328305" y="1398578"/>
                    <a:pt x="325067" y="1400124"/>
                    <a:pt x="321907" y="1401788"/>
                  </a:cubicBezTo>
                  <a:cubicBezTo>
                    <a:pt x="320683" y="1401114"/>
                    <a:pt x="319221" y="1400639"/>
                    <a:pt x="317523" y="1400480"/>
                  </a:cubicBezTo>
                  <a:cubicBezTo>
                    <a:pt x="317286" y="1400243"/>
                    <a:pt x="317207" y="1399925"/>
                    <a:pt x="316930" y="1399648"/>
                  </a:cubicBezTo>
                  <a:cubicBezTo>
                    <a:pt x="300973" y="1385028"/>
                    <a:pt x="285016" y="1370367"/>
                    <a:pt x="269059" y="1355707"/>
                  </a:cubicBezTo>
                  <a:cubicBezTo>
                    <a:pt x="257723" y="1345286"/>
                    <a:pt x="240739" y="1362205"/>
                    <a:pt x="252154" y="1372666"/>
                  </a:cubicBezTo>
                  <a:cubicBezTo>
                    <a:pt x="264833" y="1384314"/>
                    <a:pt x="277512" y="1395963"/>
                    <a:pt x="290190" y="1407612"/>
                  </a:cubicBezTo>
                  <a:cubicBezTo>
                    <a:pt x="283357" y="1406741"/>
                    <a:pt x="276603" y="1405037"/>
                    <a:pt x="270521" y="1401471"/>
                  </a:cubicBezTo>
                  <a:cubicBezTo>
                    <a:pt x="253418" y="1391486"/>
                    <a:pt x="237737" y="1379322"/>
                    <a:pt x="223953" y="1365296"/>
                  </a:cubicBezTo>
                  <a:cubicBezTo>
                    <a:pt x="206298" y="1347387"/>
                    <a:pt x="191841" y="1326624"/>
                    <a:pt x="181019" y="1303643"/>
                  </a:cubicBezTo>
                  <a:cubicBezTo>
                    <a:pt x="171145" y="1282683"/>
                    <a:pt x="177109" y="1257523"/>
                    <a:pt x="195554" y="1242427"/>
                  </a:cubicBezTo>
                  <a:lnTo>
                    <a:pt x="300894" y="1156050"/>
                  </a:lnTo>
                  <a:cubicBezTo>
                    <a:pt x="323408" y="1137625"/>
                    <a:pt x="333282" y="1107473"/>
                    <a:pt x="326094" y="1079341"/>
                  </a:cubicBezTo>
                  <a:cubicBezTo>
                    <a:pt x="320051" y="1055845"/>
                    <a:pt x="312507" y="1032547"/>
                    <a:pt x="303501" y="1010041"/>
                  </a:cubicBezTo>
                  <a:cubicBezTo>
                    <a:pt x="302830" y="1008298"/>
                    <a:pt x="301921" y="1006594"/>
                    <a:pt x="301211" y="1004811"/>
                  </a:cubicBezTo>
                  <a:cubicBezTo>
                    <a:pt x="302238" y="1001959"/>
                    <a:pt x="302158" y="998630"/>
                    <a:pt x="300065" y="995223"/>
                  </a:cubicBezTo>
                  <a:cubicBezTo>
                    <a:pt x="297734" y="991340"/>
                    <a:pt x="294970" y="988170"/>
                    <a:pt x="292363" y="984644"/>
                  </a:cubicBezTo>
                  <a:cubicBezTo>
                    <a:pt x="286004" y="970736"/>
                    <a:pt x="279289" y="956987"/>
                    <a:pt x="271863" y="943714"/>
                  </a:cubicBezTo>
                  <a:cubicBezTo>
                    <a:pt x="264162" y="930044"/>
                    <a:pt x="252115" y="919980"/>
                    <a:pt x="238133" y="913600"/>
                  </a:cubicBezTo>
                  <a:cubicBezTo>
                    <a:pt x="240739" y="911699"/>
                    <a:pt x="242557" y="908727"/>
                    <a:pt x="242438" y="904408"/>
                  </a:cubicBezTo>
                  <a:cubicBezTo>
                    <a:pt x="241924" y="888440"/>
                    <a:pt x="241411" y="872473"/>
                    <a:pt x="240858" y="856465"/>
                  </a:cubicBezTo>
                  <a:cubicBezTo>
                    <a:pt x="240384" y="841092"/>
                    <a:pt x="216448" y="841013"/>
                    <a:pt x="216962" y="856465"/>
                  </a:cubicBezTo>
                  <a:cubicBezTo>
                    <a:pt x="217475" y="872473"/>
                    <a:pt x="217989" y="888440"/>
                    <a:pt x="218502" y="904408"/>
                  </a:cubicBezTo>
                  <a:cubicBezTo>
                    <a:pt x="218542" y="905755"/>
                    <a:pt x="218976" y="906785"/>
                    <a:pt x="219331" y="907895"/>
                  </a:cubicBezTo>
                  <a:cubicBezTo>
                    <a:pt x="215263" y="907221"/>
                    <a:pt x="211195" y="906270"/>
                    <a:pt x="207008" y="906270"/>
                  </a:cubicBezTo>
                  <a:lnTo>
                    <a:pt x="182401" y="906270"/>
                  </a:lnTo>
                  <a:cubicBezTo>
                    <a:pt x="184021" y="903854"/>
                    <a:pt x="184929" y="900842"/>
                    <a:pt x="184376" y="897276"/>
                  </a:cubicBezTo>
                  <a:cubicBezTo>
                    <a:pt x="181691" y="881269"/>
                    <a:pt x="179044" y="865301"/>
                    <a:pt x="176398" y="849294"/>
                  </a:cubicBezTo>
                  <a:cubicBezTo>
                    <a:pt x="173830" y="834118"/>
                    <a:pt x="150764" y="840577"/>
                    <a:pt x="153291" y="855673"/>
                  </a:cubicBezTo>
                  <a:cubicBezTo>
                    <a:pt x="155938" y="871680"/>
                    <a:pt x="158584" y="887688"/>
                    <a:pt x="161270" y="903655"/>
                  </a:cubicBezTo>
                  <a:cubicBezTo>
                    <a:pt x="161467" y="904725"/>
                    <a:pt x="161902" y="905399"/>
                    <a:pt x="162258" y="906270"/>
                  </a:cubicBezTo>
                  <a:lnTo>
                    <a:pt x="121062" y="906270"/>
                  </a:lnTo>
                  <a:lnTo>
                    <a:pt x="117388" y="856465"/>
                  </a:lnTo>
                  <a:cubicBezTo>
                    <a:pt x="116282" y="841171"/>
                    <a:pt x="92347" y="841013"/>
                    <a:pt x="93492" y="856465"/>
                  </a:cubicBezTo>
                  <a:lnTo>
                    <a:pt x="97166" y="906270"/>
                  </a:lnTo>
                  <a:lnTo>
                    <a:pt x="80814" y="906270"/>
                  </a:lnTo>
                  <a:cubicBezTo>
                    <a:pt x="79391" y="906270"/>
                    <a:pt x="78049" y="906033"/>
                    <a:pt x="76666" y="905914"/>
                  </a:cubicBezTo>
                  <a:cubicBezTo>
                    <a:pt x="76627" y="905676"/>
                    <a:pt x="76706" y="905478"/>
                    <a:pt x="76666" y="905240"/>
                  </a:cubicBezTo>
                  <a:cubicBezTo>
                    <a:pt x="74020" y="889272"/>
                    <a:pt x="71334" y="873265"/>
                    <a:pt x="68688" y="857297"/>
                  </a:cubicBezTo>
                  <a:cubicBezTo>
                    <a:pt x="66160" y="842122"/>
                    <a:pt x="43093" y="848540"/>
                    <a:pt x="45621" y="863676"/>
                  </a:cubicBezTo>
                  <a:lnTo>
                    <a:pt x="51151" y="896801"/>
                  </a:lnTo>
                  <a:cubicBezTo>
                    <a:pt x="40842" y="889590"/>
                    <a:pt x="33179" y="878812"/>
                    <a:pt x="30178" y="865697"/>
                  </a:cubicBezTo>
                  <a:cubicBezTo>
                    <a:pt x="24924" y="842320"/>
                    <a:pt x="22475" y="818388"/>
                    <a:pt x="23029" y="794575"/>
                  </a:cubicBezTo>
                  <a:cubicBezTo>
                    <a:pt x="23305" y="782807"/>
                    <a:pt x="24293" y="770960"/>
                    <a:pt x="25991" y="759272"/>
                  </a:cubicBezTo>
                  <a:cubicBezTo>
                    <a:pt x="29585" y="734785"/>
                    <a:pt x="50637" y="716638"/>
                    <a:pt x="76113" y="716163"/>
                  </a:cubicBezTo>
                  <a:lnTo>
                    <a:pt x="201242" y="713745"/>
                  </a:lnTo>
                  <a:cubicBezTo>
                    <a:pt x="222729" y="713310"/>
                    <a:pt x="242833" y="703919"/>
                    <a:pt x="256301" y="688030"/>
                  </a:cubicBezTo>
                  <a:cubicBezTo>
                    <a:pt x="270402" y="671349"/>
                    <a:pt x="282330" y="652925"/>
                    <a:pt x="291691" y="633272"/>
                  </a:cubicBezTo>
                  <a:cubicBezTo>
                    <a:pt x="301289" y="613025"/>
                    <a:pt x="308162" y="591510"/>
                    <a:pt x="312072" y="569362"/>
                  </a:cubicBezTo>
                  <a:cubicBezTo>
                    <a:pt x="314916" y="553315"/>
                    <a:pt x="311519" y="536871"/>
                    <a:pt x="303777" y="522449"/>
                  </a:cubicBezTo>
                  <a:cubicBezTo>
                    <a:pt x="304015" y="520467"/>
                    <a:pt x="303975" y="518526"/>
                    <a:pt x="303383" y="516624"/>
                  </a:cubicBezTo>
                  <a:cubicBezTo>
                    <a:pt x="306345" y="516109"/>
                    <a:pt x="309031" y="514326"/>
                    <a:pt x="310808" y="510760"/>
                  </a:cubicBezTo>
                  <a:cubicBezTo>
                    <a:pt x="313494" y="505451"/>
                    <a:pt x="316140" y="500102"/>
                    <a:pt x="318787" y="494752"/>
                  </a:cubicBezTo>
                  <a:cubicBezTo>
                    <a:pt x="325659" y="481003"/>
                    <a:pt x="305002" y="468840"/>
                    <a:pt x="298169" y="482668"/>
                  </a:cubicBezTo>
                  <a:cubicBezTo>
                    <a:pt x="295443" y="487977"/>
                    <a:pt x="292837" y="493326"/>
                    <a:pt x="290151" y="498636"/>
                  </a:cubicBezTo>
                  <a:cubicBezTo>
                    <a:pt x="289479" y="500023"/>
                    <a:pt x="289242" y="501370"/>
                    <a:pt x="289045" y="502717"/>
                  </a:cubicBezTo>
                  <a:cubicBezTo>
                    <a:pt x="288690" y="502400"/>
                    <a:pt x="288492" y="502004"/>
                    <a:pt x="288176" y="501686"/>
                  </a:cubicBezTo>
                  <a:cubicBezTo>
                    <a:pt x="287188" y="500815"/>
                    <a:pt x="283476" y="497922"/>
                    <a:pt x="275181" y="491662"/>
                  </a:cubicBezTo>
                  <a:lnTo>
                    <a:pt x="275221" y="491622"/>
                  </a:lnTo>
                  <a:cubicBezTo>
                    <a:pt x="279171" y="478309"/>
                    <a:pt x="283160" y="464956"/>
                    <a:pt x="287109" y="451643"/>
                  </a:cubicBezTo>
                  <a:cubicBezTo>
                    <a:pt x="291573" y="436825"/>
                    <a:pt x="268467" y="430485"/>
                    <a:pt x="264043" y="445264"/>
                  </a:cubicBezTo>
                  <a:cubicBezTo>
                    <a:pt x="260962" y="455606"/>
                    <a:pt x="257882" y="465947"/>
                    <a:pt x="254761" y="476328"/>
                  </a:cubicBezTo>
                  <a:cubicBezTo>
                    <a:pt x="247731" y="471019"/>
                    <a:pt x="239476" y="464877"/>
                    <a:pt x="229522" y="457389"/>
                  </a:cubicBezTo>
                  <a:cubicBezTo>
                    <a:pt x="228811" y="456834"/>
                    <a:pt x="227982" y="456239"/>
                    <a:pt x="227271" y="455685"/>
                  </a:cubicBezTo>
                  <a:cubicBezTo>
                    <a:pt x="231300" y="439677"/>
                    <a:pt x="235368" y="423749"/>
                    <a:pt x="239397" y="407742"/>
                  </a:cubicBezTo>
                  <a:cubicBezTo>
                    <a:pt x="243228" y="392765"/>
                    <a:pt x="220161" y="386425"/>
                    <a:pt x="216330" y="401363"/>
                  </a:cubicBezTo>
                  <a:cubicBezTo>
                    <a:pt x="213051" y="414280"/>
                    <a:pt x="209773" y="427197"/>
                    <a:pt x="206495" y="440113"/>
                  </a:cubicBezTo>
                  <a:cubicBezTo>
                    <a:pt x="200136" y="435359"/>
                    <a:pt x="194211" y="430881"/>
                    <a:pt x="189037" y="426998"/>
                  </a:cubicBezTo>
                  <a:cubicBezTo>
                    <a:pt x="189708" y="425968"/>
                    <a:pt x="190380" y="424898"/>
                    <a:pt x="190735" y="423512"/>
                  </a:cubicBezTo>
                  <a:cubicBezTo>
                    <a:pt x="194962" y="407583"/>
                    <a:pt x="199228" y="391655"/>
                    <a:pt x="203454" y="375767"/>
                  </a:cubicBezTo>
                  <a:cubicBezTo>
                    <a:pt x="206811" y="363127"/>
                    <a:pt x="190973" y="356827"/>
                    <a:pt x="183547" y="364038"/>
                  </a:cubicBezTo>
                  <a:cubicBezTo>
                    <a:pt x="193856" y="327388"/>
                    <a:pt x="216725" y="307933"/>
                    <a:pt x="252193" y="278652"/>
                  </a:cubicBezTo>
                  <a:cubicBezTo>
                    <a:pt x="258632" y="273343"/>
                    <a:pt x="265425" y="267716"/>
                    <a:pt x="273088" y="261179"/>
                  </a:cubicBezTo>
                  <a:cubicBezTo>
                    <a:pt x="291059" y="243943"/>
                    <a:pt x="320604" y="242319"/>
                    <a:pt x="340392" y="257494"/>
                  </a:cubicBezTo>
                  <a:lnTo>
                    <a:pt x="446996" y="339512"/>
                  </a:lnTo>
                  <a:cubicBezTo>
                    <a:pt x="460070" y="349537"/>
                    <a:pt x="476185" y="355084"/>
                    <a:pt x="492497" y="355084"/>
                  </a:cubicBezTo>
                  <a:cubicBezTo>
                    <a:pt x="492853" y="355559"/>
                    <a:pt x="495302" y="355044"/>
                    <a:pt x="496724" y="354965"/>
                  </a:cubicBezTo>
                  <a:cubicBezTo>
                    <a:pt x="518210" y="353697"/>
                    <a:pt x="550125" y="347516"/>
                    <a:pt x="580419" y="325248"/>
                  </a:cubicBezTo>
                  <a:cubicBezTo>
                    <a:pt x="583698" y="324971"/>
                    <a:pt x="586857" y="323386"/>
                    <a:pt x="588951" y="319503"/>
                  </a:cubicBezTo>
                  <a:cubicBezTo>
                    <a:pt x="589464" y="318552"/>
                    <a:pt x="589820" y="317561"/>
                    <a:pt x="590334" y="316611"/>
                  </a:cubicBezTo>
                  <a:cubicBezTo>
                    <a:pt x="613044" y="296601"/>
                    <a:pt x="626197" y="273660"/>
                    <a:pt x="632872" y="256900"/>
                  </a:cubicBezTo>
                  <a:cubicBezTo>
                    <a:pt x="633662" y="254958"/>
                    <a:pt x="634175" y="252937"/>
                    <a:pt x="634768" y="250917"/>
                  </a:cubicBezTo>
                  <a:cubicBezTo>
                    <a:pt x="652819" y="252264"/>
                    <a:pt x="670434" y="246360"/>
                    <a:pt x="683547" y="232968"/>
                  </a:cubicBezTo>
                  <a:cubicBezTo>
                    <a:pt x="694409" y="221953"/>
                    <a:pt x="677465" y="204994"/>
                    <a:pt x="666603" y="216009"/>
                  </a:cubicBezTo>
                  <a:cubicBezTo>
                    <a:pt x="658743" y="224092"/>
                    <a:pt x="648671" y="227936"/>
                    <a:pt x="637888" y="227381"/>
                  </a:cubicBezTo>
                  <a:cubicBezTo>
                    <a:pt x="637770" y="224092"/>
                    <a:pt x="637454" y="220764"/>
                    <a:pt x="636901" y="217436"/>
                  </a:cubicBezTo>
                  <a:lnTo>
                    <a:pt x="634413" y="202458"/>
                  </a:lnTo>
                  <a:cubicBezTo>
                    <a:pt x="648118" y="202300"/>
                    <a:pt x="661824" y="202102"/>
                    <a:pt x="675569" y="201864"/>
                  </a:cubicBezTo>
                  <a:cubicBezTo>
                    <a:pt x="690934" y="201705"/>
                    <a:pt x="691012" y="177694"/>
                    <a:pt x="675569" y="177893"/>
                  </a:cubicBezTo>
                  <a:cubicBezTo>
                    <a:pt x="660481" y="178130"/>
                    <a:pt x="645472" y="178328"/>
                    <a:pt x="630463" y="178566"/>
                  </a:cubicBezTo>
                  <a:lnTo>
                    <a:pt x="625802" y="150553"/>
                  </a:lnTo>
                  <a:cubicBezTo>
                    <a:pt x="642391" y="149364"/>
                    <a:pt x="659019" y="148176"/>
                    <a:pt x="675687" y="147026"/>
                  </a:cubicBezTo>
                  <a:cubicBezTo>
                    <a:pt x="690934" y="145957"/>
                    <a:pt x="691092" y="121986"/>
                    <a:pt x="675687" y="123055"/>
                  </a:cubicBezTo>
                  <a:cubicBezTo>
                    <a:pt x="657716" y="124284"/>
                    <a:pt x="639784" y="125551"/>
                    <a:pt x="621813" y="126819"/>
                  </a:cubicBezTo>
                  <a:lnTo>
                    <a:pt x="617389" y="100153"/>
                  </a:lnTo>
                  <a:cubicBezTo>
                    <a:pt x="633899" y="97816"/>
                    <a:pt x="650409" y="95557"/>
                    <a:pt x="666880" y="93259"/>
                  </a:cubicBezTo>
                  <a:cubicBezTo>
                    <a:pt x="682047" y="91199"/>
                    <a:pt x="675569" y="68059"/>
                    <a:pt x="660481" y="70160"/>
                  </a:cubicBezTo>
                  <a:cubicBezTo>
                    <a:pt x="646064" y="72140"/>
                    <a:pt x="631648" y="74121"/>
                    <a:pt x="617231" y="76143"/>
                  </a:cubicBezTo>
                  <a:cubicBezTo>
                    <a:pt x="620944" y="58748"/>
                    <a:pt x="633386" y="44088"/>
                    <a:pt x="651120" y="38145"/>
                  </a:cubicBezTo>
                  <a:cubicBezTo>
                    <a:pt x="667946" y="32479"/>
                    <a:pt x="685325" y="28358"/>
                    <a:pt x="702862" y="25901"/>
                  </a:cubicBezTo>
                  <a:cubicBezTo>
                    <a:pt x="734184" y="21464"/>
                    <a:pt x="766532" y="22295"/>
                    <a:pt x="798012" y="28278"/>
                  </a:cubicBezTo>
                  <a:cubicBezTo>
                    <a:pt x="821118" y="32637"/>
                    <a:pt x="838181" y="51101"/>
                    <a:pt x="840591" y="74121"/>
                  </a:cubicBezTo>
                  <a:lnTo>
                    <a:pt x="849516" y="161132"/>
                  </a:lnTo>
                  <a:cubicBezTo>
                    <a:pt x="851294" y="178724"/>
                    <a:pt x="858917" y="194811"/>
                    <a:pt x="870924" y="206421"/>
                  </a:cubicBezTo>
                  <a:cubicBezTo>
                    <a:pt x="886604" y="221596"/>
                    <a:pt x="904537" y="233324"/>
                    <a:pt x="924206" y="241368"/>
                  </a:cubicBezTo>
                  <a:cubicBezTo>
                    <a:pt x="961927" y="256781"/>
                    <a:pt x="1005019" y="257454"/>
                    <a:pt x="1046807" y="243784"/>
                  </a:cubicBezTo>
                  <a:cubicBezTo>
                    <a:pt x="1058815" y="239822"/>
                    <a:pt x="1069439" y="232769"/>
                    <a:pt x="1078010" y="223617"/>
                  </a:cubicBezTo>
                  <a:cubicBezTo>
                    <a:pt x="1088003" y="229085"/>
                    <a:pt x="1097997" y="234592"/>
                    <a:pt x="1107989" y="240060"/>
                  </a:cubicBezTo>
                  <a:cubicBezTo>
                    <a:pt x="1121458" y="247469"/>
                    <a:pt x="1133584" y="226747"/>
                    <a:pt x="1120036" y="219338"/>
                  </a:cubicBezTo>
                  <a:cubicBezTo>
                    <a:pt x="1110675" y="214187"/>
                    <a:pt x="1101314" y="209075"/>
                    <a:pt x="1091913" y="203924"/>
                  </a:cubicBezTo>
                  <a:lnTo>
                    <a:pt x="1099971" y="190215"/>
                  </a:lnTo>
                  <a:lnTo>
                    <a:pt x="1147724" y="212483"/>
                  </a:lnTo>
                  <a:cubicBezTo>
                    <a:pt x="1161627" y="218941"/>
                    <a:pt x="1173792" y="198298"/>
                    <a:pt x="1159811" y="191761"/>
                  </a:cubicBezTo>
                  <a:cubicBezTo>
                    <a:pt x="1143932" y="184351"/>
                    <a:pt x="1128014" y="176942"/>
                    <a:pt x="1112137" y="169572"/>
                  </a:cubicBezTo>
                  <a:lnTo>
                    <a:pt x="1128449" y="141836"/>
                  </a:lnTo>
                  <a:cubicBezTo>
                    <a:pt x="1148316" y="153089"/>
                    <a:pt x="1168183" y="164302"/>
                    <a:pt x="1188051" y="175515"/>
                  </a:cubicBezTo>
                  <a:cubicBezTo>
                    <a:pt x="1201520" y="183123"/>
                    <a:pt x="1213567" y="162400"/>
                    <a:pt x="1200137" y="154832"/>
                  </a:cubicBezTo>
                  <a:cubicBezTo>
                    <a:pt x="1180309" y="143619"/>
                    <a:pt x="1160482" y="132406"/>
                    <a:pt x="1140614" y="121193"/>
                  </a:cubicBezTo>
                  <a:lnTo>
                    <a:pt x="1146380" y="111367"/>
                  </a:lnTo>
                  <a:cubicBezTo>
                    <a:pt x="1149541" y="106057"/>
                    <a:pt x="1153727" y="101699"/>
                    <a:pt x="1158309" y="97855"/>
                  </a:cubicBezTo>
                  <a:cubicBezTo>
                    <a:pt x="1158151" y="101540"/>
                    <a:pt x="1159731" y="105146"/>
                    <a:pt x="1164313" y="107166"/>
                  </a:cubicBezTo>
                  <a:cubicBezTo>
                    <a:pt x="1188287" y="117785"/>
                    <a:pt x="1212224" y="128444"/>
                    <a:pt x="1236199" y="139063"/>
                  </a:cubicBezTo>
                  <a:cubicBezTo>
                    <a:pt x="1250141" y="145283"/>
                    <a:pt x="1262346" y="124640"/>
                    <a:pt x="1248245" y="118380"/>
                  </a:cubicBezTo>
                  <a:cubicBezTo>
                    <a:pt x="1225100" y="108117"/>
                    <a:pt x="1201994" y="97816"/>
                    <a:pt x="1178848" y="87554"/>
                  </a:cubicBezTo>
                  <a:cubicBezTo>
                    <a:pt x="1185010" y="86048"/>
                    <a:pt x="1191329" y="85295"/>
                    <a:pt x="1197768" y="86286"/>
                  </a:cubicBezTo>
                  <a:cubicBezTo>
                    <a:pt x="1219096" y="89614"/>
                    <a:pt x="1239635" y="96191"/>
                    <a:pt x="1258633" y="105859"/>
                  </a:cubicBezTo>
                  <a:cubicBezTo>
                    <a:pt x="1287585" y="120519"/>
                    <a:pt x="1312271" y="141598"/>
                    <a:pt x="1332099" y="168621"/>
                  </a:cubicBezTo>
                  <a:cubicBezTo>
                    <a:pt x="1344304" y="185223"/>
                    <a:pt x="1344777" y="208402"/>
                    <a:pt x="1333284" y="226351"/>
                  </a:cubicBezTo>
                  <a:lnTo>
                    <a:pt x="1273169" y="320335"/>
                  </a:lnTo>
                  <a:cubicBezTo>
                    <a:pt x="1260845" y="339591"/>
                    <a:pt x="1257962" y="363206"/>
                    <a:pt x="1265308" y="385078"/>
                  </a:cubicBezTo>
                  <a:cubicBezTo>
                    <a:pt x="1273840" y="410555"/>
                    <a:pt x="1285689" y="434764"/>
                    <a:pt x="1300461" y="457111"/>
                  </a:cubicBezTo>
                  <a:cubicBezTo>
                    <a:pt x="1311639" y="473951"/>
                    <a:pt x="1324475" y="489720"/>
                    <a:pt x="1338695" y="503984"/>
                  </a:cubicBezTo>
                  <a:cubicBezTo>
                    <a:pt x="1356074" y="521418"/>
                    <a:pt x="1381313" y="528828"/>
                    <a:pt x="1405209" y="524548"/>
                  </a:cubicBezTo>
                  <a:cubicBezTo>
                    <a:pt x="1413148" y="545786"/>
                    <a:pt x="1421087" y="566984"/>
                    <a:pt x="1429026" y="588222"/>
                  </a:cubicBezTo>
                  <a:cubicBezTo>
                    <a:pt x="1434398" y="602565"/>
                    <a:pt x="1457583" y="596345"/>
                    <a:pt x="1452133" y="581843"/>
                  </a:cubicBezTo>
                  <a:cubicBezTo>
                    <a:pt x="1444153" y="560526"/>
                    <a:pt x="1436175" y="539209"/>
                    <a:pt x="1428196" y="517892"/>
                  </a:cubicBezTo>
                  <a:cubicBezTo>
                    <a:pt x="1428118" y="517654"/>
                    <a:pt x="1427920" y="517536"/>
                    <a:pt x="1427841" y="517297"/>
                  </a:cubicBezTo>
                  <a:lnTo>
                    <a:pt x="1466825" y="501845"/>
                  </a:lnTo>
                  <a:cubicBezTo>
                    <a:pt x="1465917" y="504579"/>
                    <a:pt x="1465798" y="507590"/>
                    <a:pt x="1467141" y="510760"/>
                  </a:cubicBezTo>
                  <a:cubicBezTo>
                    <a:pt x="1475120" y="529422"/>
                    <a:pt x="1483137" y="548084"/>
                    <a:pt x="1491117" y="566746"/>
                  </a:cubicBezTo>
                  <a:cubicBezTo>
                    <a:pt x="1497159" y="580892"/>
                    <a:pt x="1517817" y="568688"/>
                    <a:pt x="1511773" y="554622"/>
                  </a:cubicBezTo>
                  <a:cubicBezTo>
                    <a:pt x="1503795" y="535999"/>
                    <a:pt x="1495816" y="517337"/>
                    <a:pt x="1487838" y="498675"/>
                  </a:cubicBezTo>
                  <a:cubicBezTo>
                    <a:pt x="1487087" y="496932"/>
                    <a:pt x="1486140" y="495624"/>
                    <a:pt x="1484995" y="494634"/>
                  </a:cubicBezTo>
                  <a:lnTo>
                    <a:pt x="1519357" y="481043"/>
                  </a:lnTo>
                  <a:lnTo>
                    <a:pt x="1533813" y="531879"/>
                  </a:lnTo>
                  <a:cubicBezTo>
                    <a:pt x="1538039" y="546697"/>
                    <a:pt x="1561145" y="540398"/>
                    <a:pt x="1556919" y="525499"/>
                  </a:cubicBezTo>
                  <a:cubicBezTo>
                    <a:pt x="1551942" y="508066"/>
                    <a:pt x="1546966" y="490632"/>
                    <a:pt x="1541989" y="473158"/>
                  </a:cubicBezTo>
                  <a:cubicBezTo>
                    <a:pt x="1549692" y="471296"/>
                    <a:pt x="1557591" y="470702"/>
                    <a:pt x="1565253" y="472326"/>
                  </a:cubicBezTo>
                  <a:cubicBezTo>
                    <a:pt x="1565293" y="473476"/>
                    <a:pt x="1565293" y="474624"/>
                    <a:pt x="1565727" y="475892"/>
                  </a:cubicBezTo>
                  <a:cubicBezTo>
                    <a:pt x="1573745" y="498556"/>
                    <a:pt x="1581723" y="521220"/>
                    <a:pt x="1589703" y="543884"/>
                  </a:cubicBezTo>
                  <a:cubicBezTo>
                    <a:pt x="1594798" y="558347"/>
                    <a:pt x="1617944" y="552086"/>
                    <a:pt x="1612769" y="537505"/>
                  </a:cubicBezTo>
                  <a:cubicBezTo>
                    <a:pt x="1607634" y="522924"/>
                    <a:pt x="1602499" y="508304"/>
                    <a:pt x="1597326" y="493722"/>
                  </a:cubicBezTo>
                  <a:cubicBezTo>
                    <a:pt x="1607792" y="505609"/>
                    <a:pt x="1616759" y="518486"/>
                    <a:pt x="1623236" y="532711"/>
                  </a:cubicBezTo>
                  <a:cubicBezTo>
                    <a:pt x="1639429" y="568292"/>
                    <a:pt x="1638798" y="602486"/>
                    <a:pt x="1635441" y="624952"/>
                  </a:cubicBezTo>
                  <a:cubicBezTo>
                    <a:pt x="1632834" y="642346"/>
                    <a:pt x="1620747" y="657442"/>
                    <a:pt x="1603922" y="664336"/>
                  </a:cubicBezTo>
                  <a:lnTo>
                    <a:pt x="1466351" y="720560"/>
                  </a:lnTo>
                  <a:cubicBezTo>
                    <a:pt x="1447550" y="728247"/>
                    <a:pt x="1433015" y="742710"/>
                    <a:pt x="1425431" y="761292"/>
                  </a:cubicBezTo>
                  <a:cubicBezTo>
                    <a:pt x="1416032" y="784115"/>
                    <a:pt x="1410937" y="808086"/>
                    <a:pt x="1410264" y="832573"/>
                  </a:cubicBezTo>
                  <a:cubicBezTo>
                    <a:pt x="1409554" y="858803"/>
                    <a:pt x="1413898" y="884597"/>
                    <a:pt x="1423101" y="909282"/>
                  </a:cubicBezTo>
                  <a:cubicBezTo>
                    <a:pt x="1427565" y="921248"/>
                    <a:pt x="1435267" y="931510"/>
                    <a:pt x="1444984" y="939672"/>
                  </a:cubicBezTo>
                  <a:cubicBezTo>
                    <a:pt x="1437517" y="965545"/>
                    <a:pt x="1430092" y="991459"/>
                    <a:pt x="1422588" y="1017371"/>
                  </a:cubicBezTo>
                  <a:cubicBezTo>
                    <a:pt x="1418362" y="1032230"/>
                    <a:pt x="1441428" y="1038570"/>
                    <a:pt x="1445693" y="1023711"/>
                  </a:cubicBezTo>
                  <a:cubicBezTo>
                    <a:pt x="1452487" y="1000057"/>
                    <a:pt x="1459320" y="976402"/>
                    <a:pt x="1466114" y="952747"/>
                  </a:cubicBezTo>
                  <a:lnTo>
                    <a:pt x="1487047" y="963049"/>
                  </a:lnTo>
                  <a:cubicBezTo>
                    <a:pt x="1486100" y="964555"/>
                    <a:pt x="1485389" y="966298"/>
                    <a:pt x="1485153" y="968398"/>
                  </a:cubicBezTo>
                  <a:lnTo>
                    <a:pt x="1477332" y="1040352"/>
                  </a:lnTo>
                  <a:cubicBezTo>
                    <a:pt x="1475634" y="1055687"/>
                    <a:pt x="1499609" y="1055568"/>
                    <a:pt x="1501267" y="1040352"/>
                  </a:cubicBezTo>
                  <a:lnTo>
                    <a:pt x="1508534" y="973629"/>
                  </a:lnTo>
                  <a:lnTo>
                    <a:pt x="1535354" y="986783"/>
                  </a:lnTo>
                  <a:cubicBezTo>
                    <a:pt x="1534801" y="987575"/>
                    <a:pt x="1534208" y="988249"/>
                    <a:pt x="1533813" y="989240"/>
                  </a:cubicBezTo>
                  <a:cubicBezTo>
                    <a:pt x="1525835" y="1010556"/>
                    <a:pt x="1517857" y="1031873"/>
                    <a:pt x="1509877" y="1053190"/>
                  </a:cubicBezTo>
                  <a:cubicBezTo>
                    <a:pt x="1504466" y="1067652"/>
                    <a:pt x="1527612" y="1073913"/>
                    <a:pt x="1532944" y="1059530"/>
                  </a:cubicBezTo>
                  <a:cubicBezTo>
                    <a:pt x="1540765" y="1038768"/>
                    <a:pt x="1548545" y="1017926"/>
                    <a:pt x="1556327" y="997124"/>
                  </a:cubicBezTo>
                  <a:lnTo>
                    <a:pt x="1591046" y="1014162"/>
                  </a:lnTo>
                  <a:cubicBezTo>
                    <a:pt x="1588596" y="1015509"/>
                    <a:pt x="1586622" y="1017728"/>
                    <a:pt x="1585673" y="1021215"/>
                  </a:cubicBezTo>
                  <a:cubicBezTo>
                    <a:pt x="1580381" y="1041184"/>
                    <a:pt x="1575049" y="1061155"/>
                    <a:pt x="1569717" y="1081163"/>
                  </a:cubicBezTo>
                  <a:cubicBezTo>
                    <a:pt x="1565727" y="1096101"/>
                    <a:pt x="1588834" y="1102441"/>
                    <a:pt x="1592822" y="1087543"/>
                  </a:cubicBezTo>
                  <a:cubicBezTo>
                    <a:pt x="1598155" y="1067573"/>
                    <a:pt x="1603448" y="1047564"/>
                    <a:pt x="1608779" y="1027594"/>
                  </a:cubicBezTo>
                  <a:cubicBezTo>
                    <a:pt x="1609214" y="1025930"/>
                    <a:pt x="1609214" y="1024464"/>
                    <a:pt x="1609056" y="1023038"/>
                  </a:cubicBezTo>
                  <a:lnTo>
                    <a:pt x="1617786" y="1027317"/>
                  </a:lnTo>
                  <a:cubicBezTo>
                    <a:pt x="1637099" y="1036826"/>
                    <a:pt x="1648672" y="1057073"/>
                    <a:pt x="1646618" y="1077717"/>
                  </a:cubicBezTo>
                  <a:cubicBezTo>
                    <a:pt x="1643933" y="1104580"/>
                    <a:pt x="1635085" y="1129107"/>
                    <a:pt x="1620352" y="1150661"/>
                  </a:cubicBezTo>
                  <a:cubicBezTo>
                    <a:pt x="1607002" y="1170235"/>
                    <a:pt x="1589623" y="1186242"/>
                    <a:pt x="1568610" y="1198208"/>
                  </a:cubicBezTo>
                  <a:cubicBezTo>
                    <a:pt x="1553918" y="1206608"/>
                    <a:pt x="1535670" y="1207321"/>
                    <a:pt x="1520463" y="1200110"/>
                  </a:cubicBezTo>
                  <a:lnTo>
                    <a:pt x="1409554" y="1147333"/>
                  </a:lnTo>
                  <a:cubicBezTo>
                    <a:pt x="1394229" y="1140043"/>
                    <a:pt x="1377008" y="1138101"/>
                    <a:pt x="1360616" y="1141944"/>
                  </a:cubicBezTo>
                  <a:cubicBezTo>
                    <a:pt x="1332731" y="1148442"/>
                    <a:pt x="1307965" y="1161042"/>
                    <a:pt x="1287071" y="1179387"/>
                  </a:cubicBezTo>
                  <a:cubicBezTo>
                    <a:pt x="1254485" y="1208034"/>
                    <a:pt x="1240425" y="1243140"/>
                    <a:pt x="1234382" y="1267587"/>
                  </a:cubicBezTo>
                  <a:cubicBezTo>
                    <a:pt x="1230788" y="1282088"/>
                    <a:pt x="1232288" y="1297184"/>
                    <a:pt x="1237502" y="1311092"/>
                  </a:cubicBezTo>
                  <a:cubicBezTo>
                    <a:pt x="1217595" y="1327298"/>
                    <a:pt x="1197688" y="1343503"/>
                    <a:pt x="1177781" y="1359709"/>
                  </a:cubicBezTo>
                  <a:cubicBezTo>
                    <a:pt x="1165813" y="1369456"/>
                    <a:pt x="1182877" y="1386335"/>
                    <a:pt x="1194727" y="1376667"/>
                  </a:cubicBezTo>
                  <a:cubicBezTo>
                    <a:pt x="1212895" y="1361888"/>
                    <a:pt x="1231024" y="1347109"/>
                    <a:pt x="1249194" y="1332330"/>
                  </a:cubicBezTo>
                  <a:cubicBezTo>
                    <a:pt x="1249312" y="1332449"/>
                    <a:pt x="1249390" y="1332647"/>
                    <a:pt x="1249510" y="1332766"/>
                  </a:cubicBezTo>
                  <a:lnTo>
                    <a:pt x="1259226" y="1344573"/>
                  </a:lnTo>
                  <a:cubicBezTo>
                    <a:pt x="1243861" y="1358758"/>
                    <a:pt x="1228496" y="1372943"/>
                    <a:pt x="1213171" y="1387127"/>
                  </a:cubicBezTo>
                  <a:cubicBezTo>
                    <a:pt x="1201836" y="1397588"/>
                    <a:pt x="1218780" y="1414507"/>
                    <a:pt x="1230076" y="1404086"/>
                  </a:cubicBezTo>
                  <a:cubicBezTo>
                    <a:pt x="1244888" y="1390416"/>
                    <a:pt x="1259660" y="1376747"/>
                    <a:pt x="1274432" y="1363077"/>
                  </a:cubicBezTo>
                  <a:lnTo>
                    <a:pt x="1291771" y="1384116"/>
                  </a:lnTo>
                  <a:cubicBezTo>
                    <a:pt x="1277513" y="1398420"/>
                    <a:pt x="1263215" y="1412684"/>
                    <a:pt x="1248956" y="1426987"/>
                  </a:cubicBezTo>
                  <a:cubicBezTo>
                    <a:pt x="1238055" y="1437884"/>
                    <a:pt x="1254960" y="1454882"/>
                    <a:pt x="1265900" y="1443946"/>
                  </a:cubicBezTo>
                  <a:cubicBezTo>
                    <a:pt x="1279606" y="1430197"/>
                    <a:pt x="1293351" y="1416448"/>
                    <a:pt x="1307096" y="1402699"/>
                  </a:cubicBezTo>
                  <a:lnTo>
                    <a:pt x="1326332" y="1426037"/>
                  </a:lnTo>
                  <a:cubicBezTo>
                    <a:pt x="1328939" y="1429286"/>
                    <a:pt x="1330993" y="1432773"/>
                    <a:pt x="1332731" y="1436339"/>
                  </a:cubicBezTo>
                  <a:cubicBezTo>
                    <a:pt x="1315707" y="1452148"/>
                    <a:pt x="1298684" y="1467957"/>
                    <a:pt x="1281660" y="1483767"/>
                  </a:cubicBezTo>
                  <a:cubicBezTo>
                    <a:pt x="1270324" y="1494267"/>
                    <a:pt x="1287309" y="1511185"/>
                    <a:pt x="1298604" y="1500725"/>
                  </a:cubicBezTo>
                  <a:cubicBezTo>
                    <a:pt x="1311599" y="1488640"/>
                    <a:pt x="1324595" y="1476555"/>
                    <a:pt x="1337588" y="1464510"/>
                  </a:cubicBezTo>
                  <a:cubicBezTo>
                    <a:pt x="1336404" y="1475921"/>
                    <a:pt x="1331586" y="1487055"/>
                    <a:pt x="1322896" y="1495930"/>
                  </a:cubicBezTo>
                  <a:cubicBezTo>
                    <a:pt x="1305753" y="1513444"/>
                    <a:pt x="1286479" y="1528619"/>
                    <a:pt x="1265624" y="1541061"/>
                  </a:cubicBezTo>
                  <a:cubicBezTo>
                    <a:pt x="1249154" y="1550926"/>
                    <a:pt x="1231577" y="1559128"/>
                    <a:pt x="1213409" y="1565468"/>
                  </a:cubicBezTo>
                  <a:cubicBezTo>
                    <a:pt x="1190105" y="1573551"/>
                    <a:pt x="1162654" y="1561783"/>
                    <a:pt x="1151397" y="1539198"/>
                  </a:cubicBezTo>
                  <a:lnTo>
                    <a:pt x="1105184" y="1446561"/>
                  </a:lnTo>
                  <a:cubicBezTo>
                    <a:pt x="1098075" y="1432258"/>
                    <a:pt x="1086740" y="1420807"/>
                    <a:pt x="1072520" y="1413357"/>
                  </a:cubicBezTo>
                  <a:cubicBezTo>
                    <a:pt x="1048585" y="1400837"/>
                    <a:pt x="1008534" y="1385780"/>
                    <a:pt x="958688" y="1388871"/>
                  </a:cubicBezTo>
                  <a:cubicBezTo>
                    <a:pt x="927406" y="1390892"/>
                    <a:pt x="897388" y="1399648"/>
                    <a:pt x="869463" y="1414903"/>
                  </a:cubicBezTo>
                  <a:cubicBezTo>
                    <a:pt x="852360" y="1424253"/>
                    <a:pt x="840116" y="1440736"/>
                    <a:pt x="834744" y="1459874"/>
                  </a:cubicBezTo>
                  <a:cubicBezTo>
                    <a:pt x="812270" y="1458646"/>
                    <a:pt x="789796" y="1457378"/>
                    <a:pt x="767322" y="1456110"/>
                  </a:cubicBezTo>
                  <a:cubicBezTo>
                    <a:pt x="751879" y="1455278"/>
                    <a:pt x="751997" y="1479249"/>
                    <a:pt x="767322" y="1480121"/>
                  </a:cubicBezTo>
                  <a:cubicBezTo>
                    <a:pt x="788295" y="1481270"/>
                    <a:pt x="809229" y="1482459"/>
                    <a:pt x="830203" y="1483608"/>
                  </a:cubicBezTo>
                  <a:lnTo>
                    <a:pt x="826292" y="1510987"/>
                  </a:lnTo>
                  <a:cubicBezTo>
                    <a:pt x="805042" y="1507619"/>
                    <a:pt x="783714" y="1504212"/>
                    <a:pt x="762464" y="1500804"/>
                  </a:cubicBezTo>
                  <a:cubicBezTo>
                    <a:pt x="747415" y="1498387"/>
                    <a:pt x="740938" y="1521487"/>
                    <a:pt x="756105" y="1523904"/>
                  </a:cubicBezTo>
                  <a:cubicBezTo>
                    <a:pt x="778381" y="1527470"/>
                    <a:pt x="800658" y="1531036"/>
                    <a:pt x="822934" y="1534602"/>
                  </a:cubicBezTo>
                  <a:lnTo>
                    <a:pt x="819459" y="1558930"/>
                  </a:lnTo>
                  <a:cubicBezTo>
                    <a:pt x="800737" y="1556593"/>
                    <a:pt x="782015" y="1554294"/>
                    <a:pt x="763294" y="1551957"/>
                  </a:cubicBezTo>
                  <a:cubicBezTo>
                    <a:pt x="748087" y="1550015"/>
                    <a:pt x="748245" y="1574026"/>
                    <a:pt x="763294" y="1575928"/>
                  </a:cubicBezTo>
                  <a:cubicBezTo>
                    <a:pt x="780909" y="1578107"/>
                    <a:pt x="798525" y="1580326"/>
                    <a:pt x="816101" y="1582505"/>
                  </a:cubicBezTo>
                  <a:lnTo>
                    <a:pt x="814048" y="1596690"/>
                  </a:lnTo>
                  <a:cubicBezTo>
                    <a:pt x="813889" y="1597879"/>
                    <a:pt x="813376" y="1598909"/>
                    <a:pt x="813139" y="1600058"/>
                  </a:cubicBezTo>
                  <a:lnTo>
                    <a:pt x="751365" y="1600058"/>
                  </a:lnTo>
                  <a:cubicBezTo>
                    <a:pt x="735961" y="1600058"/>
                    <a:pt x="735961" y="1624030"/>
                    <a:pt x="751365" y="1624030"/>
                  </a:cubicBezTo>
                  <a:lnTo>
                    <a:pt x="801251" y="1624030"/>
                  </a:lnTo>
                  <a:cubicBezTo>
                    <a:pt x="795721" y="1630250"/>
                    <a:pt x="788849" y="1635282"/>
                    <a:pt x="780751" y="1638056"/>
                  </a:cubicBezTo>
                  <a:cubicBezTo>
                    <a:pt x="760133" y="1645188"/>
                    <a:pt x="739121" y="1648437"/>
                    <a:pt x="717121" y="1647565"/>
                  </a:cubicBezTo>
                  <a:cubicBezTo>
                    <a:pt x="691210" y="1646496"/>
                    <a:pt x="666090" y="1639720"/>
                    <a:pt x="642589" y="1627318"/>
                  </a:cubicBezTo>
                  <a:cubicBezTo>
                    <a:pt x="624499" y="1617730"/>
                    <a:pt x="613993" y="1597958"/>
                    <a:pt x="615967" y="1576958"/>
                  </a:cubicBezTo>
                  <a:lnTo>
                    <a:pt x="628725" y="1439231"/>
                  </a:lnTo>
                  <a:cubicBezTo>
                    <a:pt x="631134" y="1412961"/>
                    <a:pt x="619759" y="1387722"/>
                    <a:pt x="598272" y="1371675"/>
                  </a:cubicBezTo>
                  <a:close/>
                  <a:moveTo>
                    <a:pt x="1360853" y="488175"/>
                  </a:moveTo>
                  <a:cubicBezTo>
                    <a:pt x="1359866" y="488690"/>
                    <a:pt x="1359036" y="489284"/>
                    <a:pt x="1358246" y="490038"/>
                  </a:cubicBezTo>
                  <a:cubicBezTo>
                    <a:pt x="1357259" y="489166"/>
                    <a:pt x="1356034" y="488611"/>
                    <a:pt x="1355087" y="487660"/>
                  </a:cubicBezTo>
                  <a:cubicBezTo>
                    <a:pt x="1353980" y="486550"/>
                    <a:pt x="1353071" y="485283"/>
                    <a:pt x="1351966" y="484173"/>
                  </a:cubicBezTo>
                  <a:cubicBezTo>
                    <a:pt x="1354889" y="485679"/>
                    <a:pt x="1357891" y="486868"/>
                    <a:pt x="1360853" y="488175"/>
                  </a:cubicBezTo>
                  <a:close/>
                  <a:moveTo>
                    <a:pt x="631885" y="1647803"/>
                  </a:moveTo>
                  <a:cubicBezTo>
                    <a:pt x="658427" y="1661829"/>
                    <a:pt x="686786" y="1669516"/>
                    <a:pt x="716212" y="1670705"/>
                  </a:cubicBezTo>
                  <a:cubicBezTo>
                    <a:pt x="802633" y="1674112"/>
                    <a:pt x="838101" y="1657946"/>
                    <a:pt x="851728" y="1575334"/>
                  </a:cubicBezTo>
                  <a:cubicBezTo>
                    <a:pt x="869739" y="1466570"/>
                    <a:pt x="935305" y="1367792"/>
                    <a:pt x="1061856" y="1433921"/>
                  </a:cubicBezTo>
                  <a:cubicBezTo>
                    <a:pt x="1071730" y="1439072"/>
                    <a:pt x="1079551" y="1447037"/>
                    <a:pt x="1084488" y="1456902"/>
                  </a:cubicBezTo>
                  <a:lnTo>
                    <a:pt x="1130739" y="1549579"/>
                  </a:lnTo>
                  <a:cubicBezTo>
                    <a:pt x="1147053" y="1582228"/>
                    <a:pt x="1187024" y="1599147"/>
                    <a:pt x="1221031" y="1587340"/>
                  </a:cubicBezTo>
                  <a:cubicBezTo>
                    <a:pt x="1240662" y="1580485"/>
                    <a:pt x="1259660" y="1571609"/>
                    <a:pt x="1277473" y="1560951"/>
                  </a:cubicBezTo>
                  <a:cubicBezTo>
                    <a:pt x="1345922" y="1520060"/>
                    <a:pt x="1390634" y="1471682"/>
                    <a:pt x="1349201" y="1395924"/>
                  </a:cubicBezTo>
                  <a:cubicBezTo>
                    <a:pt x="1320881" y="1344137"/>
                    <a:pt x="1246151" y="1166154"/>
                    <a:pt x="1367449" y="1160250"/>
                  </a:cubicBezTo>
                  <a:cubicBezTo>
                    <a:pt x="1412160" y="1158071"/>
                    <a:pt x="1471762" y="1202567"/>
                    <a:pt x="1510549" y="1221030"/>
                  </a:cubicBezTo>
                  <a:cubicBezTo>
                    <a:pt x="1532471" y="1231451"/>
                    <a:pt x="1558894" y="1230461"/>
                    <a:pt x="1580065" y="1218376"/>
                  </a:cubicBezTo>
                  <a:cubicBezTo>
                    <a:pt x="1604159" y="1204587"/>
                    <a:pt x="1624144" y="1186242"/>
                    <a:pt x="1639469" y="1163736"/>
                  </a:cubicBezTo>
                  <a:cubicBezTo>
                    <a:pt x="1679836" y="1104541"/>
                    <a:pt x="1683075" y="1039917"/>
                    <a:pt x="1634769" y="998234"/>
                  </a:cubicBezTo>
                  <a:cubicBezTo>
                    <a:pt x="1628054" y="992410"/>
                    <a:pt x="1620274" y="987021"/>
                    <a:pt x="1611505" y="982147"/>
                  </a:cubicBezTo>
                  <a:cubicBezTo>
                    <a:pt x="1535630" y="940306"/>
                    <a:pt x="1406236" y="901317"/>
                    <a:pt x="1440007" y="788949"/>
                  </a:cubicBezTo>
                  <a:cubicBezTo>
                    <a:pt x="1458886" y="725989"/>
                    <a:pt x="1555892" y="708951"/>
                    <a:pt x="1612651" y="685772"/>
                  </a:cubicBezTo>
                  <a:cubicBezTo>
                    <a:pt x="1637021" y="675787"/>
                    <a:pt x="1654478" y="653797"/>
                    <a:pt x="1658310" y="628399"/>
                  </a:cubicBezTo>
                  <a:cubicBezTo>
                    <a:pt x="1662141" y="602843"/>
                    <a:pt x="1662773" y="563854"/>
                    <a:pt x="1644328" y="523122"/>
                  </a:cubicBezTo>
                  <a:cubicBezTo>
                    <a:pt x="1625448" y="481638"/>
                    <a:pt x="1585753" y="440153"/>
                    <a:pt x="1536617" y="439241"/>
                  </a:cubicBezTo>
                  <a:cubicBezTo>
                    <a:pt x="1492854" y="438449"/>
                    <a:pt x="1459162" y="478428"/>
                    <a:pt x="1414056" y="476606"/>
                  </a:cubicBezTo>
                  <a:cubicBezTo>
                    <a:pt x="1276999" y="471098"/>
                    <a:pt x="1300461" y="320652"/>
                    <a:pt x="1352756" y="238871"/>
                  </a:cubicBezTo>
                  <a:cubicBezTo>
                    <a:pt x="1369385" y="212879"/>
                    <a:pt x="1368554" y="179160"/>
                    <a:pt x="1350741" y="154872"/>
                  </a:cubicBezTo>
                  <a:cubicBezTo>
                    <a:pt x="1328741" y="124957"/>
                    <a:pt x="1301291" y="101501"/>
                    <a:pt x="1269061" y="85176"/>
                  </a:cubicBezTo>
                  <a:cubicBezTo>
                    <a:pt x="1247889" y="74439"/>
                    <a:pt x="1225060" y="67148"/>
                    <a:pt x="1201322" y="63384"/>
                  </a:cubicBezTo>
                  <a:cubicBezTo>
                    <a:pt x="1081881" y="44603"/>
                    <a:pt x="1093217" y="253967"/>
                    <a:pt x="970774" y="224528"/>
                  </a:cubicBezTo>
                  <a:cubicBezTo>
                    <a:pt x="868238" y="199883"/>
                    <a:pt x="894189" y="22930"/>
                    <a:pt x="802120" y="5456"/>
                  </a:cubicBezTo>
                  <a:cubicBezTo>
                    <a:pt x="768231" y="-923"/>
                    <a:pt x="733433" y="-1795"/>
                    <a:pt x="699623" y="2960"/>
                  </a:cubicBezTo>
                  <a:cubicBezTo>
                    <a:pt x="680744" y="5614"/>
                    <a:pt x="661982" y="10052"/>
                    <a:pt x="643774" y="16154"/>
                  </a:cubicBezTo>
                  <a:cubicBezTo>
                    <a:pt x="596298" y="32083"/>
                    <a:pt x="580537" y="66990"/>
                    <a:pt x="586502" y="112555"/>
                  </a:cubicBezTo>
                  <a:cubicBezTo>
                    <a:pt x="595705" y="182370"/>
                    <a:pt x="604039" y="237643"/>
                    <a:pt x="569874" y="303892"/>
                  </a:cubicBezTo>
                  <a:cubicBezTo>
                    <a:pt x="568886" y="304645"/>
                    <a:pt x="568254" y="305516"/>
                    <a:pt x="567188" y="306269"/>
                  </a:cubicBezTo>
                  <a:cubicBezTo>
                    <a:pt x="495381" y="359521"/>
                    <a:pt x="408920" y="280990"/>
                    <a:pt x="354414" y="239109"/>
                  </a:cubicBezTo>
                  <a:cubicBezTo>
                    <a:pt x="325857" y="217158"/>
                    <a:pt x="282686" y="219932"/>
                    <a:pt x="257605" y="243943"/>
                  </a:cubicBezTo>
                  <a:cubicBezTo>
                    <a:pt x="250614" y="249966"/>
                    <a:pt x="243899" y="255473"/>
                    <a:pt x="237501" y="260743"/>
                  </a:cubicBezTo>
                  <a:cubicBezTo>
                    <a:pt x="191328" y="298899"/>
                    <a:pt x="132437" y="367842"/>
                    <a:pt x="157360" y="433298"/>
                  </a:cubicBezTo>
                  <a:cubicBezTo>
                    <a:pt x="171855" y="471494"/>
                    <a:pt x="200096" y="478508"/>
                    <a:pt x="228653" y="499309"/>
                  </a:cubicBezTo>
                  <a:cubicBezTo>
                    <a:pt x="287505" y="542181"/>
                    <a:pt x="291771" y="643336"/>
                    <a:pt x="225888" y="683118"/>
                  </a:cubicBezTo>
                  <a:cubicBezTo>
                    <a:pt x="188998" y="705425"/>
                    <a:pt x="117467" y="692151"/>
                    <a:pt x="75600" y="692983"/>
                  </a:cubicBezTo>
                  <a:cubicBezTo>
                    <a:pt x="38827" y="693697"/>
                    <a:pt x="8335" y="720164"/>
                    <a:pt x="3121" y="755943"/>
                  </a:cubicBezTo>
                  <a:cubicBezTo>
                    <a:pt x="1305" y="768543"/>
                    <a:pt x="238" y="781341"/>
                    <a:pt x="-78" y="794060"/>
                  </a:cubicBezTo>
                  <a:cubicBezTo>
                    <a:pt x="-670" y="819735"/>
                    <a:pt x="1936" y="845569"/>
                    <a:pt x="7625" y="870848"/>
                  </a:cubicBezTo>
                  <a:cubicBezTo>
                    <a:pt x="25201" y="948746"/>
                    <a:pt x="106448" y="937731"/>
                    <a:pt x="168064" y="943119"/>
                  </a:cubicBezTo>
                  <a:cubicBezTo>
                    <a:pt x="212815" y="947042"/>
                    <a:pt x="251799" y="960672"/>
                    <a:pt x="277512" y="999106"/>
                  </a:cubicBezTo>
                  <a:cubicBezTo>
                    <a:pt x="352557" y="1111118"/>
                    <a:pt x="258632" y="1160765"/>
                    <a:pt x="180901" y="1224478"/>
                  </a:cubicBezTo>
                  <a:cubicBezTo>
                    <a:pt x="154239" y="1246349"/>
                    <a:pt x="145669" y="1282960"/>
                    <a:pt x="160085" y="1313549"/>
                  </a:cubicBezTo>
                  <a:cubicBezTo>
                    <a:pt x="172053" y="1338867"/>
                    <a:pt x="188050" y="1361769"/>
                    <a:pt x="207483" y="1381541"/>
                  </a:cubicBezTo>
                  <a:cubicBezTo>
                    <a:pt x="222689" y="1397033"/>
                    <a:pt x="239989" y="1410465"/>
                    <a:pt x="258988" y="1421599"/>
                  </a:cubicBezTo>
                  <a:cubicBezTo>
                    <a:pt x="313376" y="1453337"/>
                    <a:pt x="332571" y="1428374"/>
                    <a:pt x="371161" y="1394775"/>
                  </a:cubicBezTo>
                  <a:cubicBezTo>
                    <a:pt x="415753" y="1355984"/>
                    <a:pt x="459319" y="1349565"/>
                    <a:pt x="514103" y="1365732"/>
                  </a:cubicBezTo>
                  <a:cubicBezTo>
                    <a:pt x="554746" y="1377737"/>
                    <a:pt x="597641" y="1381818"/>
                    <a:pt x="605619" y="1429286"/>
                  </a:cubicBezTo>
                  <a:cubicBezTo>
                    <a:pt x="612966" y="1473504"/>
                    <a:pt x="597087" y="1530164"/>
                    <a:pt x="592940" y="1574818"/>
                  </a:cubicBezTo>
                  <a:cubicBezTo>
                    <a:pt x="590136" y="1605169"/>
                    <a:pt x="605421" y="1633816"/>
                    <a:pt x="631885" y="1647803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84" name="Freeform 115">
              <a:extLst>
                <a:ext uri="{FF2B5EF4-FFF2-40B4-BE49-F238E27FC236}">
                  <a16:creationId xmlns:a16="http://schemas.microsoft.com/office/drawing/2014/main" id="{12DB2E5B-F0A3-489A-AD11-9733654B6E0C}"/>
                </a:ext>
              </a:extLst>
            </p:cNvPr>
            <p:cNvSpPr/>
            <p:nvPr/>
          </p:nvSpPr>
          <p:spPr>
            <a:xfrm>
              <a:off x="9295685" y="1747020"/>
              <a:ext cx="526284" cy="523195"/>
            </a:xfrm>
            <a:custGeom>
              <a:avLst/>
              <a:gdLst>
                <a:gd name="connsiteX0" fmla="*/ 186398 w 975245"/>
                <a:gd name="connsiteY0" fmla="*/ 834306 h 969519"/>
                <a:gd name="connsiteX1" fmla="*/ 26195 w 975245"/>
                <a:gd name="connsiteY1" fmla="*/ 563170 h 969519"/>
                <a:gd name="connsiteX2" fmla="*/ 86390 w 975245"/>
                <a:gd name="connsiteY2" fmla="*/ 234027 h 969519"/>
                <a:gd name="connsiteX3" fmla="*/ 472440 w 975245"/>
                <a:gd name="connsiteY3" fmla="*/ 23117 h 969519"/>
                <a:gd name="connsiteX4" fmla="*/ 604520 w 975245"/>
                <a:gd name="connsiteY4" fmla="*/ 35955 h 969519"/>
                <a:gd name="connsiteX5" fmla="*/ 951625 w 975245"/>
                <a:gd name="connsiteY5" fmla="*/ 467838 h 969519"/>
                <a:gd name="connsiteX6" fmla="*/ 913431 w 975245"/>
                <a:gd name="connsiteY6" fmla="*/ 652083 h 969519"/>
                <a:gd name="connsiteX7" fmla="*/ 610800 w 975245"/>
                <a:gd name="connsiteY7" fmla="*/ 936849 h 969519"/>
                <a:gd name="connsiteX8" fmla="*/ 525367 w 975245"/>
                <a:gd name="connsiteY8" fmla="*/ 944337 h 969519"/>
                <a:gd name="connsiteX9" fmla="*/ 495664 w 975245"/>
                <a:gd name="connsiteY9" fmla="*/ 944059 h 969519"/>
                <a:gd name="connsiteX10" fmla="*/ 465646 w 975245"/>
                <a:gd name="connsiteY10" fmla="*/ 943743 h 969519"/>
                <a:gd name="connsiteX11" fmla="*/ 416985 w 975245"/>
                <a:gd name="connsiteY11" fmla="*/ 945566 h 969519"/>
                <a:gd name="connsiteX12" fmla="*/ 186398 w 975245"/>
                <a:gd name="connsiteY12" fmla="*/ 834306 h 969519"/>
                <a:gd name="connsiteX13" fmla="*/ 419038 w 975245"/>
                <a:gd name="connsiteY13" fmla="*/ 968626 h 969519"/>
                <a:gd name="connsiteX14" fmla="*/ 465646 w 975245"/>
                <a:gd name="connsiteY14" fmla="*/ 966922 h 969519"/>
                <a:gd name="connsiteX15" fmla="*/ 495308 w 975245"/>
                <a:gd name="connsiteY15" fmla="*/ 967239 h 969519"/>
                <a:gd name="connsiteX16" fmla="*/ 525367 w 975245"/>
                <a:gd name="connsiteY16" fmla="*/ 967516 h 969519"/>
                <a:gd name="connsiteX17" fmla="*/ 615855 w 975245"/>
                <a:gd name="connsiteY17" fmla="*/ 959433 h 969519"/>
                <a:gd name="connsiteX18" fmla="*/ 934601 w 975245"/>
                <a:gd name="connsiteY18" fmla="*/ 661354 h 969519"/>
                <a:gd name="connsiteX19" fmla="*/ 974731 w 975245"/>
                <a:gd name="connsiteY19" fmla="*/ 468829 h 969519"/>
                <a:gd name="connsiteX20" fmla="*/ 608746 w 975245"/>
                <a:gd name="connsiteY20" fmla="*/ 13172 h 969519"/>
                <a:gd name="connsiteX21" fmla="*/ 472440 w 975245"/>
                <a:gd name="connsiteY21" fmla="*/ -62 h 969519"/>
                <a:gd name="connsiteX22" fmla="*/ 66285 w 975245"/>
                <a:gd name="connsiteY22" fmla="*/ 222497 h 969519"/>
                <a:gd name="connsiteX23" fmla="*/ 3168 w 975245"/>
                <a:gd name="connsiteY23" fmla="*/ 565468 h 969519"/>
                <a:gd name="connsiteX24" fmla="*/ 169809 w 975245"/>
                <a:gd name="connsiteY24" fmla="*/ 850432 h 969519"/>
                <a:gd name="connsiteX25" fmla="*/ 400356 w 975245"/>
                <a:gd name="connsiteY25" fmla="*/ 969458 h 969519"/>
                <a:gd name="connsiteX26" fmla="*/ 419038 w 975245"/>
                <a:gd name="connsiteY26" fmla="*/ 968626 h 969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975245" h="969519">
                  <a:moveTo>
                    <a:pt x="186398" y="834306"/>
                  </a:moveTo>
                  <a:cubicBezTo>
                    <a:pt x="114591" y="760370"/>
                    <a:pt x="37018" y="672369"/>
                    <a:pt x="26195" y="563170"/>
                  </a:cubicBezTo>
                  <a:cubicBezTo>
                    <a:pt x="14188" y="441926"/>
                    <a:pt x="36070" y="321949"/>
                    <a:pt x="86390" y="234027"/>
                  </a:cubicBezTo>
                  <a:cubicBezTo>
                    <a:pt x="185964" y="59728"/>
                    <a:pt x="351340" y="23117"/>
                    <a:pt x="472440" y="23117"/>
                  </a:cubicBezTo>
                  <a:cubicBezTo>
                    <a:pt x="514583" y="23117"/>
                    <a:pt x="559018" y="27436"/>
                    <a:pt x="604520" y="35955"/>
                  </a:cubicBezTo>
                  <a:cubicBezTo>
                    <a:pt x="804496" y="73438"/>
                    <a:pt x="960236" y="267191"/>
                    <a:pt x="951625" y="467838"/>
                  </a:cubicBezTo>
                  <a:cubicBezTo>
                    <a:pt x="948544" y="539991"/>
                    <a:pt x="936024" y="600296"/>
                    <a:pt x="913431" y="652083"/>
                  </a:cubicBezTo>
                  <a:cubicBezTo>
                    <a:pt x="841940" y="815960"/>
                    <a:pt x="745763" y="906458"/>
                    <a:pt x="610800" y="936849"/>
                  </a:cubicBezTo>
                  <a:cubicBezTo>
                    <a:pt x="581374" y="943465"/>
                    <a:pt x="551080" y="944337"/>
                    <a:pt x="525367" y="944337"/>
                  </a:cubicBezTo>
                  <a:cubicBezTo>
                    <a:pt x="515452" y="944337"/>
                    <a:pt x="505578" y="944218"/>
                    <a:pt x="495664" y="944059"/>
                  </a:cubicBezTo>
                  <a:cubicBezTo>
                    <a:pt x="485671" y="943901"/>
                    <a:pt x="475639" y="943743"/>
                    <a:pt x="465646" y="943743"/>
                  </a:cubicBezTo>
                  <a:cubicBezTo>
                    <a:pt x="446569" y="943743"/>
                    <a:pt x="431086" y="944337"/>
                    <a:pt x="416985" y="945566"/>
                  </a:cubicBezTo>
                  <a:cubicBezTo>
                    <a:pt x="340636" y="952222"/>
                    <a:pt x="264248" y="914501"/>
                    <a:pt x="186398" y="834306"/>
                  </a:cubicBezTo>
                  <a:close/>
                  <a:moveTo>
                    <a:pt x="419038" y="968626"/>
                  </a:moveTo>
                  <a:cubicBezTo>
                    <a:pt x="432429" y="967476"/>
                    <a:pt x="447240" y="966922"/>
                    <a:pt x="465646" y="966922"/>
                  </a:cubicBezTo>
                  <a:cubicBezTo>
                    <a:pt x="475521" y="966922"/>
                    <a:pt x="485395" y="967080"/>
                    <a:pt x="495308" y="967239"/>
                  </a:cubicBezTo>
                  <a:cubicBezTo>
                    <a:pt x="505342" y="967357"/>
                    <a:pt x="515334" y="967516"/>
                    <a:pt x="525367" y="967516"/>
                  </a:cubicBezTo>
                  <a:cubicBezTo>
                    <a:pt x="552383" y="967516"/>
                    <a:pt x="584218" y="966565"/>
                    <a:pt x="615855" y="959433"/>
                  </a:cubicBezTo>
                  <a:cubicBezTo>
                    <a:pt x="758600" y="927300"/>
                    <a:pt x="859912" y="832602"/>
                    <a:pt x="934601" y="661354"/>
                  </a:cubicBezTo>
                  <a:cubicBezTo>
                    <a:pt x="958418" y="606873"/>
                    <a:pt x="971532" y="543913"/>
                    <a:pt x="974731" y="468829"/>
                  </a:cubicBezTo>
                  <a:cubicBezTo>
                    <a:pt x="983776" y="257127"/>
                    <a:pt x="819585" y="52715"/>
                    <a:pt x="608746" y="13172"/>
                  </a:cubicBezTo>
                  <a:cubicBezTo>
                    <a:pt x="561901" y="4415"/>
                    <a:pt x="516045" y="-62"/>
                    <a:pt x="472440" y="-62"/>
                  </a:cubicBezTo>
                  <a:cubicBezTo>
                    <a:pt x="289961" y="-62"/>
                    <a:pt x="149507" y="76924"/>
                    <a:pt x="66285" y="222497"/>
                  </a:cubicBezTo>
                  <a:cubicBezTo>
                    <a:pt x="13675" y="314500"/>
                    <a:pt x="-9313" y="439509"/>
                    <a:pt x="3168" y="565468"/>
                  </a:cubicBezTo>
                  <a:cubicBezTo>
                    <a:pt x="14741" y="682076"/>
                    <a:pt x="95237" y="773684"/>
                    <a:pt x="169809" y="850432"/>
                  </a:cubicBezTo>
                  <a:cubicBezTo>
                    <a:pt x="246513" y="929399"/>
                    <a:pt x="324086" y="969458"/>
                    <a:pt x="400356" y="969458"/>
                  </a:cubicBezTo>
                  <a:cubicBezTo>
                    <a:pt x="406518" y="969458"/>
                    <a:pt x="412720" y="969180"/>
                    <a:pt x="419038" y="968626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85" name="Freeform 116">
              <a:extLst>
                <a:ext uri="{FF2B5EF4-FFF2-40B4-BE49-F238E27FC236}">
                  <a16:creationId xmlns:a16="http://schemas.microsoft.com/office/drawing/2014/main" id="{AAC71AF8-0332-480E-A887-CB9513B0450C}"/>
                </a:ext>
              </a:extLst>
            </p:cNvPr>
            <p:cNvSpPr/>
            <p:nvPr/>
          </p:nvSpPr>
          <p:spPr>
            <a:xfrm>
              <a:off x="9335519" y="1786619"/>
              <a:ext cx="446628" cy="443996"/>
            </a:xfrm>
            <a:custGeom>
              <a:avLst/>
              <a:gdLst>
                <a:gd name="connsiteX0" fmla="*/ 163456 w 827635"/>
                <a:gd name="connsiteY0" fmla="*/ 699868 h 822758"/>
                <a:gd name="connsiteX1" fmla="*/ 33035 w 827635"/>
                <a:gd name="connsiteY1" fmla="*/ 476199 h 822758"/>
                <a:gd name="connsiteX2" fmla="*/ 81973 w 827635"/>
                <a:gd name="connsiteY2" fmla="*/ 204429 h 822758"/>
                <a:gd name="connsiteX3" fmla="*/ 395940 w 827635"/>
                <a:gd name="connsiteY3" fmla="*/ 30527 h 822758"/>
                <a:gd name="connsiteX4" fmla="*/ 503531 w 827635"/>
                <a:gd name="connsiteY4" fmla="*/ 41146 h 822758"/>
                <a:gd name="connsiteX5" fmla="*/ 785781 w 827635"/>
                <a:gd name="connsiteY5" fmla="*/ 397271 h 822758"/>
                <a:gd name="connsiteX6" fmla="*/ 754736 w 827635"/>
                <a:gd name="connsiteY6" fmla="*/ 549382 h 822758"/>
                <a:gd name="connsiteX7" fmla="*/ 508587 w 827635"/>
                <a:gd name="connsiteY7" fmla="*/ 784342 h 822758"/>
                <a:gd name="connsiteX8" fmla="*/ 439190 w 827635"/>
                <a:gd name="connsiteY8" fmla="*/ 790563 h 822758"/>
                <a:gd name="connsiteX9" fmla="*/ 414938 w 827635"/>
                <a:gd name="connsiteY9" fmla="*/ 790325 h 822758"/>
                <a:gd name="connsiteX10" fmla="*/ 390370 w 827635"/>
                <a:gd name="connsiteY10" fmla="*/ 790048 h 822758"/>
                <a:gd name="connsiteX11" fmla="*/ 350478 w 827635"/>
                <a:gd name="connsiteY11" fmla="*/ 791554 h 822758"/>
                <a:gd name="connsiteX12" fmla="*/ 163456 w 827635"/>
                <a:gd name="connsiteY12" fmla="*/ 699868 h 822758"/>
                <a:gd name="connsiteX13" fmla="*/ 395189 w 827635"/>
                <a:gd name="connsiteY13" fmla="*/ 820597 h 822758"/>
                <a:gd name="connsiteX14" fmla="*/ 420270 w 827635"/>
                <a:gd name="connsiteY14" fmla="*/ 820835 h 822758"/>
                <a:gd name="connsiteX15" fmla="*/ 445706 w 827635"/>
                <a:gd name="connsiteY15" fmla="*/ 821112 h 822758"/>
                <a:gd name="connsiteX16" fmla="*/ 522529 w 827635"/>
                <a:gd name="connsiteY16" fmla="*/ 814218 h 822758"/>
                <a:gd name="connsiteX17" fmla="*/ 793128 w 827635"/>
                <a:gd name="connsiteY17" fmla="*/ 561348 h 822758"/>
                <a:gd name="connsiteX18" fmla="*/ 827175 w 827635"/>
                <a:gd name="connsiteY18" fmla="*/ 397985 h 822758"/>
                <a:gd name="connsiteX19" fmla="*/ 516447 w 827635"/>
                <a:gd name="connsiteY19" fmla="*/ 11152 h 822758"/>
                <a:gd name="connsiteX20" fmla="*/ 400955 w 827635"/>
                <a:gd name="connsiteY20" fmla="*/ -62 h 822758"/>
                <a:gd name="connsiteX21" fmla="*/ 56220 w 827635"/>
                <a:gd name="connsiteY21" fmla="*/ 188897 h 822758"/>
                <a:gd name="connsiteX22" fmla="*/ 2661 w 827635"/>
                <a:gd name="connsiteY22" fmla="*/ 479726 h 822758"/>
                <a:gd name="connsiteX23" fmla="*/ 143984 w 827635"/>
                <a:gd name="connsiteY23" fmla="*/ 721620 h 822758"/>
                <a:gd name="connsiteX24" fmla="*/ 340050 w 827635"/>
                <a:gd name="connsiteY24" fmla="*/ 822697 h 822758"/>
                <a:gd name="connsiteX25" fmla="*/ 355967 w 827635"/>
                <a:gd name="connsiteY25" fmla="*/ 822023 h 822758"/>
                <a:gd name="connsiteX26" fmla="*/ 395189 w 827635"/>
                <a:gd name="connsiteY26" fmla="*/ 820597 h 822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827635" h="822758">
                  <a:moveTo>
                    <a:pt x="163456" y="699868"/>
                  </a:moveTo>
                  <a:cubicBezTo>
                    <a:pt x="104961" y="638810"/>
                    <a:pt x="41803" y="566102"/>
                    <a:pt x="33035" y="476199"/>
                  </a:cubicBezTo>
                  <a:cubicBezTo>
                    <a:pt x="23240" y="376034"/>
                    <a:pt x="41053" y="276978"/>
                    <a:pt x="81973" y="204429"/>
                  </a:cubicBezTo>
                  <a:cubicBezTo>
                    <a:pt x="162982" y="60680"/>
                    <a:pt x="297432" y="30527"/>
                    <a:pt x="395940" y="30527"/>
                  </a:cubicBezTo>
                  <a:cubicBezTo>
                    <a:pt x="430303" y="30527"/>
                    <a:pt x="466522" y="33855"/>
                    <a:pt x="503531" y="41146"/>
                  </a:cubicBezTo>
                  <a:cubicBezTo>
                    <a:pt x="663930" y="72606"/>
                    <a:pt x="793562" y="236484"/>
                    <a:pt x="785781" y="397271"/>
                  </a:cubicBezTo>
                  <a:cubicBezTo>
                    <a:pt x="782898" y="456824"/>
                    <a:pt x="773102" y="506629"/>
                    <a:pt x="754736" y="549382"/>
                  </a:cubicBezTo>
                  <a:cubicBezTo>
                    <a:pt x="696516" y="684653"/>
                    <a:pt x="618311" y="759301"/>
                    <a:pt x="508587" y="784342"/>
                  </a:cubicBezTo>
                  <a:cubicBezTo>
                    <a:pt x="484730" y="789810"/>
                    <a:pt x="460162" y="790563"/>
                    <a:pt x="439190" y="790563"/>
                  </a:cubicBezTo>
                  <a:cubicBezTo>
                    <a:pt x="431132" y="790563"/>
                    <a:pt x="423034" y="790444"/>
                    <a:pt x="414938" y="790325"/>
                  </a:cubicBezTo>
                  <a:cubicBezTo>
                    <a:pt x="406722" y="790167"/>
                    <a:pt x="398546" y="790048"/>
                    <a:pt x="390370" y="790048"/>
                  </a:cubicBezTo>
                  <a:cubicBezTo>
                    <a:pt x="374729" y="790048"/>
                    <a:pt x="362051" y="790523"/>
                    <a:pt x="350478" y="791554"/>
                  </a:cubicBezTo>
                  <a:cubicBezTo>
                    <a:pt x="288506" y="797022"/>
                    <a:pt x="226692" y="765918"/>
                    <a:pt x="163456" y="699868"/>
                  </a:cubicBezTo>
                  <a:close/>
                  <a:moveTo>
                    <a:pt x="395189" y="820597"/>
                  </a:moveTo>
                  <a:cubicBezTo>
                    <a:pt x="403523" y="820597"/>
                    <a:pt x="411897" y="820715"/>
                    <a:pt x="420270" y="820835"/>
                  </a:cubicBezTo>
                  <a:cubicBezTo>
                    <a:pt x="428762" y="820954"/>
                    <a:pt x="437254" y="821112"/>
                    <a:pt x="445706" y="821112"/>
                  </a:cubicBezTo>
                  <a:cubicBezTo>
                    <a:pt x="468615" y="821112"/>
                    <a:pt x="495631" y="820280"/>
                    <a:pt x="522529" y="814218"/>
                  </a:cubicBezTo>
                  <a:cubicBezTo>
                    <a:pt x="643747" y="786918"/>
                    <a:pt x="729734" y="706564"/>
                    <a:pt x="793128" y="561348"/>
                  </a:cubicBezTo>
                  <a:cubicBezTo>
                    <a:pt x="813311" y="515069"/>
                    <a:pt x="824450" y="461658"/>
                    <a:pt x="827175" y="397985"/>
                  </a:cubicBezTo>
                  <a:cubicBezTo>
                    <a:pt x="834838" y="218218"/>
                    <a:pt x="695489" y="44672"/>
                    <a:pt x="516447" y="11152"/>
                  </a:cubicBezTo>
                  <a:cubicBezTo>
                    <a:pt x="476791" y="3702"/>
                    <a:pt x="437886" y="-62"/>
                    <a:pt x="400955" y="-62"/>
                  </a:cubicBezTo>
                  <a:cubicBezTo>
                    <a:pt x="246125" y="-62"/>
                    <a:pt x="126881" y="65276"/>
                    <a:pt x="56220" y="188897"/>
                  </a:cubicBezTo>
                  <a:cubicBezTo>
                    <a:pt x="11588" y="266914"/>
                    <a:pt x="-7924" y="372943"/>
                    <a:pt x="2661" y="479726"/>
                  </a:cubicBezTo>
                  <a:cubicBezTo>
                    <a:pt x="12496" y="578821"/>
                    <a:pt x="80748" y="656560"/>
                    <a:pt x="143984" y="721620"/>
                  </a:cubicBezTo>
                  <a:cubicBezTo>
                    <a:pt x="209116" y="788701"/>
                    <a:pt x="275077" y="822737"/>
                    <a:pt x="340050" y="822697"/>
                  </a:cubicBezTo>
                  <a:cubicBezTo>
                    <a:pt x="345303" y="822697"/>
                    <a:pt x="350636" y="822459"/>
                    <a:pt x="355967" y="822023"/>
                  </a:cubicBezTo>
                  <a:cubicBezTo>
                    <a:pt x="367224" y="821033"/>
                    <a:pt x="379706" y="820597"/>
                    <a:pt x="395189" y="820597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86" name="Freeform 117">
              <a:extLst>
                <a:ext uri="{FF2B5EF4-FFF2-40B4-BE49-F238E27FC236}">
                  <a16:creationId xmlns:a16="http://schemas.microsoft.com/office/drawing/2014/main" id="{A4C79240-A0E4-488F-8B07-851DDE2A52CC}"/>
                </a:ext>
              </a:extLst>
            </p:cNvPr>
            <p:cNvSpPr/>
            <p:nvPr/>
          </p:nvSpPr>
          <p:spPr>
            <a:xfrm>
              <a:off x="9344316" y="1728144"/>
              <a:ext cx="90678" cy="38406"/>
            </a:xfrm>
            <a:custGeom>
              <a:avLst/>
              <a:gdLst>
                <a:gd name="connsiteX0" fmla="*/ 8373 w 168034"/>
                <a:gd name="connsiteY0" fmla="*/ 66575 h 71169"/>
                <a:gd name="connsiteX1" fmla="*/ 164429 w 168034"/>
                <a:gd name="connsiteY1" fmla="*/ 20533 h 71169"/>
                <a:gd name="connsiteX2" fmla="*/ 147563 w 168034"/>
                <a:gd name="connsiteY2" fmla="*/ 3536 h 71169"/>
                <a:gd name="connsiteX3" fmla="*/ 14733 w 168034"/>
                <a:gd name="connsiteY3" fmla="*/ 43435 h 71169"/>
                <a:gd name="connsiteX4" fmla="*/ 8373 w 168034"/>
                <a:gd name="connsiteY4" fmla="*/ 66575 h 71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34" h="71169">
                  <a:moveTo>
                    <a:pt x="8373" y="66575"/>
                  </a:moveTo>
                  <a:cubicBezTo>
                    <a:pt x="65605" y="79967"/>
                    <a:pt x="123825" y="63088"/>
                    <a:pt x="164429" y="20533"/>
                  </a:cubicBezTo>
                  <a:cubicBezTo>
                    <a:pt x="175133" y="9360"/>
                    <a:pt x="158267" y="-7598"/>
                    <a:pt x="147563" y="3536"/>
                  </a:cubicBezTo>
                  <a:cubicBezTo>
                    <a:pt x="112766" y="39989"/>
                    <a:pt x="63867" y="54965"/>
                    <a:pt x="14733" y="43435"/>
                  </a:cubicBezTo>
                  <a:cubicBezTo>
                    <a:pt x="-238" y="39909"/>
                    <a:pt x="-6636" y="63049"/>
                    <a:pt x="8373" y="66575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87" name="Freeform 118">
              <a:extLst>
                <a:ext uri="{FF2B5EF4-FFF2-40B4-BE49-F238E27FC236}">
                  <a16:creationId xmlns:a16="http://schemas.microsoft.com/office/drawing/2014/main" id="{1DB88145-9F63-4CFD-9FC9-DFE81C5EA4CF}"/>
                </a:ext>
              </a:extLst>
            </p:cNvPr>
            <p:cNvSpPr/>
            <p:nvPr/>
          </p:nvSpPr>
          <p:spPr>
            <a:xfrm>
              <a:off x="9244603" y="1855632"/>
              <a:ext cx="46789" cy="100609"/>
            </a:xfrm>
            <a:custGeom>
              <a:avLst/>
              <a:gdLst>
                <a:gd name="connsiteX0" fmla="*/ 20527 w 86704"/>
                <a:gd name="connsiteY0" fmla="*/ 183112 h 186436"/>
                <a:gd name="connsiteX1" fmla="*/ 85184 w 86704"/>
                <a:gd name="connsiteY1" fmla="*/ 11349 h 186436"/>
                <a:gd name="connsiteX2" fmla="*/ 61209 w 86704"/>
                <a:gd name="connsiteY2" fmla="*/ 11349 h 186436"/>
                <a:gd name="connsiteX3" fmla="*/ 3582 w 86704"/>
                <a:gd name="connsiteY3" fmla="*/ 166154 h 186436"/>
                <a:gd name="connsiteX4" fmla="*/ 20527 w 86704"/>
                <a:gd name="connsiteY4" fmla="*/ 183112 h 186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704" h="186436">
                  <a:moveTo>
                    <a:pt x="20527" y="183112"/>
                  </a:moveTo>
                  <a:cubicBezTo>
                    <a:pt x="68635" y="139171"/>
                    <a:pt x="92571" y="76251"/>
                    <a:pt x="85184" y="11349"/>
                  </a:cubicBezTo>
                  <a:cubicBezTo>
                    <a:pt x="83446" y="-3786"/>
                    <a:pt x="59472" y="-3985"/>
                    <a:pt x="61209" y="11349"/>
                  </a:cubicBezTo>
                  <a:cubicBezTo>
                    <a:pt x="67963" y="70545"/>
                    <a:pt x="47582" y="125977"/>
                    <a:pt x="3582" y="166154"/>
                  </a:cubicBezTo>
                  <a:cubicBezTo>
                    <a:pt x="-7833" y="176575"/>
                    <a:pt x="9152" y="193493"/>
                    <a:pt x="20527" y="183112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88" name="Freeform 119">
              <a:extLst>
                <a:ext uri="{FF2B5EF4-FFF2-40B4-BE49-F238E27FC236}">
                  <a16:creationId xmlns:a16="http://schemas.microsoft.com/office/drawing/2014/main" id="{34AFB189-2E8B-450F-9DC3-2F1E4835F2E7}"/>
                </a:ext>
              </a:extLst>
            </p:cNvPr>
            <p:cNvSpPr/>
            <p:nvPr/>
          </p:nvSpPr>
          <p:spPr>
            <a:xfrm>
              <a:off x="9242770" y="2038606"/>
              <a:ext cx="51991" cy="96802"/>
            </a:xfrm>
            <a:custGeom>
              <a:avLst/>
              <a:gdLst>
                <a:gd name="connsiteX0" fmla="*/ 2950 w 96344"/>
                <a:gd name="connsiteY0" fmla="*/ 20790 h 179381"/>
                <a:gd name="connsiteX1" fmla="*/ 72900 w 96344"/>
                <a:gd name="connsiteY1" fmla="*/ 170642 h 179381"/>
                <a:gd name="connsiteX2" fmla="*/ 95967 w 96344"/>
                <a:gd name="connsiteY2" fmla="*/ 164302 h 179381"/>
                <a:gd name="connsiteX3" fmla="*/ 19894 w 96344"/>
                <a:gd name="connsiteY3" fmla="*/ 3832 h 179381"/>
                <a:gd name="connsiteX4" fmla="*/ 2950 w 96344"/>
                <a:gd name="connsiteY4" fmla="*/ 20790 h 179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344" h="179381">
                  <a:moveTo>
                    <a:pt x="2950" y="20790"/>
                  </a:moveTo>
                  <a:cubicBezTo>
                    <a:pt x="40828" y="63701"/>
                    <a:pt x="63934" y="114180"/>
                    <a:pt x="72900" y="170642"/>
                  </a:cubicBezTo>
                  <a:cubicBezTo>
                    <a:pt x="75309" y="185857"/>
                    <a:pt x="98376" y="179398"/>
                    <a:pt x="95967" y="164302"/>
                  </a:cubicBezTo>
                  <a:cubicBezTo>
                    <a:pt x="86408" y="103799"/>
                    <a:pt x="60301" y="49675"/>
                    <a:pt x="19894" y="3832"/>
                  </a:cubicBezTo>
                  <a:cubicBezTo>
                    <a:pt x="9665" y="-7778"/>
                    <a:pt x="-7241" y="9260"/>
                    <a:pt x="2950" y="20790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89" name="Freeform 120">
              <a:extLst>
                <a:ext uri="{FF2B5EF4-FFF2-40B4-BE49-F238E27FC236}">
                  <a16:creationId xmlns:a16="http://schemas.microsoft.com/office/drawing/2014/main" id="{82678084-EECF-4E60-A57D-A34E8740CCDD}"/>
                </a:ext>
              </a:extLst>
            </p:cNvPr>
            <p:cNvSpPr/>
            <p:nvPr/>
          </p:nvSpPr>
          <p:spPr>
            <a:xfrm>
              <a:off x="9542120" y="2283541"/>
              <a:ext cx="88549" cy="25305"/>
            </a:xfrm>
            <a:custGeom>
              <a:avLst/>
              <a:gdLst>
                <a:gd name="connsiteX0" fmla="*/ 148888 w 164088"/>
                <a:gd name="connsiteY0" fmla="*/ 169 h 46892"/>
                <a:gd name="connsiteX1" fmla="*/ 8474 w 164088"/>
                <a:gd name="connsiteY1" fmla="*/ 23546 h 46892"/>
                <a:gd name="connsiteX2" fmla="*/ 14872 w 164088"/>
                <a:gd name="connsiteY2" fmla="*/ 46685 h 46892"/>
                <a:gd name="connsiteX3" fmla="*/ 155247 w 164088"/>
                <a:gd name="connsiteY3" fmla="*/ 23308 h 46892"/>
                <a:gd name="connsiteX4" fmla="*/ 148888 w 164088"/>
                <a:gd name="connsiteY4" fmla="*/ 169 h 46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088" h="46892">
                  <a:moveTo>
                    <a:pt x="148888" y="169"/>
                  </a:moveTo>
                  <a:cubicBezTo>
                    <a:pt x="102123" y="7974"/>
                    <a:pt x="55318" y="15740"/>
                    <a:pt x="8474" y="23546"/>
                  </a:cubicBezTo>
                  <a:cubicBezTo>
                    <a:pt x="-6654" y="26042"/>
                    <a:pt x="-216" y="49182"/>
                    <a:pt x="14872" y="46685"/>
                  </a:cubicBezTo>
                  <a:cubicBezTo>
                    <a:pt x="61677" y="38880"/>
                    <a:pt x="108481" y="31074"/>
                    <a:pt x="155247" y="23308"/>
                  </a:cubicBezTo>
                  <a:cubicBezTo>
                    <a:pt x="170453" y="20812"/>
                    <a:pt x="164015" y="-2327"/>
                    <a:pt x="148888" y="169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90" name="Freeform 121">
              <a:extLst>
                <a:ext uri="{FF2B5EF4-FFF2-40B4-BE49-F238E27FC236}">
                  <a16:creationId xmlns:a16="http://schemas.microsoft.com/office/drawing/2014/main" id="{86DB08A2-412F-4868-9A81-2D02C2F4B644}"/>
                </a:ext>
              </a:extLst>
            </p:cNvPr>
            <p:cNvSpPr/>
            <p:nvPr/>
          </p:nvSpPr>
          <p:spPr>
            <a:xfrm>
              <a:off x="9744209" y="2161035"/>
              <a:ext cx="62665" cy="69717"/>
            </a:xfrm>
            <a:custGeom>
              <a:avLst/>
              <a:gdLst>
                <a:gd name="connsiteX0" fmla="*/ 98033 w 116123"/>
                <a:gd name="connsiteY0" fmla="*/ 1557 h 129191"/>
                <a:gd name="connsiteX1" fmla="*/ 711 w 116123"/>
                <a:gd name="connsiteY1" fmla="*/ 114678 h 129191"/>
                <a:gd name="connsiteX2" fmla="*/ 23817 w 116123"/>
                <a:gd name="connsiteY2" fmla="*/ 121057 h 129191"/>
                <a:gd name="connsiteX3" fmla="*/ 110119 w 116123"/>
                <a:gd name="connsiteY3" fmla="*/ 22279 h 129191"/>
                <a:gd name="connsiteX4" fmla="*/ 98033 w 116123"/>
                <a:gd name="connsiteY4" fmla="*/ 1557 h 129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123" h="129191">
                  <a:moveTo>
                    <a:pt x="98033" y="1557"/>
                  </a:moveTo>
                  <a:cubicBezTo>
                    <a:pt x="52571" y="26717"/>
                    <a:pt x="19117" y="66181"/>
                    <a:pt x="711" y="114678"/>
                  </a:cubicBezTo>
                  <a:cubicBezTo>
                    <a:pt x="-4780" y="129140"/>
                    <a:pt x="18326" y="135361"/>
                    <a:pt x="23817" y="121057"/>
                  </a:cubicBezTo>
                  <a:cubicBezTo>
                    <a:pt x="40011" y="78423"/>
                    <a:pt x="70345" y="44269"/>
                    <a:pt x="110119" y="22279"/>
                  </a:cubicBezTo>
                  <a:cubicBezTo>
                    <a:pt x="123588" y="14830"/>
                    <a:pt x="111501" y="-5893"/>
                    <a:pt x="98033" y="1557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91" name="Freeform 122">
              <a:extLst>
                <a:ext uri="{FF2B5EF4-FFF2-40B4-BE49-F238E27FC236}">
                  <a16:creationId xmlns:a16="http://schemas.microsoft.com/office/drawing/2014/main" id="{A4D10FB3-89F3-4176-8886-D5CB791BB267}"/>
                </a:ext>
              </a:extLst>
            </p:cNvPr>
            <p:cNvSpPr/>
            <p:nvPr/>
          </p:nvSpPr>
          <p:spPr>
            <a:xfrm>
              <a:off x="9839681" y="1932786"/>
              <a:ext cx="23533" cy="92140"/>
            </a:xfrm>
            <a:custGeom>
              <a:avLst/>
              <a:gdLst>
                <a:gd name="connsiteX0" fmla="*/ 23940 w 43608"/>
                <a:gd name="connsiteY0" fmla="*/ 159295 h 170742"/>
                <a:gd name="connsiteX1" fmla="*/ 43373 w 43608"/>
                <a:gd name="connsiteY1" fmla="*/ 11345 h 170742"/>
                <a:gd name="connsiteX2" fmla="*/ 19438 w 43608"/>
                <a:gd name="connsiteY2" fmla="*/ 11345 h 170742"/>
                <a:gd name="connsiteX3" fmla="*/ 5 w 43608"/>
                <a:gd name="connsiteY3" fmla="*/ 159295 h 170742"/>
                <a:gd name="connsiteX4" fmla="*/ 23940 w 43608"/>
                <a:gd name="connsiteY4" fmla="*/ 159295 h 170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8" h="170742">
                  <a:moveTo>
                    <a:pt x="23940" y="159295"/>
                  </a:moveTo>
                  <a:cubicBezTo>
                    <a:pt x="30418" y="109965"/>
                    <a:pt x="36896" y="60635"/>
                    <a:pt x="43373" y="11345"/>
                  </a:cubicBezTo>
                  <a:cubicBezTo>
                    <a:pt x="45387" y="-3949"/>
                    <a:pt x="21452" y="-3791"/>
                    <a:pt x="19438" y="11345"/>
                  </a:cubicBezTo>
                  <a:cubicBezTo>
                    <a:pt x="12960" y="60635"/>
                    <a:pt x="6483" y="109965"/>
                    <a:pt x="5" y="159295"/>
                  </a:cubicBezTo>
                  <a:cubicBezTo>
                    <a:pt x="-2009" y="174549"/>
                    <a:pt x="21926" y="174391"/>
                    <a:pt x="23940" y="159295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92" name="Freeform 123">
              <a:extLst>
                <a:ext uri="{FF2B5EF4-FFF2-40B4-BE49-F238E27FC236}">
                  <a16:creationId xmlns:a16="http://schemas.microsoft.com/office/drawing/2014/main" id="{87550D1F-0A06-4E20-ADDE-E22F543DBDAF}"/>
                </a:ext>
              </a:extLst>
            </p:cNvPr>
            <p:cNvSpPr/>
            <p:nvPr/>
          </p:nvSpPr>
          <p:spPr>
            <a:xfrm>
              <a:off x="9758899" y="1736640"/>
              <a:ext cx="61333" cy="107454"/>
            </a:xfrm>
            <a:custGeom>
              <a:avLst/>
              <a:gdLst>
                <a:gd name="connsiteX0" fmla="*/ 110036 w 113655"/>
                <a:gd name="connsiteY0" fmla="*/ 178502 h 199120"/>
                <a:gd name="connsiteX1" fmla="*/ 23141 w 113655"/>
                <a:gd name="connsiteY1" fmla="*/ 8561 h 199120"/>
                <a:gd name="connsiteX2" fmla="*/ 75 w 113655"/>
                <a:gd name="connsiteY2" fmla="*/ 14980 h 199120"/>
                <a:gd name="connsiteX3" fmla="*/ 93091 w 113655"/>
                <a:gd name="connsiteY3" fmla="*/ 195500 h 199120"/>
                <a:gd name="connsiteX4" fmla="*/ 110036 w 113655"/>
                <a:gd name="connsiteY4" fmla="*/ 178502 h 19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655" h="199120">
                  <a:moveTo>
                    <a:pt x="110036" y="178502"/>
                  </a:moveTo>
                  <a:cubicBezTo>
                    <a:pt x="63231" y="131510"/>
                    <a:pt x="34082" y="73978"/>
                    <a:pt x="23141" y="8561"/>
                  </a:cubicBezTo>
                  <a:cubicBezTo>
                    <a:pt x="20573" y="-6614"/>
                    <a:pt x="-2493" y="-155"/>
                    <a:pt x="75" y="14980"/>
                  </a:cubicBezTo>
                  <a:cubicBezTo>
                    <a:pt x="11648" y="84161"/>
                    <a:pt x="43641" y="145853"/>
                    <a:pt x="93091" y="195500"/>
                  </a:cubicBezTo>
                  <a:cubicBezTo>
                    <a:pt x="103954" y="206436"/>
                    <a:pt x="120898" y="189438"/>
                    <a:pt x="110036" y="178502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93" name="Freeform 124">
              <a:extLst>
                <a:ext uri="{FF2B5EF4-FFF2-40B4-BE49-F238E27FC236}">
                  <a16:creationId xmlns:a16="http://schemas.microsoft.com/office/drawing/2014/main" id="{8A278C2D-3E6A-47AE-81C3-3404904763CB}"/>
                </a:ext>
              </a:extLst>
            </p:cNvPr>
            <p:cNvSpPr/>
            <p:nvPr/>
          </p:nvSpPr>
          <p:spPr>
            <a:xfrm>
              <a:off x="9547041" y="1681313"/>
              <a:ext cx="147660" cy="34753"/>
            </a:xfrm>
            <a:custGeom>
              <a:avLst/>
              <a:gdLst>
                <a:gd name="connsiteX0" fmla="*/ 5916 w 273626"/>
                <a:gd name="connsiteY0" fmla="*/ 22002 h 64400"/>
                <a:gd name="connsiteX1" fmla="*/ 264863 w 273626"/>
                <a:gd name="connsiteY1" fmla="*/ 55087 h 64400"/>
                <a:gd name="connsiteX2" fmla="*/ 258504 w 273626"/>
                <a:gd name="connsiteY2" fmla="*/ 31948 h 64400"/>
                <a:gd name="connsiteX3" fmla="*/ 18002 w 273626"/>
                <a:gd name="connsiteY3" fmla="*/ 1280 h 64400"/>
                <a:gd name="connsiteX4" fmla="*/ 5916 w 273626"/>
                <a:gd name="connsiteY4" fmla="*/ 22002 h 6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626" h="64400">
                  <a:moveTo>
                    <a:pt x="5916" y="22002"/>
                  </a:moveTo>
                  <a:cubicBezTo>
                    <a:pt x="87637" y="63170"/>
                    <a:pt x="175440" y="74462"/>
                    <a:pt x="264863" y="55087"/>
                  </a:cubicBezTo>
                  <a:cubicBezTo>
                    <a:pt x="279952" y="51838"/>
                    <a:pt x="273552" y="28699"/>
                    <a:pt x="258504" y="31948"/>
                  </a:cubicBezTo>
                  <a:cubicBezTo>
                    <a:pt x="175599" y="49897"/>
                    <a:pt x="93799" y="39515"/>
                    <a:pt x="18002" y="1280"/>
                  </a:cubicBezTo>
                  <a:cubicBezTo>
                    <a:pt x="4297" y="-5614"/>
                    <a:pt x="-7869" y="15069"/>
                    <a:pt x="5916" y="22002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94" name="Freeform 125">
              <a:extLst>
                <a:ext uri="{FF2B5EF4-FFF2-40B4-BE49-F238E27FC236}">
                  <a16:creationId xmlns:a16="http://schemas.microsoft.com/office/drawing/2014/main" id="{B3E7C202-9273-49CE-B902-4FDEDA2621F2}"/>
                </a:ext>
              </a:extLst>
            </p:cNvPr>
            <p:cNvSpPr/>
            <p:nvPr/>
          </p:nvSpPr>
          <p:spPr>
            <a:xfrm>
              <a:off x="9314972" y="1813558"/>
              <a:ext cx="89631" cy="371043"/>
            </a:xfrm>
            <a:custGeom>
              <a:avLst/>
              <a:gdLst>
                <a:gd name="connsiteX0" fmla="*/ 157342 w 166093"/>
                <a:gd name="connsiteY0" fmla="*/ 27241 h 687570"/>
                <a:gd name="connsiteX1" fmla="*/ 164649 w 166093"/>
                <a:gd name="connsiteY1" fmla="*/ 17969 h 687570"/>
                <a:gd name="connsiteX2" fmla="*/ 159357 w 166093"/>
                <a:gd name="connsiteY2" fmla="*/ 1248 h 687570"/>
                <a:gd name="connsiteX3" fmla="*/ 143952 w 166093"/>
                <a:gd name="connsiteY3" fmla="*/ 6241 h 687570"/>
                <a:gd name="connsiteX4" fmla="*/ 139607 w 166093"/>
                <a:gd name="connsiteY4" fmla="*/ 11154 h 687570"/>
                <a:gd name="connsiteX5" fmla="*/ 128824 w 166093"/>
                <a:gd name="connsiteY5" fmla="*/ 682912 h 687570"/>
                <a:gd name="connsiteX6" fmla="*/ 138225 w 166093"/>
                <a:gd name="connsiteY6" fmla="*/ 687508 h 687570"/>
                <a:gd name="connsiteX7" fmla="*/ 145572 w 166093"/>
                <a:gd name="connsiteY7" fmla="*/ 684932 h 687570"/>
                <a:gd name="connsiteX8" fmla="*/ 147626 w 166093"/>
                <a:gd name="connsiteY8" fmla="*/ 668093 h 687570"/>
                <a:gd name="connsiteX9" fmla="*/ 157342 w 166093"/>
                <a:gd name="connsiteY9" fmla="*/ 27241 h 687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6093" h="687570">
                  <a:moveTo>
                    <a:pt x="157342" y="27241"/>
                  </a:moveTo>
                  <a:cubicBezTo>
                    <a:pt x="162280" y="21773"/>
                    <a:pt x="163622" y="20267"/>
                    <a:pt x="164649" y="17969"/>
                  </a:cubicBezTo>
                  <a:cubicBezTo>
                    <a:pt x="167533" y="11986"/>
                    <a:pt x="165321" y="4022"/>
                    <a:pt x="159357" y="1248"/>
                  </a:cubicBezTo>
                  <a:cubicBezTo>
                    <a:pt x="153313" y="-1604"/>
                    <a:pt x="146677" y="258"/>
                    <a:pt x="143952" y="6241"/>
                  </a:cubicBezTo>
                  <a:cubicBezTo>
                    <a:pt x="143202" y="7113"/>
                    <a:pt x="141740" y="8737"/>
                    <a:pt x="139607" y="11154"/>
                  </a:cubicBezTo>
                  <a:cubicBezTo>
                    <a:pt x="53266" y="106881"/>
                    <a:pt x="-120603" y="363991"/>
                    <a:pt x="128824" y="682912"/>
                  </a:cubicBezTo>
                  <a:cubicBezTo>
                    <a:pt x="131194" y="685923"/>
                    <a:pt x="134710" y="687508"/>
                    <a:pt x="138225" y="687508"/>
                  </a:cubicBezTo>
                  <a:cubicBezTo>
                    <a:pt x="140832" y="687508"/>
                    <a:pt x="143438" y="686675"/>
                    <a:pt x="145572" y="684932"/>
                  </a:cubicBezTo>
                  <a:cubicBezTo>
                    <a:pt x="150825" y="680851"/>
                    <a:pt x="151694" y="673323"/>
                    <a:pt x="147626" y="668093"/>
                  </a:cubicBezTo>
                  <a:cubicBezTo>
                    <a:pt x="-90545" y="363516"/>
                    <a:pt x="75108" y="118491"/>
                    <a:pt x="157342" y="27241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  <p:sp>
          <p:nvSpPr>
            <p:cNvPr id="95" name="Freeform 126">
              <a:extLst>
                <a:ext uri="{FF2B5EF4-FFF2-40B4-BE49-F238E27FC236}">
                  <a16:creationId xmlns:a16="http://schemas.microsoft.com/office/drawing/2014/main" id="{A7F6FF05-93AD-43B4-BC35-610DE84A5497}"/>
                </a:ext>
              </a:extLst>
            </p:cNvPr>
            <p:cNvSpPr/>
            <p:nvPr/>
          </p:nvSpPr>
          <p:spPr>
            <a:xfrm>
              <a:off x="9570472" y="1972385"/>
              <a:ext cx="230750" cy="278542"/>
            </a:xfrm>
            <a:custGeom>
              <a:avLst/>
              <a:gdLst>
                <a:gd name="connsiteX0" fmla="*/ 301119 w 427598"/>
                <a:gd name="connsiteY0" fmla="*/ 356000 h 516160"/>
                <a:gd name="connsiteX1" fmla="*/ 15274 w 427598"/>
                <a:gd name="connsiteY1" fmla="*/ 491985 h 516160"/>
                <a:gd name="connsiteX2" fmla="*/ 11324 w 427598"/>
                <a:gd name="connsiteY2" fmla="*/ 492143 h 516160"/>
                <a:gd name="connsiteX3" fmla="*/ -129 w 427598"/>
                <a:gd name="connsiteY3" fmla="*/ 504624 h 516160"/>
                <a:gd name="connsiteX4" fmla="*/ 11838 w 427598"/>
                <a:gd name="connsiteY4" fmla="*/ 516114 h 516160"/>
                <a:gd name="connsiteX5" fmla="*/ 12351 w 427598"/>
                <a:gd name="connsiteY5" fmla="*/ 516114 h 516160"/>
                <a:gd name="connsiteX6" fmla="*/ 16104 w 427598"/>
                <a:gd name="connsiteY6" fmla="*/ 515956 h 516160"/>
                <a:gd name="connsiteX7" fmla="*/ 320236 w 427598"/>
                <a:gd name="connsiteY7" fmla="*/ 370463 h 516160"/>
                <a:gd name="connsiteX8" fmla="*/ 423680 w 427598"/>
                <a:gd name="connsiteY8" fmla="*/ 10058 h 516160"/>
                <a:gd name="connsiteX9" fmla="*/ 410015 w 427598"/>
                <a:gd name="connsiteY9" fmla="*/ 113 h 516160"/>
                <a:gd name="connsiteX10" fmla="*/ 400061 w 427598"/>
                <a:gd name="connsiteY10" fmla="*/ 13862 h 516160"/>
                <a:gd name="connsiteX11" fmla="*/ 301119 w 427598"/>
                <a:gd name="connsiteY11" fmla="*/ 356000 h 51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598" h="516160">
                  <a:moveTo>
                    <a:pt x="301119" y="356000"/>
                  </a:moveTo>
                  <a:cubicBezTo>
                    <a:pt x="256684" y="414959"/>
                    <a:pt x="170975" y="486438"/>
                    <a:pt x="15274" y="491985"/>
                  </a:cubicBezTo>
                  <a:lnTo>
                    <a:pt x="11324" y="492143"/>
                  </a:lnTo>
                  <a:cubicBezTo>
                    <a:pt x="4729" y="492421"/>
                    <a:pt x="-406" y="498007"/>
                    <a:pt x="-129" y="504624"/>
                  </a:cubicBezTo>
                  <a:cubicBezTo>
                    <a:pt x="147" y="511082"/>
                    <a:pt x="5440" y="516114"/>
                    <a:pt x="11838" y="516114"/>
                  </a:cubicBezTo>
                  <a:lnTo>
                    <a:pt x="12351" y="516114"/>
                  </a:lnTo>
                  <a:lnTo>
                    <a:pt x="16104" y="515956"/>
                  </a:lnTo>
                  <a:cubicBezTo>
                    <a:pt x="181243" y="510092"/>
                    <a:pt x="272642" y="433581"/>
                    <a:pt x="320236" y="370463"/>
                  </a:cubicBezTo>
                  <a:cubicBezTo>
                    <a:pt x="446707" y="202623"/>
                    <a:pt x="428617" y="40765"/>
                    <a:pt x="423680" y="10058"/>
                  </a:cubicBezTo>
                  <a:cubicBezTo>
                    <a:pt x="422614" y="3481"/>
                    <a:pt x="416334" y="-957"/>
                    <a:pt x="410015" y="113"/>
                  </a:cubicBezTo>
                  <a:cubicBezTo>
                    <a:pt x="403497" y="1143"/>
                    <a:pt x="398994" y="7324"/>
                    <a:pt x="400061" y="13862"/>
                  </a:cubicBezTo>
                  <a:cubicBezTo>
                    <a:pt x="404722" y="42905"/>
                    <a:pt x="421745" y="195926"/>
                    <a:pt x="301119" y="356000"/>
                  </a:cubicBezTo>
                  <a:close/>
                </a:path>
              </a:pathLst>
            </a:custGeom>
            <a:solidFill>
              <a:schemeClr val="bg1"/>
            </a:solidFill>
            <a:ln w="39496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LT">
                <a:latin typeface="Akrobat Bold" panose="00000800000000000000" pitchFamily="50" charset="-52"/>
              </a:endParaRPr>
            </a:p>
          </p:txBody>
        </p:sp>
      </p:grpSp>
      <p:pic>
        <p:nvPicPr>
          <p:cNvPr id="97" name="Рисунок 96">
            <a:extLst>
              <a:ext uri="{FF2B5EF4-FFF2-40B4-BE49-F238E27FC236}">
                <a16:creationId xmlns:a16="http://schemas.microsoft.com/office/drawing/2014/main" id="{D1621DF4-A4E8-429F-B7EA-DC096982AFF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416" y="2935178"/>
            <a:ext cx="2346663" cy="1019615"/>
          </a:xfrm>
          <a:prstGeom prst="rect">
            <a:avLst/>
          </a:prstGeom>
        </p:spPr>
      </p:pic>
      <p:grpSp>
        <p:nvGrpSpPr>
          <p:cNvPr id="98" name="Google Shape;8106;p93">
            <a:extLst>
              <a:ext uri="{FF2B5EF4-FFF2-40B4-BE49-F238E27FC236}">
                <a16:creationId xmlns:a16="http://schemas.microsoft.com/office/drawing/2014/main" id="{AA694627-1F99-4FC1-BBCA-118CF5074830}"/>
              </a:ext>
            </a:extLst>
          </p:cNvPr>
          <p:cNvGrpSpPr/>
          <p:nvPr/>
        </p:nvGrpSpPr>
        <p:grpSpPr>
          <a:xfrm>
            <a:off x="2632031" y="1652490"/>
            <a:ext cx="659268" cy="695875"/>
            <a:chOff x="2423775" y="3226875"/>
            <a:chExt cx="259925" cy="295000"/>
          </a:xfrm>
          <a:solidFill>
            <a:schemeClr val="bg1"/>
          </a:solidFill>
        </p:grpSpPr>
        <p:sp>
          <p:nvSpPr>
            <p:cNvPr id="99" name="Google Shape;8107;p93">
              <a:extLst>
                <a:ext uri="{FF2B5EF4-FFF2-40B4-BE49-F238E27FC236}">
                  <a16:creationId xmlns:a16="http://schemas.microsoft.com/office/drawing/2014/main" id="{C85E93C2-E429-4A12-BB7F-7C45FFF0E7C5}"/>
                </a:ext>
              </a:extLst>
            </p:cNvPr>
            <p:cNvSpPr/>
            <p:nvPr/>
          </p:nvSpPr>
          <p:spPr>
            <a:xfrm>
              <a:off x="2509625" y="3365900"/>
              <a:ext cx="86650" cy="52000"/>
            </a:xfrm>
            <a:custGeom>
              <a:avLst/>
              <a:gdLst/>
              <a:ahLst/>
              <a:cxnLst/>
              <a:rect l="l" t="t" r="r" b="b"/>
              <a:pathLst>
                <a:path w="3466" h="2080" extrusionOk="0">
                  <a:moveTo>
                    <a:pt x="1733" y="0"/>
                  </a:moveTo>
                  <a:cubicBezTo>
                    <a:pt x="788" y="0"/>
                    <a:pt x="0" y="788"/>
                    <a:pt x="0" y="1733"/>
                  </a:cubicBezTo>
                  <a:lnTo>
                    <a:pt x="0" y="2080"/>
                  </a:lnTo>
                  <a:lnTo>
                    <a:pt x="3466" y="2080"/>
                  </a:lnTo>
                  <a:lnTo>
                    <a:pt x="3466" y="1733"/>
                  </a:lnTo>
                  <a:cubicBezTo>
                    <a:pt x="3466" y="788"/>
                    <a:pt x="2678" y="0"/>
                    <a:pt x="17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  <p:sp>
          <p:nvSpPr>
            <p:cNvPr id="100" name="Google Shape;8108;p93">
              <a:extLst>
                <a:ext uri="{FF2B5EF4-FFF2-40B4-BE49-F238E27FC236}">
                  <a16:creationId xmlns:a16="http://schemas.microsoft.com/office/drawing/2014/main" id="{36EF4964-CC30-4C4D-B09B-29B383682E3C}"/>
                </a:ext>
              </a:extLst>
            </p:cNvPr>
            <p:cNvSpPr/>
            <p:nvPr/>
          </p:nvSpPr>
          <p:spPr>
            <a:xfrm>
              <a:off x="2534825" y="3313925"/>
              <a:ext cx="35475" cy="35450"/>
            </a:xfrm>
            <a:custGeom>
              <a:avLst/>
              <a:gdLst/>
              <a:ahLst/>
              <a:cxnLst/>
              <a:rect l="l" t="t" r="r" b="b"/>
              <a:pathLst>
                <a:path w="1419" h="1418" extrusionOk="0">
                  <a:moveTo>
                    <a:pt x="725" y="0"/>
                  </a:moveTo>
                  <a:cubicBezTo>
                    <a:pt x="316" y="0"/>
                    <a:pt x="0" y="315"/>
                    <a:pt x="0" y="725"/>
                  </a:cubicBezTo>
                  <a:cubicBezTo>
                    <a:pt x="0" y="1103"/>
                    <a:pt x="316" y="1418"/>
                    <a:pt x="725" y="1418"/>
                  </a:cubicBezTo>
                  <a:cubicBezTo>
                    <a:pt x="1103" y="1418"/>
                    <a:pt x="1418" y="1103"/>
                    <a:pt x="1418" y="725"/>
                  </a:cubicBezTo>
                  <a:cubicBezTo>
                    <a:pt x="1418" y="315"/>
                    <a:pt x="1103" y="0"/>
                    <a:pt x="7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  <p:sp>
          <p:nvSpPr>
            <p:cNvPr id="101" name="Google Shape;8109;p93">
              <a:extLst>
                <a:ext uri="{FF2B5EF4-FFF2-40B4-BE49-F238E27FC236}">
                  <a16:creationId xmlns:a16="http://schemas.microsoft.com/office/drawing/2014/main" id="{51DFE343-0DC1-470F-8097-778330D3794A}"/>
                </a:ext>
              </a:extLst>
            </p:cNvPr>
            <p:cNvSpPr/>
            <p:nvPr/>
          </p:nvSpPr>
          <p:spPr>
            <a:xfrm>
              <a:off x="2423775" y="3226875"/>
              <a:ext cx="259925" cy="295000"/>
            </a:xfrm>
            <a:custGeom>
              <a:avLst/>
              <a:gdLst/>
              <a:ahLst/>
              <a:cxnLst/>
              <a:rect l="l" t="t" r="r" b="b"/>
              <a:pathLst>
                <a:path w="10397" h="11800" extrusionOk="0">
                  <a:moveTo>
                    <a:pt x="5167" y="2757"/>
                  </a:moveTo>
                  <a:cubicBezTo>
                    <a:pt x="5923" y="2757"/>
                    <a:pt x="6553" y="3388"/>
                    <a:pt x="6553" y="4144"/>
                  </a:cubicBezTo>
                  <a:cubicBezTo>
                    <a:pt x="6553" y="4490"/>
                    <a:pt x="6396" y="4805"/>
                    <a:pt x="6175" y="5089"/>
                  </a:cubicBezTo>
                  <a:cubicBezTo>
                    <a:pt x="7026" y="5498"/>
                    <a:pt x="7593" y="6317"/>
                    <a:pt x="7593" y="7294"/>
                  </a:cubicBezTo>
                  <a:lnTo>
                    <a:pt x="7593" y="8019"/>
                  </a:lnTo>
                  <a:cubicBezTo>
                    <a:pt x="7593" y="8208"/>
                    <a:pt x="7435" y="8365"/>
                    <a:pt x="7246" y="8365"/>
                  </a:cubicBezTo>
                  <a:lnTo>
                    <a:pt x="3088" y="8365"/>
                  </a:lnTo>
                  <a:cubicBezTo>
                    <a:pt x="2867" y="8365"/>
                    <a:pt x="2710" y="8208"/>
                    <a:pt x="2710" y="8019"/>
                  </a:cubicBezTo>
                  <a:lnTo>
                    <a:pt x="2710" y="7294"/>
                  </a:lnTo>
                  <a:cubicBezTo>
                    <a:pt x="2710" y="6317"/>
                    <a:pt x="3308" y="5498"/>
                    <a:pt x="4127" y="5089"/>
                  </a:cubicBezTo>
                  <a:cubicBezTo>
                    <a:pt x="3907" y="4868"/>
                    <a:pt x="3781" y="4553"/>
                    <a:pt x="3781" y="4144"/>
                  </a:cubicBezTo>
                  <a:cubicBezTo>
                    <a:pt x="3781" y="3388"/>
                    <a:pt x="4411" y="2757"/>
                    <a:pt x="5167" y="2757"/>
                  </a:cubicBezTo>
                  <a:close/>
                  <a:moveTo>
                    <a:pt x="5183" y="1"/>
                  </a:moveTo>
                  <a:cubicBezTo>
                    <a:pt x="5128" y="1"/>
                    <a:pt x="5073" y="17"/>
                    <a:pt x="5010" y="48"/>
                  </a:cubicBezTo>
                  <a:cubicBezTo>
                    <a:pt x="3964" y="646"/>
                    <a:pt x="2946" y="940"/>
                    <a:pt x="1919" y="940"/>
                  </a:cubicBezTo>
                  <a:cubicBezTo>
                    <a:pt x="1430" y="940"/>
                    <a:pt x="939" y="873"/>
                    <a:pt x="441" y="741"/>
                  </a:cubicBezTo>
                  <a:cubicBezTo>
                    <a:pt x="402" y="722"/>
                    <a:pt x="363" y="714"/>
                    <a:pt x="326" y="714"/>
                  </a:cubicBezTo>
                  <a:cubicBezTo>
                    <a:pt x="243" y="714"/>
                    <a:pt x="170" y="751"/>
                    <a:pt x="126" y="773"/>
                  </a:cubicBezTo>
                  <a:cubicBezTo>
                    <a:pt x="32" y="836"/>
                    <a:pt x="0" y="930"/>
                    <a:pt x="0" y="1056"/>
                  </a:cubicBezTo>
                  <a:lnTo>
                    <a:pt x="0" y="5026"/>
                  </a:lnTo>
                  <a:cubicBezTo>
                    <a:pt x="0" y="8145"/>
                    <a:pt x="2080" y="10949"/>
                    <a:pt x="5104" y="11799"/>
                  </a:cubicBezTo>
                  <a:lnTo>
                    <a:pt x="5262" y="11799"/>
                  </a:lnTo>
                  <a:cubicBezTo>
                    <a:pt x="8255" y="10917"/>
                    <a:pt x="10397" y="8145"/>
                    <a:pt x="10397" y="5026"/>
                  </a:cubicBezTo>
                  <a:lnTo>
                    <a:pt x="10397" y="1056"/>
                  </a:lnTo>
                  <a:cubicBezTo>
                    <a:pt x="10397" y="930"/>
                    <a:pt x="10365" y="836"/>
                    <a:pt x="10271" y="773"/>
                  </a:cubicBezTo>
                  <a:cubicBezTo>
                    <a:pt x="10162" y="751"/>
                    <a:pt x="10084" y="714"/>
                    <a:pt x="10014" y="714"/>
                  </a:cubicBezTo>
                  <a:cubicBezTo>
                    <a:pt x="9983" y="714"/>
                    <a:pt x="9954" y="722"/>
                    <a:pt x="9924" y="741"/>
                  </a:cubicBezTo>
                  <a:cubicBezTo>
                    <a:pt x="9414" y="877"/>
                    <a:pt x="8910" y="946"/>
                    <a:pt x="8409" y="946"/>
                  </a:cubicBezTo>
                  <a:cubicBezTo>
                    <a:pt x="7395" y="946"/>
                    <a:pt x="6389" y="660"/>
                    <a:pt x="5356" y="48"/>
                  </a:cubicBezTo>
                  <a:cubicBezTo>
                    <a:pt x="5293" y="17"/>
                    <a:pt x="5238" y="1"/>
                    <a:pt x="518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</p:grpSp>
      <p:pic>
        <p:nvPicPr>
          <p:cNvPr id="102" name="Рисунок 101" descr="Биологическая опасность">
            <a:extLst>
              <a:ext uri="{FF2B5EF4-FFF2-40B4-BE49-F238E27FC236}">
                <a16:creationId xmlns:a16="http://schemas.microsoft.com/office/drawing/2014/main" id="{F3088369-A321-4B27-B988-5D740B1E3E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300810" y="4059361"/>
            <a:ext cx="924560" cy="924560"/>
          </a:xfrm>
          <a:prstGeom prst="rect">
            <a:avLst/>
          </a:prstGeom>
        </p:spPr>
      </p:pic>
      <p:pic>
        <p:nvPicPr>
          <p:cNvPr id="103" name="Рисунок 102" descr="Интернет">
            <a:extLst>
              <a:ext uri="{FF2B5EF4-FFF2-40B4-BE49-F238E27FC236}">
                <a16:creationId xmlns:a16="http://schemas.microsoft.com/office/drawing/2014/main" id="{3DCF365E-A16F-40F4-BFBA-FF278E7BAAB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294256" y="1501506"/>
            <a:ext cx="914400" cy="914400"/>
          </a:xfrm>
          <a:prstGeom prst="rect">
            <a:avLst/>
          </a:prstGeom>
        </p:spPr>
      </p:pic>
      <p:grpSp>
        <p:nvGrpSpPr>
          <p:cNvPr id="104" name="Google Shape;8519;p94">
            <a:extLst>
              <a:ext uri="{FF2B5EF4-FFF2-40B4-BE49-F238E27FC236}">
                <a16:creationId xmlns:a16="http://schemas.microsoft.com/office/drawing/2014/main" id="{E88584E7-C86B-4000-9D65-202930F965DD}"/>
              </a:ext>
            </a:extLst>
          </p:cNvPr>
          <p:cNvGrpSpPr/>
          <p:nvPr/>
        </p:nvGrpSpPr>
        <p:grpSpPr>
          <a:xfrm>
            <a:off x="2965985" y="4201029"/>
            <a:ext cx="622419" cy="625531"/>
            <a:chOff x="-33277650" y="3226875"/>
            <a:chExt cx="277275" cy="291850"/>
          </a:xfrm>
          <a:solidFill>
            <a:schemeClr val="bg1">
              <a:lumMod val="95000"/>
            </a:schemeClr>
          </a:solidFill>
        </p:grpSpPr>
        <p:sp>
          <p:nvSpPr>
            <p:cNvPr id="105" name="Google Shape;8520;p94">
              <a:extLst>
                <a:ext uri="{FF2B5EF4-FFF2-40B4-BE49-F238E27FC236}">
                  <a16:creationId xmlns:a16="http://schemas.microsoft.com/office/drawing/2014/main" id="{F9085420-77F1-4F71-AE01-1DB0D9CD6E83}"/>
                </a:ext>
              </a:extLst>
            </p:cNvPr>
            <p:cNvSpPr/>
            <p:nvPr/>
          </p:nvSpPr>
          <p:spPr>
            <a:xfrm>
              <a:off x="-33071300" y="3440725"/>
              <a:ext cx="33100" cy="33900"/>
            </a:xfrm>
            <a:custGeom>
              <a:avLst/>
              <a:gdLst/>
              <a:ahLst/>
              <a:cxnLst/>
              <a:rect l="l" t="t" r="r" b="b"/>
              <a:pathLst>
                <a:path w="1324" h="1356" extrusionOk="0">
                  <a:moveTo>
                    <a:pt x="662" y="0"/>
                  </a:moveTo>
                  <a:cubicBezTo>
                    <a:pt x="284" y="0"/>
                    <a:pt x="1" y="315"/>
                    <a:pt x="1" y="693"/>
                  </a:cubicBezTo>
                  <a:cubicBezTo>
                    <a:pt x="1" y="1040"/>
                    <a:pt x="284" y="1355"/>
                    <a:pt x="662" y="1355"/>
                  </a:cubicBezTo>
                  <a:cubicBezTo>
                    <a:pt x="1040" y="1355"/>
                    <a:pt x="1324" y="1040"/>
                    <a:pt x="1324" y="693"/>
                  </a:cubicBezTo>
                  <a:cubicBezTo>
                    <a:pt x="1324" y="315"/>
                    <a:pt x="1040" y="0"/>
                    <a:pt x="6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  <p:sp>
          <p:nvSpPr>
            <p:cNvPr id="106" name="Google Shape;8521;p94">
              <a:extLst>
                <a:ext uri="{FF2B5EF4-FFF2-40B4-BE49-F238E27FC236}">
                  <a16:creationId xmlns:a16="http://schemas.microsoft.com/office/drawing/2014/main" id="{B29D92C7-419F-4E3A-916A-CDBE976FC45F}"/>
                </a:ext>
              </a:extLst>
            </p:cNvPr>
            <p:cNvSpPr/>
            <p:nvPr/>
          </p:nvSpPr>
          <p:spPr>
            <a:xfrm>
              <a:off x="-33157925" y="3227275"/>
              <a:ext cx="17350" cy="103200"/>
            </a:xfrm>
            <a:custGeom>
              <a:avLst/>
              <a:gdLst/>
              <a:ahLst/>
              <a:cxnLst/>
              <a:rect l="l" t="t" r="r" b="b"/>
              <a:pathLst>
                <a:path w="694" h="4128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4128"/>
                  </a:lnTo>
                  <a:cubicBezTo>
                    <a:pt x="95" y="4096"/>
                    <a:pt x="221" y="4096"/>
                    <a:pt x="347" y="4096"/>
                  </a:cubicBezTo>
                  <a:cubicBezTo>
                    <a:pt x="473" y="4096"/>
                    <a:pt x="567" y="4096"/>
                    <a:pt x="693" y="4128"/>
                  </a:cubicBezTo>
                  <a:lnTo>
                    <a:pt x="693" y="347"/>
                  </a:lnTo>
                  <a:cubicBezTo>
                    <a:pt x="693" y="158"/>
                    <a:pt x="536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  <p:sp>
          <p:nvSpPr>
            <p:cNvPr id="107" name="Google Shape;8522;p94">
              <a:extLst>
                <a:ext uri="{FF2B5EF4-FFF2-40B4-BE49-F238E27FC236}">
                  <a16:creationId xmlns:a16="http://schemas.microsoft.com/office/drawing/2014/main" id="{445D1715-4C5E-4F82-B778-CBEEA30D3540}"/>
                </a:ext>
              </a:extLst>
            </p:cNvPr>
            <p:cNvSpPr/>
            <p:nvPr/>
          </p:nvSpPr>
          <p:spPr>
            <a:xfrm>
              <a:off x="-33175250" y="3347650"/>
              <a:ext cx="51200" cy="51350"/>
            </a:xfrm>
            <a:custGeom>
              <a:avLst/>
              <a:gdLst/>
              <a:ahLst/>
              <a:cxnLst/>
              <a:rect l="l" t="t" r="r" b="b"/>
              <a:pathLst>
                <a:path w="2048" h="2054" extrusionOk="0">
                  <a:moveTo>
                    <a:pt x="938" y="0"/>
                  </a:moveTo>
                  <a:cubicBezTo>
                    <a:pt x="417" y="0"/>
                    <a:pt x="0" y="451"/>
                    <a:pt x="0" y="1014"/>
                  </a:cubicBezTo>
                  <a:cubicBezTo>
                    <a:pt x="0" y="1549"/>
                    <a:pt x="473" y="2054"/>
                    <a:pt x="1040" y="2054"/>
                  </a:cubicBezTo>
                  <a:cubicBezTo>
                    <a:pt x="1575" y="2054"/>
                    <a:pt x="2048" y="1581"/>
                    <a:pt x="2048" y="1014"/>
                  </a:cubicBezTo>
                  <a:cubicBezTo>
                    <a:pt x="2048" y="447"/>
                    <a:pt x="1575" y="6"/>
                    <a:pt x="1040" y="6"/>
                  </a:cubicBezTo>
                  <a:cubicBezTo>
                    <a:pt x="1006" y="2"/>
                    <a:pt x="972" y="0"/>
                    <a:pt x="9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  <p:sp>
          <p:nvSpPr>
            <p:cNvPr id="108" name="Google Shape;8523;p94">
              <a:extLst>
                <a:ext uri="{FF2B5EF4-FFF2-40B4-BE49-F238E27FC236}">
                  <a16:creationId xmlns:a16="http://schemas.microsoft.com/office/drawing/2014/main" id="{785909DA-AA86-46F0-8A54-5CAEDCFEC7D7}"/>
                </a:ext>
              </a:extLst>
            </p:cNvPr>
            <p:cNvSpPr/>
            <p:nvPr/>
          </p:nvSpPr>
          <p:spPr>
            <a:xfrm>
              <a:off x="-33224875" y="3404500"/>
              <a:ext cx="159900" cy="114225"/>
            </a:xfrm>
            <a:custGeom>
              <a:avLst/>
              <a:gdLst/>
              <a:ahLst/>
              <a:cxnLst/>
              <a:rect l="l" t="t" r="r" b="b"/>
              <a:pathLst>
                <a:path w="6396" h="4569" extrusionOk="0">
                  <a:moveTo>
                    <a:pt x="1954" y="0"/>
                  </a:moveTo>
                  <a:lnTo>
                    <a:pt x="0" y="2520"/>
                  </a:lnTo>
                  <a:lnTo>
                    <a:pt x="0" y="4222"/>
                  </a:lnTo>
                  <a:cubicBezTo>
                    <a:pt x="0" y="4411"/>
                    <a:pt x="158" y="4568"/>
                    <a:pt x="347" y="4568"/>
                  </a:cubicBezTo>
                  <a:lnTo>
                    <a:pt x="3781" y="4568"/>
                  </a:lnTo>
                  <a:cubicBezTo>
                    <a:pt x="3970" y="4568"/>
                    <a:pt x="4127" y="4411"/>
                    <a:pt x="4127" y="4222"/>
                  </a:cubicBezTo>
                  <a:lnTo>
                    <a:pt x="4127" y="3875"/>
                  </a:lnTo>
                  <a:lnTo>
                    <a:pt x="5136" y="3875"/>
                  </a:lnTo>
                  <a:cubicBezTo>
                    <a:pt x="5577" y="3844"/>
                    <a:pt x="6018" y="3718"/>
                    <a:pt x="6396" y="3434"/>
                  </a:cubicBezTo>
                  <a:cubicBezTo>
                    <a:pt x="5986" y="3277"/>
                    <a:pt x="5608" y="2930"/>
                    <a:pt x="5514" y="2489"/>
                  </a:cubicBezTo>
                  <a:lnTo>
                    <a:pt x="4442" y="2489"/>
                  </a:lnTo>
                  <a:cubicBezTo>
                    <a:pt x="3497" y="2489"/>
                    <a:pt x="2741" y="1733"/>
                    <a:pt x="2741" y="788"/>
                  </a:cubicBezTo>
                  <a:lnTo>
                    <a:pt x="2741" y="410"/>
                  </a:lnTo>
                  <a:cubicBezTo>
                    <a:pt x="2426" y="315"/>
                    <a:pt x="2206" y="189"/>
                    <a:pt x="19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  <p:sp>
          <p:nvSpPr>
            <p:cNvPr id="109" name="Google Shape;8524;p94">
              <a:extLst>
                <a:ext uri="{FF2B5EF4-FFF2-40B4-BE49-F238E27FC236}">
                  <a16:creationId xmlns:a16="http://schemas.microsoft.com/office/drawing/2014/main" id="{2A1F22B5-6F8A-4DAF-B30A-A64361B04157}"/>
                </a:ext>
              </a:extLst>
            </p:cNvPr>
            <p:cNvSpPr/>
            <p:nvPr/>
          </p:nvSpPr>
          <p:spPr>
            <a:xfrm>
              <a:off x="-33141400" y="3312350"/>
              <a:ext cx="127625" cy="138625"/>
            </a:xfrm>
            <a:custGeom>
              <a:avLst/>
              <a:gdLst/>
              <a:ahLst/>
              <a:cxnLst/>
              <a:rect l="l" t="t" r="r" b="b"/>
              <a:pathLst>
                <a:path w="5105" h="5545" extrusionOk="0">
                  <a:moveTo>
                    <a:pt x="4128" y="0"/>
                  </a:moveTo>
                  <a:lnTo>
                    <a:pt x="694" y="662"/>
                  </a:lnTo>
                  <a:lnTo>
                    <a:pt x="694" y="1040"/>
                  </a:lnTo>
                  <a:cubicBezTo>
                    <a:pt x="1103" y="1355"/>
                    <a:pt x="1387" y="1827"/>
                    <a:pt x="1387" y="2426"/>
                  </a:cubicBezTo>
                  <a:cubicBezTo>
                    <a:pt x="1387" y="3245"/>
                    <a:pt x="788" y="3938"/>
                    <a:pt x="1" y="4127"/>
                  </a:cubicBezTo>
                  <a:lnTo>
                    <a:pt x="1" y="4505"/>
                  </a:lnTo>
                  <a:cubicBezTo>
                    <a:pt x="1" y="5072"/>
                    <a:pt x="473" y="5545"/>
                    <a:pt x="1009" y="5545"/>
                  </a:cubicBezTo>
                  <a:lnTo>
                    <a:pt x="2080" y="5545"/>
                  </a:lnTo>
                  <a:cubicBezTo>
                    <a:pt x="2238" y="4946"/>
                    <a:pt x="2742" y="4505"/>
                    <a:pt x="3372" y="4505"/>
                  </a:cubicBezTo>
                  <a:cubicBezTo>
                    <a:pt x="3624" y="4505"/>
                    <a:pt x="3844" y="4600"/>
                    <a:pt x="4065" y="4726"/>
                  </a:cubicBezTo>
                  <a:lnTo>
                    <a:pt x="4065" y="4127"/>
                  </a:lnTo>
                  <a:lnTo>
                    <a:pt x="4128" y="4127"/>
                  </a:lnTo>
                  <a:cubicBezTo>
                    <a:pt x="4443" y="4064"/>
                    <a:pt x="4758" y="3938"/>
                    <a:pt x="4916" y="3655"/>
                  </a:cubicBezTo>
                  <a:cubicBezTo>
                    <a:pt x="5105" y="3340"/>
                    <a:pt x="5105" y="2993"/>
                    <a:pt x="4947" y="2678"/>
                  </a:cubicBezTo>
                  <a:lnTo>
                    <a:pt x="4128" y="1008"/>
                  </a:lnTo>
                  <a:lnTo>
                    <a:pt x="41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  <p:sp>
          <p:nvSpPr>
            <p:cNvPr id="110" name="Google Shape;8525;p94">
              <a:extLst>
                <a:ext uri="{FF2B5EF4-FFF2-40B4-BE49-F238E27FC236}">
                  <a16:creationId xmlns:a16="http://schemas.microsoft.com/office/drawing/2014/main" id="{F5F52E9A-8413-40EB-86EE-0AF2D267A1CB}"/>
                </a:ext>
              </a:extLst>
            </p:cNvPr>
            <p:cNvSpPr/>
            <p:nvPr/>
          </p:nvSpPr>
          <p:spPr>
            <a:xfrm>
              <a:off x="-33122500" y="3226875"/>
              <a:ext cx="122125" cy="83925"/>
            </a:xfrm>
            <a:custGeom>
              <a:avLst/>
              <a:gdLst/>
              <a:ahLst/>
              <a:cxnLst/>
              <a:rect l="l" t="t" r="r" b="b"/>
              <a:pathLst>
                <a:path w="4885" h="3357" extrusionOk="0">
                  <a:moveTo>
                    <a:pt x="3376" y="1"/>
                  </a:moveTo>
                  <a:cubicBezTo>
                    <a:pt x="3025" y="1"/>
                    <a:pt x="2679" y="143"/>
                    <a:pt x="2427" y="426"/>
                  </a:cubicBezTo>
                  <a:lnTo>
                    <a:pt x="2143" y="678"/>
                  </a:lnTo>
                  <a:lnTo>
                    <a:pt x="1" y="678"/>
                  </a:lnTo>
                  <a:lnTo>
                    <a:pt x="1" y="3356"/>
                  </a:lnTo>
                  <a:lnTo>
                    <a:pt x="4191" y="2537"/>
                  </a:lnTo>
                  <a:lnTo>
                    <a:pt x="4349" y="2379"/>
                  </a:lnTo>
                  <a:cubicBezTo>
                    <a:pt x="4884" y="1844"/>
                    <a:pt x="4884" y="962"/>
                    <a:pt x="4349" y="426"/>
                  </a:cubicBezTo>
                  <a:cubicBezTo>
                    <a:pt x="4081" y="143"/>
                    <a:pt x="3726" y="1"/>
                    <a:pt x="337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  <p:sp>
          <p:nvSpPr>
            <p:cNvPr id="111" name="Google Shape;8526;p94">
              <a:extLst>
                <a:ext uri="{FF2B5EF4-FFF2-40B4-BE49-F238E27FC236}">
                  <a16:creationId xmlns:a16="http://schemas.microsoft.com/office/drawing/2014/main" id="{7EA0A388-343A-45E6-A3F9-4A2CE8F43C04}"/>
                </a:ext>
              </a:extLst>
            </p:cNvPr>
            <p:cNvSpPr/>
            <p:nvPr/>
          </p:nvSpPr>
          <p:spPr>
            <a:xfrm>
              <a:off x="-33277650" y="3245400"/>
              <a:ext cx="102400" cy="198500"/>
            </a:xfrm>
            <a:custGeom>
              <a:avLst/>
              <a:gdLst/>
              <a:ahLst/>
              <a:cxnLst/>
              <a:rect l="l" t="t" r="r" b="b"/>
              <a:pathLst>
                <a:path w="4096" h="7940" extrusionOk="0">
                  <a:moveTo>
                    <a:pt x="4096" y="0"/>
                  </a:moveTo>
                  <a:cubicBezTo>
                    <a:pt x="1828" y="95"/>
                    <a:pt x="0" y="1985"/>
                    <a:pt x="0" y="4316"/>
                  </a:cubicBezTo>
                  <a:cubicBezTo>
                    <a:pt x="0" y="5766"/>
                    <a:pt x="757" y="7120"/>
                    <a:pt x="1954" y="7939"/>
                  </a:cubicBezTo>
                  <a:lnTo>
                    <a:pt x="3592" y="5829"/>
                  </a:lnTo>
                  <a:cubicBezTo>
                    <a:pt x="3466" y="5576"/>
                    <a:pt x="3434" y="5356"/>
                    <a:pt x="3434" y="5104"/>
                  </a:cubicBezTo>
                  <a:cubicBezTo>
                    <a:pt x="3434" y="4568"/>
                    <a:pt x="3718" y="4033"/>
                    <a:pt x="4096" y="3718"/>
                  </a:cubicBezTo>
                  <a:lnTo>
                    <a:pt x="409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 Bold" panose="00000800000000000000" pitchFamily="50" charset="-52"/>
              </a:endParaRPr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C16F5338-45E4-4C52-95DF-0ABDB816C940}"/>
              </a:ext>
            </a:extLst>
          </p:cNvPr>
          <p:cNvSpPr txBox="1"/>
          <p:nvPr/>
        </p:nvSpPr>
        <p:spPr>
          <a:xfrm>
            <a:off x="1890381" y="5640046"/>
            <a:ext cx="2967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spc="300" dirty="0">
                <a:solidFill>
                  <a:schemeClr val="bg1"/>
                </a:solidFill>
                <a:latin typeface="Akrobat" panose="00000600000000000000" pitchFamily="50" charset="-52"/>
              </a:rPr>
              <a:t>Веб-консультанты, </a:t>
            </a:r>
          </a:p>
          <a:p>
            <a:pPr algn="ctr"/>
            <a:r>
              <a:rPr lang="ru-RU" sz="1600" spc="300" dirty="0">
                <a:solidFill>
                  <a:schemeClr val="bg1"/>
                </a:solidFill>
                <a:latin typeface="Akrobat" panose="00000600000000000000" pitchFamily="50" charset="-52"/>
              </a:rPr>
              <a:t>Равные консультанты;</a:t>
            </a:r>
          </a:p>
          <a:p>
            <a:pPr algn="ctr"/>
            <a:r>
              <a:rPr lang="ru-RU" sz="1600" spc="300" dirty="0">
                <a:solidFill>
                  <a:schemeClr val="bg1"/>
                </a:solidFill>
                <a:latin typeface="Akrobat" panose="00000600000000000000" pitchFamily="50" charset="-52"/>
              </a:rPr>
              <a:t>Транспортные расходы</a:t>
            </a:r>
            <a:endParaRPr lang="en-LT" sz="1600" spc="300" dirty="0">
              <a:solidFill>
                <a:schemeClr val="bg1"/>
              </a:solidFill>
              <a:latin typeface="Akrobat" panose="00000600000000000000" pitchFamily="50" charset="-52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C14F16-E101-4460-BA8B-445C0A72A376}"/>
              </a:ext>
            </a:extLst>
          </p:cNvPr>
          <p:cNvSpPr txBox="1"/>
          <p:nvPr/>
        </p:nvSpPr>
        <p:spPr>
          <a:xfrm>
            <a:off x="336395" y="173292"/>
            <a:ext cx="15539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krobat Bold" panose="00000800000000000000" pitchFamily="50" charset="-52"/>
              </a:rPr>
              <a:t>C-19RM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008915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63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6AF681-3B0E-49B5-B13C-899649F664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22429" cy="748388"/>
          </a:xfrm>
          <a:prstGeom prst="rect">
            <a:avLst/>
          </a:prstGeom>
        </p:spPr>
      </p:pic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FC0ABB64-8D9C-4B29-A088-021C071AA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293901" y="75989"/>
            <a:ext cx="898099" cy="596410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A79F8D-4B5B-4110-88DA-C652E0FDDB44}"/>
              </a:ext>
            </a:extLst>
          </p:cNvPr>
          <p:cNvSpPr txBox="1"/>
          <p:nvPr/>
        </p:nvSpPr>
        <p:spPr>
          <a:xfrm>
            <a:off x="3200400" y="2522974"/>
            <a:ext cx="6299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Akrobat Bold" panose="00000800000000000000" pitchFamily="50" charset="-52"/>
              </a:rPr>
              <a:t>СПАСИБО ЗА ВНИМАНИЕ!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Akrobat" panose="00000600000000000000" pitchFamily="50" charset="-52"/>
              </a:rPr>
              <a:t>Давлетгалиева Т.И. Национальный координатор по ВИЧ ГРП ГФ gf.davletgaliyeva@kncdiz.kz</a:t>
            </a:r>
          </a:p>
        </p:txBody>
      </p:sp>
    </p:spTree>
    <p:extLst>
      <p:ext uri="{BB962C8B-B14F-4D97-AF65-F5344CB8AC3E}">
        <p14:creationId xmlns:p14="http://schemas.microsoft.com/office/powerpoint/2010/main" val="106819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57">
            <a:extLst>
              <a:ext uri="{FF2B5EF4-FFF2-40B4-BE49-F238E27FC236}">
                <a16:creationId xmlns:a16="http://schemas.microsoft.com/office/drawing/2014/main" id="{8105CE8B-F5FB-4699-B6C0-B9DA3886D4C9}"/>
              </a:ext>
            </a:extLst>
          </p:cNvPr>
          <p:cNvSpPr/>
          <p:nvPr/>
        </p:nvSpPr>
        <p:spPr>
          <a:xfrm>
            <a:off x="0" y="25196"/>
            <a:ext cx="12192000" cy="6858000"/>
          </a:xfrm>
          <a:prstGeom prst="rect">
            <a:avLst/>
          </a:prstGeom>
          <a:pattFill prst="smGrid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atin typeface="Akrobat" panose="00000600000000000000" pitchFamily="50" charset="-52"/>
            </a:endParaRPr>
          </a:p>
        </p:txBody>
      </p:sp>
      <p:sp>
        <p:nvSpPr>
          <p:cNvPr id="63" name="Rectangle 30">
            <a:extLst>
              <a:ext uri="{FF2B5EF4-FFF2-40B4-BE49-F238E27FC236}">
                <a16:creationId xmlns:a16="http://schemas.microsoft.com/office/drawing/2014/main" id="{B7382FCA-A0B3-4DE7-B9C4-CAAFF524B1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BDC6CB">
                  <a:alpha val="77000"/>
                </a:srgbClr>
              </a:gs>
              <a:gs pos="100000">
                <a:srgbClr val="EEEFF1">
                  <a:alpha val="77000"/>
                </a:srgb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atin typeface="Akrobat" panose="00000600000000000000" pitchFamily="50" charset="-52"/>
            </a:endParaRPr>
          </a:p>
        </p:txBody>
      </p:sp>
      <p:sp>
        <p:nvSpPr>
          <p:cNvPr id="83" name="Diagonal Stripe 82">
            <a:extLst>
              <a:ext uri="{FF2B5EF4-FFF2-40B4-BE49-F238E27FC236}">
                <a16:creationId xmlns:a16="http://schemas.microsoft.com/office/drawing/2014/main" id="{7057BE34-0E05-451E-A10B-5BA6F39E8907}"/>
              </a:ext>
            </a:extLst>
          </p:cNvPr>
          <p:cNvSpPr/>
          <p:nvPr/>
        </p:nvSpPr>
        <p:spPr>
          <a:xfrm>
            <a:off x="0" y="1250721"/>
            <a:ext cx="12192000" cy="5607279"/>
          </a:xfrm>
          <a:prstGeom prst="diagStrip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  <a:latin typeface="Akrobat" panose="00000600000000000000" pitchFamily="50" charset="-52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19FB311-E547-4B31-B1EB-AC17DAFE6B40}"/>
              </a:ext>
            </a:extLst>
          </p:cNvPr>
          <p:cNvGrpSpPr/>
          <p:nvPr/>
        </p:nvGrpSpPr>
        <p:grpSpPr>
          <a:xfrm>
            <a:off x="739303" y="1418543"/>
            <a:ext cx="2493459" cy="3497170"/>
            <a:chOff x="887423" y="1166298"/>
            <a:chExt cx="2493459" cy="4860000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32CCAA3-E59E-4EFB-88EC-4B4973BA236E}"/>
                </a:ext>
              </a:extLst>
            </p:cNvPr>
            <p:cNvSpPr/>
            <p:nvPr/>
          </p:nvSpPr>
          <p:spPr>
            <a:xfrm>
              <a:off x="887423" y="1166298"/>
              <a:ext cx="873760" cy="1778000"/>
            </a:xfrm>
            <a:custGeom>
              <a:avLst/>
              <a:gdLst>
                <a:gd name="connsiteX0" fmla="*/ 390008 w 873760"/>
                <a:gd name="connsiteY0" fmla="*/ 0 h 1778000"/>
                <a:gd name="connsiteX1" fmla="*/ 873760 w 873760"/>
                <a:gd name="connsiteY1" fmla="*/ 0 h 1778000"/>
                <a:gd name="connsiteX2" fmla="*/ 873760 w 873760"/>
                <a:gd name="connsiteY2" fmla="*/ 1778000 h 1778000"/>
                <a:gd name="connsiteX3" fmla="*/ 0 w 873760"/>
                <a:gd name="connsiteY3" fmla="*/ 1778000 h 1778000"/>
                <a:gd name="connsiteX4" fmla="*/ 0 w 873760"/>
                <a:gd name="connsiteY4" fmla="*/ 390008 h 1778000"/>
                <a:gd name="connsiteX5" fmla="*/ 390008 w 873760"/>
                <a:gd name="connsiteY5" fmla="*/ 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3760" h="1778000">
                  <a:moveTo>
                    <a:pt x="390008" y="0"/>
                  </a:moveTo>
                  <a:lnTo>
                    <a:pt x="873760" y="0"/>
                  </a:lnTo>
                  <a:lnTo>
                    <a:pt x="873760" y="1778000"/>
                  </a:lnTo>
                  <a:lnTo>
                    <a:pt x="0" y="1778000"/>
                  </a:lnTo>
                  <a:lnTo>
                    <a:pt x="0" y="390008"/>
                  </a:lnTo>
                  <a:cubicBezTo>
                    <a:pt x="0" y="174613"/>
                    <a:pt x="174613" y="0"/>
                    <a:pt x="390008" y="0"/>
                  </a:cubicBezTo>
                  <a:close/>
                </a:path>
              </a:pathLst>
            </a:custGeom>
            <a:gradFill>
              <a:gsLst>
                <a:gs pos="0">
                  <a:srgbClr val="FC7753"/>
                </a:gs>
                <a:gs pos="100000">
                  <a:srgbClr val="FB4615"/>
                </a:gs>
              </a:gsLst>
              <a:lin ang="0" scaled="1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917192A-9BBB-43DD-98D5-381816061561}"/>
                </a:ext>
              </a:extLst>
            </p:cNvPr>
            <p:cNvSpPr/>
            <p:nvPr/>
          </p:nvSpPr>
          <p:spPr>
            <a:xfrm>
              <a:off x="1761183" y="1166298"/>
              <a:ext cx="1466240" cy="1778000"/>
            </a:xfrm>
            <a:custGeom>
              <a:avLst/>
              <a:gdLst>
                <a:gd name="connsiteX0" fmla="*/ 0 w 1466240"/>
                <a:gd name="connsiteY0" fmla="*/ 0 h 1778000"/>
                <a:gd name="connsiteX1" fmla="*/ 1076232 w 1466240"/>
                <a:gd name="connsiteY1" fmla="*/ 0 h 1778000"/>
                <a:gd name="connsiteX2" fmla="*/ 1466240 w 1466240"/>
                <a:gd name="connsiteY2" fmla="*/ 390008 h 1778000"/>
                <a:gd name="connsiteX3" fmla="*/ 1466240 w 1466240"/>
                <a:gd name="connsiteY3" fmla="*/ 1778000 h 1778000"/>
                <a:gd name="connsiteX4" fmla="*/ 0 w 1466240"/>
                <a:gd name="connsiteY4" fmla="*/ 177800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6240" h="1778000">
                  <a:moveTo>
                    <a:pt x="0" y="0"/>
                  </a:moveTo>
                  <a:lnTo>
                    <a:pt x="1076232" y="0"/>
                  </a:lnTo>
                  <a:cubicBezTo>
                    <a:pt x="1291627" y="0"/>
                    <a:pt x="1466240" y="174613"/>
                    <a:pt x="1466240" y="390008"/>
                  </a:cubicBezTo>
                  <a:lnTo>
                    <a:pt x="1466240" y="1778000"/>
                  </a:lnTo>
                  <a:lnTo>
                    <a:pt x="0" y="1778000"/>
                  </a:lnTo>
                  <a:close/>
                </a:path>
              </a:pathLst>
            </a:custGeom>
            <a:gradFill>
              <a:gsLst>
                <a:gs pos="0">
                  <a:srgbClr val="FC7753"/>
                </a:gs>
                <a:gs pos="100000">
                  <a:srgbClr val="FB4615"/>
                </a:gs>
              </a:gsLst>
              <a:lin ang="0" scaled="1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4E41C08-2D38-4DE9-86D7-048A94876FBC}"/>
                </a:ext>
              </a:extLst>
            </p:cNvPr>
            <p:cNvSpPr/>
            <p:nvPr/>
          </p:nvSpPr>
          <p:spPr>
            <a:xfrm>
              <a:off x="887423" y="2944298"/>
              <a:ext cx="2340000" cy="3082000"/>
            </a:xfrm>
            <a:custGeom>
              <a:avLst/>
              <a:gdLst>
                <a:gd name="connsiteX0" fmla="*/ 0 w 2340000"/>
                <a:gd name="connsiteY0" fmla="*/ 0 h 3082000"/>
                <a:gd name="connsiteX1" fmla="*/ 2340000 w 2340000"/>
                <a:gd name="connsiteY1" fmla="*/ 0 h 3082000"/>
                <a:gd name="connsiteX2" fmla="*/ 2340000 w 2340000"/>
                <a:gd name="connsiteY2" fmla="*/ 2691992 h 3082000"/>
                <a:gd name="connsiteX3" fmla="*/ 1949992 w 2340000"/>
                <a:gd name="connsiteY3" fmla="*/ 3082000 h 3082000"/>
                <a:gd name="connsiteX4" fmla="*/ 390008 w 2340000"/>
                <a:gd name="connsiteY4" fmla="*/ 3082000 h 3082000"/>
                <a:gd name="connsiteX5" fmla="*/ 0 w 2340000"/>
                <a:gd name="connsiteY5" fmla="*/ 2691992 h 308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0000" h="3082000">
                  <a:moveTo>
                    <a:pt x="0" y="0"/>
                  </a:moveTo>
                  <a:lnTo>
                    <a:pt x="2340000" y="0"/>
                  </a:lnTo>
                  <a:lnTo>
                    <a:pt x="2340000" y="2691992"/>
                  </a:lnTo>
                  <a:cubicBezTo>
                    <a:pt x="2340000" y="2907387"/>
                    <a:pt x="2165387" y="3082000"/>
                    <a:pt x="1949992" y="3082000"/>
                  </a:cubicBezTo>
                  <a:lnTo>
                    <a:pt x="390008" y="3082000"/>
                  </a:lnTo>
                  <a:cubicBezTo>
                    <a:pt x="174613" y="3082000"/>
                    <a:pt x="0" y="2907387"/>
                    <a:pt x="0" y="2691992"/>
                  </a:cubicBezTo>
                  <a:close/>
                </a:path>
              </a:pathLst>
            </a:custGeom>
            <a:gradFill>
              <a:gsLst>
                <a:gs pos="89891">
                  <a:schemeClr val="bg1">
                    <a:lumMod val="95000"/>
                  </a:schemeClr>
                </a:gs>
                <a:gs pos="78628">
                  <a:schemeClr val="bg1"/>
                </a:gs>
                <a:gs pos="53000">
                  <a:schemeClr val="bg1"/>
                </a:gs>
                <a:gs pos="14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blurRad="215900" dist="38100" dir="2700000" algn="tl" rotWithShape="0">
                <a:schemeClr val="accent1">
                  <a:lumMod val="75000"/>
                  <a:alpha val="20000"/>
                </a:scheme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F55BC3E-F5FC-496B-8EBB-C4A7D2F81EF6}"/>
                </a:ext>
              </a:extLst>
            </p:cNvPr>
            <p:cNvSpPr/>
            <p:nvPr/>
          </p:nvSpPr>
          <p:spPr>
            <a:xfrm>
              <a:off x="1142742" y="1166298"/>
              <a:ext cx="2084683" cy="4434276"/>
            </a:xfrm>
            <a:custGeom>
              <a:avLst/>
              <a:gdLst>
                <a:gd name="connsiteX0" fmla="*/ 134691 w 2084683"/>
                <a:gd name="connsiteY0" fmla="*/ 0 h 4434276"/>
                <a:gd name="connsiteX1" fmla="*/ 1694675 w 2084683"/>
                <a:gd name="connsiteY1" fmla="*/ 0 h 4434276"/>
                <a:gd name="connsiteX2" fmla="*/ 2084683 w 2084683"/>
                <a:gd name="connsiteY2" fmla="*/ 390008 h 4434276"/>
                <a:gd name="connsiteX3" fmla="*/ 2084683 w 2084683"/>
                <a:gd name="connsiteY3" fmla="*/ 4434276 h 4434276"/>
                <a:gd name="connsiteX4" fmla="*/ 1939010 w 2084683"/>
                <a:gd name="connsiteY4" fmla="*/ 3775208 h 4434276"/>
                <a:gd name="connsiteX5" fmla="*/ 125858 w 2084683"/>
                <a:gd name="connsiteY5" fmla="*/ 165766 h 4434276"/>
                <a:gd name="connsiteX6" fmla="*/ 0 w 2084683"/>
                <a:gd name="connsiteY6" fmla="*/ 25335 h 4434276"/>
                <a:gd name="connsiteX7" fmla="*/ 56091 w 2084683"/>
                <a:gd name="connsiteY7" fmla="*/ 7924 h 4434276"/>
                <a:gd name="connsiteX8" fmla="*/ 134691 w 2084683"/>
                <a:gd name="connsiteY8" fmla="*/ 0 h 4434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84683" h="4434276">
                  <a:moveTo>
                    <a:pt x="134691" y="0"/>
                  </a:moveTo>
                  <a:lnTo>
                    <a:pt x="1694675" y="0"/>
                  </a:lnTo>
                  <a:cubicBezTo>
                    <a:pt x="1910070" y="0"/>
                    <a:pt x="2084683" y="174613"/>
                    <a:pt x="2084683" y="390008"/>
                  </a:cubicBezTo>
                  <a:lnTo>
                    <a:pt x="2084683" y="4434276"/>
                  </a:lnTo>
                  <a:lnTo>
                    <a:pt x="1939010" y="3775208"/>
                  </a:lnTo>
                  <a:cubicBezTo>
                    <a:pt x="1664614" y="2601826"/>
                    <a:pt x="1288604" y="1496187"/>
                    <a:pt x="125858" y="165766"/>
                  </a:cubicBezTo>
                  <a:lnTo>
                    <a:pt x="0" y="25335"/>
                  </a:lnTo>
                  <a:lnTo>
                    <a:pt x="56091" y="7924"/>
                  </a:lnTo>
                  <a:cubicBezTo>
                    <a:pt x="81480" y="2729"/>
                    <a:pt x="107767" y="0"/>
                    <a:pt x="13469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31000"/>
                  </a:schemeClr>
                </a:gs>
                <a:gs pos="4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1FADC88-7443-49C7-B871-7A21A145A452}"/>
                </a:ext>
              </a:extLst>
            </p:cNvPr>
            <p:cNvSpPr txBox="1"/>
            <p:nvPr/>
          </p:nvSpPr>
          <p:spPr>
            <a:xfrm>
              <a:off x="1022386" y="1484333"/>
              <a:ext cx="738795" cy="812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200" dirty="0">
                  <a:solidFill>
                    <a:schemeClr val="bg1"/>
                  </a:solidFill>
                  <a:latin typeface="Akrobat" panose="00000600000000000000" pitchFamily="50" charset="-52"/>
                </a:rPr>
                <a:t>01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0A85F18-F938-4482-BF4B-1CBA37805B9D}"/>
                </a:ext>
              </a:extLst>
            </p:cNvPr>
            <p:cNvSpPr txBox="1"/>
            <p:nvPr/>
          </p:nvSpPr>
          <p:spPr>
            <a:xfrm>
              <a:off x="1577742" y="2048028"/>
              <a:ext cx="1803140" cy="470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  <a:latin typeface="Akrobat" panose="00000600000000000000" pitchFamily="50" charset="-52"/>
                </a:rPr>
                <a:t>Профилактика</a:t>
              </a:r>
              <a:endParaRPr lang="en-IN" dirty="0">
                <a:solidFill>
                  <a:schemeClr val="bg1"/>
                </a:solidFill>
                <a:latin typeface="Akrobat" panose="00000600000000000000" pitchFamily="50" charset="-52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A5BCE4C-EBAD-425F-ADCD-1D62E3211B4E}"/>
                </a:ext>
              </a:extLst>
            </p:cNvPr>
            <p:cNvSpPr txBox="1"/>
            <p:nvPr/>
          </p:nvSpPr>
          <p:spPr>
            <a:xfrm>
              <a:off x="989285" y="3431518"/>
              <a:ext cx="2238138" cy="2224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dirty="0">
                  <a:solidFill>
                    <a:srgbClr val="C00000"/>
                  </a:solidFill>
                  <a:latin typeface="Akrobat" panose="00000600000000000000" pitchFamily="50" charset="-52"/>
                  <a:ea typeface="Exo"/>
                  <a:cs typeface="Exo"/>
                  <a:sym typeface="Exo"/>
                </a:rPr>
                <a:t>Усиление и расширение комплексных  и эффективных  программ для  КГН по профилактике ВИЧ и лечению и уходу ЛЖВ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B7124B9-AB3A-429F-8D56-71AB2A88FDB8}"/>
              </a:ext>
            </a:extLst>
          </p:cNvPr>
          <p:cNvGrpSpPr/>
          <p:nvPr/>
        </p:nvGrpSpPr>
        <p:grpSpPr>
          <a:xfrm>
            <a:off x="3530434" y="1418543"/>
            <a:ext cx="2366330" cy="3497170"/>
            <a:chOff x="887423" y="1166298"/>
            <a:chExt cx="2366330" cy="4860000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5F5B58E-989D-404B-BF08-076F638E9C46}"/>
                </a:ext>
              </a:extLst>
            </p:cNvPr>
            <p:cNvSpPr/>
            <p:nvPr/>
          </p:nvSpPr>
          <p:spPr>
            <a:xfrm>
              <a:off x="887423" y="1166298"/>
              <a:ext cx="873760" cy="1778000"/>
            </a:xfrm>
            <a:custGeom>
              <a:avLst/>
              <a:gdLst>
                <a:gd name="connsiteX0" fmla="*/ 390008 w 873760"/>
                <a:gd name="connsiteY0" fmla="*/ 0 h 1778000"/>
                <a:gd name="connsiteX1" fmla="*/ 873760 w 873760"/>
                <a:gd name="connsiteY1" fmla="*/ 0 h 1778000"/>
                <a:gd name="connsiteX2" fmla="*/ 873760 w 873760"/>
                <a:gd name="connsiteY2" fmla="*/ 1778000 h 1778000"/>
                <a:gd name="connsiteX3" fmla="*/ 0 w 873760"/>
                <a:gd name="connsiteY3" fmla="*/ 1778000 h 1778000"/>
                <a:gd name="connsiteX4" fmla="*/ 0 w 873760"/>
                <a:gd name="connsiteY4" fmla="*/ 390008 h 1778000"/>
                <a:gd name="connsiteX5" fmla="*/ 390008 w 873760"/>
                <a:gd name="connsiteY5" fmla="*/ 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3760" h="1778000">
                  <a:moveTo>
                    <a:pt x="390008" y="0"/>
                  </a:moveTo>
                  <a:lnTo>
                    <a:pt x="873760" y="0"/>
                  </a:lnTo>
                  <a:lnTo>
                    <a:pt x="873760" y="1778000"/>
                  </a:lnTo>
                  <a:lnTo>
                    <a:pt x="0" y="1778000"/>
                  </a:lnTo>
                  <a:lnTo>
                    <a:pt x="0" y="390008"/>
                  </a:lnTo>
                  <a:cubicBezTo>
                    <a:pt x="0" y="174613"/>
                    <a:pt x="174613" y="0"/>
                    <a:pt x="390008" y="0"/>
                  </a:cubicBezTo>
                  <a:close/>
                </a:path>
              </a:pathLst>
            </a:custGeom>
            <a:gradFill>
              <a:gsLst>
                <a:gs pos="0">
                  <a:srgbClr val="66D7D1"/>
                </a:gs>
                <a:gs pos="100000">
                  <a:srgbClr val="2CAAA4"/>
                </a:gs>
              </a:gsLst>
              <a:lin ang="0" scaled="1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57E4300C-6A1C-469E-96EF-848F8C497068}"/>
                </a:ext>
              </a:extLst>
            </p:cNvPr>
            <p:cNvSpPr/>
            <p:nvPr/>
          </p:nvSpPr>
          <p:spPr>
            <a:xfrm>
              <a:off x="1761183" y="1166298"/>
              <a:ext cx="1466240" cy="1778000"/>
            </a:xfrm>
            <a:custGeom>
              <a:avLst/>
              <a:gdLst>
                <a:gd name="connsiteX0" fmla="*/ 0 w 1466240"/>
                <a:gd name="connsiteY0" fmla="*/ 0 h 1778000"/>
                <a:gd name="connsiteX1" fmla="*/ 1076232 w 1466240"/>
                <a:gd name="connsiteY1" fmla="*/ 0 h 1778000"/>
                <a:gd name="connsiteX2" fmla="*/ 1466240 w 1466240"/>
                <a:gd name="connsiteY2" fmla="*/ 390008 h 1778000"/>
                <a:gd name="connsiteX3" fmla="*/ 1466240 w 1466240"/>
                <a:gd name="connsiteY3" fmla="*/ 1778000 h 1778000"/>
                <a:gd name="connsiteX4" fmla="*/ 0 w 1466240"/>
                <a:gd name="connsiteY4" fmla="*/ 177800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6240" h="1778000">
                  <a:moveTo>
                    <a:pt x="0" y="0"/>
                  </a:moveTo>
                  <a:lnTo>
                    <a:pt x="1076232" y="0"/>
                  </a:lnTo>
                  <a:cubicBezTo>
                    <a:pt x="1291627" y="0"/>
                    <a:pt x="1466240" y="174613"/>
                    <a:pt x="1466240" y="390008"/>
                  </a:cubicBezTo>
                  <a:lnTo>
                    <a:pt x="1466240" y="1778000"/>
                  </a:lnTo>
                  <a:lnTo>
                    <a:pt x="0" y="1778000"/>
                  </a:lnTo>
                  <a:close/>
                </a:path>
              </a:pathLst>
            </a:custGeom>
            <a:gradFill>
              <a:gsLst>
                <a:gs pos="0">
                  <a:srgbClr val="66D7D1"/>
                </a:gs>
                <a:gs pos="100000">
                  <a:srgbClr val="2CAAA4"/>
                </a:gs>
              </a:gsLst>
              <a:lin ang="0" scaled="1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78C292F-27B0-45B1-98B2-5BD4BFF512BC}"/>
                </a:ext>
              </a:extLst>
            </p:cNvPr>
            <p:cNvSpPr/>
            <p:nvPr/>
          </p:nvSpPr>
          <p:spPr>
            <a:xfrm>
              <a:off x="887423" y="2944298"/>
              <a:ext cx="2340000" cy="3082000"/>
            </a:xfrm>
            <a:custGeom>
              <a:avLst/>
              <a:gdLst>
                <a:gd name="connsiteX0" fmla="*/ 0 w 2340000"/>
                <a:gd name="connsiteY0" fmla="*/ 0 h 3082000"/>
                <a:gd name="connsiteX1" fmla="*/ 2340000 w 2340000"/>
                <a:gd name="connsiteY1" fmla="*/ 0 h 3082000"/>
                <a:gd name="connsiteX2" fmla="*/ 2340000 w 2340000"/>
                <a:gd name="connsiteY2" fmla="*/ 2691992 h 3082000"/>
                <a:gd name="connsiteX3" fmla="*/ 1949992 w 2340000"/>
                <a:gd name="connsiteY3" fmla="*/ 3082000 h 3082000"/>
                <a:gd name="connsiteX4" fmla="*/ 390008 w 2340000"/>
                <a:gd name="connsiteY4" fmla="*/ 3082000 h 3082000"/>
                <a:gd name="connsiteX5" fmla="*/ 0 w 2340000"/>
                <a:gd name="connsiteY5" fmla="*/ 2691992 h 308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0000" h="3082000">
                  <a:moveTo>
                    <a:pt x="0" y="0"/>
                  </a:moveTo>
                  <a:lnTo>
                    <a:pt x="2340000" y="0"/>
                  </a:lnTo>
                  <a:lnTo>
                    <a:pt x="2340000" y="2691992"/>
                  </a:lnTo>
                  <a:cubicBezTo>
                    <a:pt x="2340000" y="2907387"/>
                    <a:pt x="2165387" y="3082000"/>
                    <a:pt x="1949992" y="3082000"/>
                  </a:cubicBezTo>
                  <a:lnTo>
                    <a:pt x="390008" y="3082000"/>
                  </a:lnTo>
                  <a:cubicBezTo>
                    <a:pt x="174613" y="3082000"/>
                    <a:pt x="0" y="2907387"/>
                    <a:pt x="0" y="2691992"/>
                  </a:cubicBezTo>
                  <a:close/>
                </a:path>
              </a:pathLst>
            </a:custGeom>
            <a:gradFill>
              <a:gsLst>
                <a:gs pos="89891">
                  <a:schemeClr val="bg1">
                    <a:lumMod val="95000"/>
                  </a:schemeClr>
                </a:gs>
                <a:gs pos="78628">
                  <a:schemeClr val="bg1"/>
                </a:gs>
                <a:gs pos="53000">
                  <a:schemeClr val="bg1"/>
                </a:gs>
                <a:gs pos="14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blurRad="215900" dist="38100" dir="2700000" algn="tl" rotWithShape="0">
                <a:schemeClr val="accent1">
                  <a:lumMod val="75000"/>
                  <a:alpha val="20000"/>
                </a:scheme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D8181250-6520-469D-9CFD-6DF39867C1C1}"/>
                </a:ext>
              </a:extLst>
            </p:cNvPr>
            <p:cNvSpPr/>
            <p:nvPr/>
          </p:nvSpPr>
          <p:spPr>
            <a:xfrm>
              <a:off x="1142742" y="1166298"/>
              <a:ext cx="2084683" cy="4434276"/>
            </a:xfrm>
            <a:custGeom>
              <a:avLst/>
              <a:gdLst>
                <a:gd name="connsiteX0" fmla="*/ 134691 w 2084683"/>
                <a:gd name="connsiteY0" fmla="*/ 0 h 4434276"/>
                <a:gd name="connsiteX1" fmla="*/ 1694675 w 2084683"/>
                <a:gd name="connsiteY1" fmla="*/ 0 h 4434276"/>
                <a:gd name="connsiteX2" fmla="*/ 2084683 w 2084683"/>
                <a:gd name="connsiteY2" fmla="*/ 390008 h 4434276"/>
                <a:gd name="connsiteX3" fmla="*/ 2084683 w 2084683"/>
                <a:gd name="connsiteY3" fmla="*/ 4434276 h 4434276"/>
                <a:gd name="connsiteX4" fmla="*/ 1939010 w 2084683"/>
                <a:gd name="connsiteY4" fmla="*/ 3775208 h 4434276"/>
                <a:gd name="connsiteX5" fmla="*/ 125858 w 2084683"/>
                <a:gd name="connsiteY5" fmla="*/ 165766 h 4434276"/>
                <a:gd name="connsiteX6" fmla="*/ 0 w 2084683"/>
                <a:gd name="connsiteY6" fmla="*/ 25335 h 4434276"/>
                <a:gd name="connsiteX7" fmla="*/ 56091 w 2084683"/>
                <a:gd name="connsiteY7" fmla="*/ 7924 h 4434276"/>
                <a:gd name="connsiteX8" fmla="*/ 134691 w 2084683"/>
                <a:gd name="connsiteY8" fmla="*/ 0 h 4434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84683" h="4434276">
                  <a:moveTo>
                    <a:pt x="134691" y="0"/>
                  </a:moveTo>
                  <a:lnTo>
                    <a:pt x="1694675" y="0"/>
                  </a:lnTo>
                  <a:cubicBezTo>
                    <a:pt x="1910070" y="0"/>
                    <a:pt x="2084683" y="174613"/>
                    <a:pt x="2084683" y="390008"/>
                  </a:cubicBezTo>
                  <a:lnTo>
                    <a:pt x="2084683" y="4434276"/>
                  </a:lnTo>
                  <a:lnTo>
                    <a:pt x="1939010" y="3775208"/>
                  </a:lnTo>
                  <a:cubicBezTo>
                    <a:pt x="1664614" y="2601826"/>
                    <a:pt x="1288604" y="1496187"/>
                    <a:pt x="125858" y="165766"/>
                  </a:cubicBezTo>
                  <a:lnTo>
                    <a:pt x="0" y="25335"/>
                  </a:lnTo>
                  <a:lnTo>
                    <a:pt x="56091" y="7924"/>
                  </a:lnTo>
                  <a:cubicBezTo>
                    <a:pt x="81480" y="2729"/>
                    <a:pt x="107767" y="0"/>
                    <a:pt x="13469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31000"/>
                  </a:schemeClr>
                </a:gs>
                <a:gs pos="4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08C1CAD-AF8F-4048-BA3E-68E75997684F}"/>
                </a:ext>
              </a:extLst>
            </p:cNvPr>
            <p:cNvSpPr txBox="1"/>
            <p:nvPr/>
          </p:nvSpPr>
          <p:spPr>
            <a:xfrm>
              <a:off x="1022386" y="1484333"/>
              <a:ext cx="738795" cy="812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200" dirty="0">
                  <a:solidFill>
                    <a:schemeClr val="bg1"/>
                  </a:solidFill>
                  <a:latin typeface="Akrobat" panose="00000600000000000000" pitchFamily="50" charset="-52"/>
                </a:rPr>
                <a:t>02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BA2063E-3D74-42D6-B8F1-9964341A6384}"/>
                </a:ext>
              </a:extLst>
            </p:cNvPr>
            <p:cNvSpPr txBox="1"/>
            <p:nvPr/>
          </p:nvSpPr>
          <p:spPr>
            <a:xfrm>
              <a:off x="1794169" y="1656901"/>
              <a:ext cx="1316444" cy="898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Akrobat" panose="00000600000000000000" pitchFamily="50" charset="-52"/>
                </a:rPr>
                <a:t>Правовая помощь</a:t>
              </a:r>
              <a:endParaRPr lang="en-IN" dirty="0">
                <a:solidFill>
                  <a:schemeClr val="bg1"/>
                </a:solidFill>
                <a:latin typeface="Akrobat" panose="00000600000000000000" pitchFamily="50" charset="-52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CAAD28D-283C-44A5-BB5C-86FB7B5E64C6}"/>
                </a:ext>
              </a:extLst>
            </p:cNvPr>
            <p:cNvSpPr txBox="1"/>
            <p:nvPr/>
          </p:nvSpPr>
          <p:spPr>
            <a:xfrm>
              <a:off x="972626" y="3188225"/>
              <a:ext cx="2281127" cy="25235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dirty="0">
                  <a:solidFill>
                    <a:srgbClr val="4E9CA2"/>
                  </a:solidFill>
                  <a:latin typeface="Akrobat" panose="00000600000000000000" pitchFamily="50" charset="-52"/>
                  <a:ea typeface="Exo"/>
                  <a:cs typeface="Exo"/>
                  <a:sym typeface="Exo"/>
                </a:rPr>
                <a:t>Создание  благоприятной  правовой среды  и устранение правовых барьеров, связанных с вопросами здоровья и гендерного  неравенства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CFA2351-60A8-4A81-B00F-A3E2EAF4F3E3}"/>
              </a:ext>
            </a:extLst>
          </p:cNvPr>
          <p:cNvGrpSpPr/>
          <p:nvPr/>
        </p:nvGrpSpPr>
        <p:grpSpPr>
          <a:xfrm>
            <a:off x="6510331" y="1374234"/>
            <a:ext cx="2377266" cy="3497170"/>
            <a:chOff x="887423" y="1166298"/>
            <a:chExt cx="2340002" cy="4860000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0C1CD34-0578-4DE9-B2BE-45A1A8E7E830}"/>
                </a:ext>
              </a:extLst>
            </p:cNvPr>
            <p:cNvSpPr/>
            <p:nvPr/>
          </p:nvSpPr>
          <p:spPr>
            <a:xfrm>
              <a:off x="887423" y="1166298"/>
              <a:ext cx="873760" cy="1778000"/>
            </a:xfrm>
            <a:custGeom>
              <a:avLst/>
              <a:gdLst>
                <a:gd name="connsiteX0" fmla="*/ 390008 w 873760"/>
                <a:gd name="connsiteY0" fmla="*/ 0 h 1778000"/>
                <a:gd name="connsiteX1" fmla="*/ 873760 w 873760"/>
                <a:gd name="connsiteY1" fmla="*/ 0 h 1778000"/>
                <a:gd name="connsiteX2" fmla="*/ 873760 w 873760"/>
                <a:gd name="connsiteY2" fmla="*/ 1778000 h 1778000"/>
                <a:gd name="connsiteX3" fmla="*/ 0 w 873760"/>
                <a:gd name="connsiteY3" fmla="*/ 1778000 h 1778000"/>
                <a:gd name="connsiteX4" fmla="*/ 0 w 873760"/>
                <a:gd name="connsiteY4" fmla="*/ 390008 h 1778000"/>
                <a:gd name="connsiteX5" fmla="*/ 390008 w 873760"/>
                <a:gd name="connsiteY5" fmla="*/ 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3760" h="1778000">
                  <a:moveTo>
                    <a:pt x="390008" y="0"/>
                  </a:moveTo>
                  <a:lnTo>
                    <a:pt x="873760" y="0"/>
                  </a:lnTo>
                  <a:lnTo>
                    <a:pt x="873760" y="1778000"/>
                  </a:lnTo>
                  <a:lnTo>
                    <a:pt x="0" y="1778000"/>
                  </a:lnTo>
                  <a:lnTo>
                    <a:pt x="0" y="390008"/>
                  </a:lnTo>
                  <a:cubicBezTo>
                    <a:pt x="0" y="174613"/>
                    <a:pt x="174613" y="0"/>
                    <a:pt x="390008" y="0"/>
                  </a:cubicBezTo>
                  <a:close/>
                </a:path>
              </a:pathLst>
            </a:custGeom>
            <a:gradFill>
              <a:gsLst>
                <a:gs pos="0">
                  <a:srgbClr val="403D58"/>
                </a:gs>
                <a:gs pos="100000">
                  <a:srgbClr val="14131B"/>
                </a:gs>
              </a:gsLst>
              <a:lin ang="0" scaled="1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8DB8F435-704B-4A7A-95E7-C8A16130D4E3}"/>
                </a:ext>
              </a:extLst>
            </p:cNvPr>
            <p:cNvSpPr/>
            <p:nvPr/>
          </p:nvSpPr>
          <p:spPr>
            <a:xfrm>
              <a:off x="1761183" y="1166298"/>
              <a:ext cx="1466240" cy="1778000"/>
            </a:xfrm>
            <a:custGeom>
              <a:avLst/>
              <a:gdLst>
                <a:gd name="connsiteX0" fmla="*/ 0 w 1466240"/>
                <a:gd name="connsiteY0" fmla="*/ 0 h 1778000"/>
                <a:gd name="connsiteX1" fmla="*/ 1076232 w 1466240"/>
                <a:gd name="connsiteY1" fmla="*/ 0 h 1778000"/>
                <a:gd name="connsiteX2" fmla="*/ 1466240 w 1466240"/>
                <a:gd name="connsiteY2" fmla="*/ 390008 h 1778000"/>
                <a:gd name="connsiteX3" fmla="*/ 1466240 w 1466240"/>
                <a:gd name="connsiteY3" fmla="*/ 1778000 h 1778000"/>
                <a:gd name="connsiteX4" fmla="*/ 0 w 1466240"/>
                <a:gd name="connsiteY4" fmla="*/ 177800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6240" h="1778000">
                  <a:moveTo>
                    <a:pt x="0" y="0"/>
                  </a:moveTo>
                  <a:lnTo>
                    <a:pt x="1076232" y="0"/>
                  </a:lnTo>
                  <a:cubicBezTo>
                    <a:pt x="1291627" y="0"/>
                    <a:pt x="1466240" y="174613"/>
                    <a:pt x="1466240" y="390008"/>
                  </a:cubicBezTo>
                  <a:lnTo>
                    <a:pt x="1466240" y="1778000"/>
                  </a:lnTo>
                  <a:lnTo>
                    <a:pt x="0" y="1778000"/>
                  </a:lnTo>
                  <a:close/>
                </a:path>
              </a:pathLst>
            </a:custGeom>
            <a:gradFill>
              <a:gsLst>
                <a:gs pos="0">
                  <a:srgbClr val="403D58"/>
                </a:gs>
                <a:gs pos="100000">
                  <a:srgbClr val="14131B"/>
                </a:gs>
              </a:gsLst>
              <a:lin ang="0" scaled="1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7E19195-5B02-4029-86C0-0DB04D3CA985}"/>
                </a:ext>
              </a:extLst>
            </p:cNvPr>
            <p:cNvSpPr/>
            <p:nvPr/>
          </p:nvSpPr>
          <p:spPr>
            <a:xfrm>
              <a:off x="887423" y="2944298"/>
              <a:ext cx="2340000" cy="3082000"/>
            </a:xfrm>
            <a:custGeom>
              <a:avLst/>
              <a:gdLst>
                <a:gd name="connsiteX0" fmla="*/ 0 w 2340000"/>
                <a:gd name="connsiteY0" fmla="*/ 0 h 3082000"/>
                <a:gd name="connsiteX1" fmla="*/ 2340000 w 2340000"/>
                <a:gd name="connsiteY1" fmla="*/ 0 h 3082000"/>
                <a:gd name="connsiteX2" fmla="*/ 2340000 w 2340000"/>
                <a:gd name="connsiteY2" fmla="*/ 2691992 h 3082000"/>
                <a:gd name="connsiteX3" fmla="*/ 1949992 w 2340000"/>
                <a:gd name="connsiteY3" fmla="*/ 3082000 h 3082000"/>
                <a:gd name="connsiteX4" fmla="*/ 390008 w 2340000"/>
                <a:gd name="connsiteY4" fmla="*/ 3082000 h 3082000"/>
                <a:gd name="connsiteX5" fmla="*/ 0 w 2340000"/>
                <a:gd name="connsiteY5" fmla="*/ 2691992 h 308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0000" h="3082000">
                  <a:moveTo>
                    <a:pt x="0" y="0"/>
                  </a:moveTo>
                  <a:lnTo>
                    <a:pt x="2340000" y="0"/>
                  </a:lnTo>
                  <a:lnTo>
                    <a:pt x="2340000" y="2691992"/>
                  </a:lnTo>
                  <a:cubicBezTo>
                    <a:pt x="2340000" y="2907387"/>
                    <a:pt x="2165387" y="3082000"/>
                    <a:pt x="1949992" y="3082000"/>
                  </a:cubicBezTo>
                  <a:lnTo>
                    <a:pt x="390008" y="3082000"/>
                  </a:lnTo>
                  <a:cubicBezTo>
                    <a:pt x="174613" y="3082000"/>
                    <a:pt x="0" y="2907387"/>
                    <a:pt x="0" y="2691992"/>
                  </a:cubicBezTo>
                  <a:close/>
                </a:path>
              </a:pathLst>
            </a:custGeom>
            <a:gradFill>
              <a:gsLst>
                <a:gs pos="89891">
                  <a:schemeClr val="bg1">
                    <a:lumMod val="95000"/>
                  </a:schemeClr>
                </a:gs>
                <a:gs pos="78628">
                  <a:schemeClr val="bg1"/>
                </a:gs>
                <a:gs pos="53000">
                  <a:schemeClr val="bg1"/>
                </a:gs>
                <a:gs pos="14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blurRad="215900" dist="38100" dir="2700000" algn="tl" rotWithShape="0">
                <a:schemeClr val="accent1">
                  <a:lumMod val="75000"/>
                  <a:alpha val="20000"/>
                </a:scheme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2F29A21-F91A-4270-91BB-4590947607CB}"/>
                </a:ext>
              </a:extLst>
            </p:cNvPr>
            <p:cNvSpPr/>
            <p:nvPr/>
          </p:nvSpPr>
          <p:spPr>
            <a:xfrm>
              <a:off x="1142742" y="1166298"/>
              <a:ext cx="2084683" cy="4434276"/>
            </a:xfrm>
            <a:custGeom>
              <a:avLst/>
              <a:gdLst>
                <a:gd name="connsiteX0" fmla="*/ 134691 w 2084683"/>
                <a:gd name="connsiteY0" fmla="*/ 0 h 4434276"/>
                <a:gd name="connsiteX1" fmla="*/ 1694675 w 2084683"/>
                <a:gd name="connsiteY1" fmla="*/ 0 h 4434276"/>
                <a:gd name="connsiteX2" fmla="*/ 2084683 w 2084683"/>
                <a:gd name="connsiteY2" fmla="*/ 390008 h 4434276"/>
                <a:gd name="connsiteX3" fmla="*/ 2084683 w 2084683"/>
                <a:gd name="connsiteY3" fmla="*/ 4434276 h 4434276"/>
                <a:gd name="connsiteX4" fmla="*/ 1939010 w 2084683"/>
                <a:gd name="connsiteY4" fmla="*/ 3775208 h 4434276"/>
                <a:gd name="connsiteX5" fmla="*/ 125858 w 2084683"/>
                <a:gd name="connsiteY5" fmla="*/ 165766 h 4434276"/>
                <a:gd name="connsiteX6" fmla="*/ 0 w 2084683"/>
                <a:gd name="connsiteY6" fmla="*/ 25335 h 4434276"/>
                <a:gd name="connsiteX7" fmla="*/ 56091 w 2084683"/>
                <a:gd name="connsiteY7" fmla="*/ 7924 h 4434276"/>
                <a:gd name="connsiteX8" fmla="*/ 134691 w 2084683"/>
                <a:gd name="connsiteY8" fmla="*/ 0 h 4434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84683" h="4434276">
                  <a:moveTo>
                    <a:pt x="134691" y="0"/>
                  </a:moveTo>
                  <a:lnTo>
                    <a:pt x="1694675" y="0"/>
                  </a:lnTo>
                  <a:cubicBezTo>
                    <a:pt x="1910070" y="0"/>
                    <a:pt x="2084683" y="174613"/>
                    <a:pt x="2084683" y="390008"/>
                  </a:cubicBezTo>
                  <a:lnTo>
                    <a:pt x="2084683" y="4434276"/>
                  </a:lnTo>
                  <a:lnTo>
                    <a:pt x="1939010" y="3775208"/>
                  </a:lnTo>
                  <a:cubicBezTo>
                    <a:pt x="1664614" y="2601826"/>
                    <a:pt x="1288604" y="1496187"/>
                    <a:pt x="125858" y="165766"/>
                  </a:cubicBezTo>
                  <a:lnTo>
                    <a:pt x="0" y="25335"/>
                  </a:lnTo>
                  <a:lnTo>
                    <a:pt x="56091" y="7924"/>
                  </a:lnTo>
                  <a:cubicBezTo>
                    <a:pt x="81480" y="2729"/>
                    <a:pt x="107767" y="0"/>
                    <a:pt x="13469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31000"/>
                  </a:schemeClr>
                </a:gs>
                <a:gs pos="4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15D0333-AED8-451B-99A1-8043F727569C}"/>
                </a:ext>
              </a:extLst>
            </p:cNvPr>
            <p:cNvSpPr txBox="1"/>
            <p:nvPr/>
          </p:nvSpPr>
          <p:spPr>
            <a:xfrm>
              <a:off x="1022386" y="1484333"/>
              <a:ext cx="738795" cy="812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200" dirty="0">
                  <a:solidFill>
                    <a:schemeClr val="bg1"/>
                  </a:solidFill>
                  <a:latin typeface="Akrobat" panose="00000600000000000000" pitchFamily="50" charset="-52"/>
                </a:rPr>
                <a:t>03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AC1FD39-B6DD-4E9E-A8ED-24CA4E378284}"/>
                </a:ext>
              </a:extLst>
            </p:cNvPr>
            <p:cNvSpPr txBox="1"/>
            <p:nvPr/>
          </p:nvSpPr>
          <p:spPr>
            <a:xfrm>
              <a:off x="1826898" y="1527174"/>
              <a:ext cx="1400524" cy="812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  <a:latin typeface="Akrobat" panose="00000600000000000000" pitchFamily="50" charset="-52"/>
                </a:rPr>
                <a:t>Повышение потенциала</a:t>
              </a:r>
              <a:endParaRPr lang="en-IN" sz="1600" dirty="0">
                <a:solidFill>
                  <a:schemeClr val="bg1"/>
                </a:solidFill>
                <a:latin typeface="Akrobat" panose="00000600000000000000" pitchFamily="50" charset="-52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30CAA2F-24A5-47CE-A1DB-5EE588024B3A}"/>
                </a:ext>
              </a:extLst>
            </p:cNvPr>
            <p:cNvSpPr txBox="1"/>
            <p:nvPr/>
          </p:nvSpPr>
          <p:spPr>
            <a:xfrm>
              <a:off x="887424" y="3384800"/>
              <a:ext cx="2339997" cy="1839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krobat" panose="00000600000000000000" pitchFamily="50" charset="-52"/>
                  <a:ea typeface="Exo"/>
                  <a:cs typeface="Exo"/>
                  <a:sym typeface="Exo"/>
                </a:rPr>
                <a:t>Укрепление системы здравоохранения и развитие потенциала сообщества</a:t>
              </a:r>
            </a:p>
            <a:p>
              <a:pPr algn="ctr"/>
              <a:r>
                <a:rPr lang="ru-R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krobat" panose="00000600000000000000" pitchFamily="50" charset="-52"/>
                  <a:ea typeface="Exo"/>
                  <a:cs typeface="Exo"/>
                  <a:sym typeface="Exo"/>
                </a:rPr>
                <a:t> КГН и ЛЖВ</a:t>
              </a:r>
              <a:endParaRPr lang="en-IN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B6B738D-4A92-40AC-9BEB-E1196DA4A0E7}"/>
              </a:ext>
            </a:extLst>
          </p:cNvPr>
          <p:cNvGrpSpPr/>
          <p:nvPr/>
        </p:nvGrpSpPr>
        <p:grpSpPr>
          <a:xfrm>
            <a:off x="9501162" y="1368790"/>
            <a:ext cx="2372858" cy="3497170"/>
            <a:chOff x="887423" y="1166298"/>
            <a:chExt cx="2372858" cy="4860000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C6B000CB-56EC-4253-A07C-121545CF9485}"/>
                </a:ext>
              </a:extLst>
            </p:cNvPr>
            <p:cNvSpPr/>
            <p:nvPr/>
          </p:nvSpPr>
          <p:spPr>
            <a:xfrm>
              <a:off x="887423" y="1166298"/>
              <a:ext cx="873760" cy="1778000"/>
            </a:xfrm>
            <a:custGeom>
              <a:avLst/>
              <a:gdLst>
                <a:gd name="connsiteX0" fmla="*/ 390008 w 873760"/>
                <a:gd name="connsiteY0" fmla="*/ 0 h 1778000"/>
                <a:gd name="connsiteX1" fmla="*/ 873760 w 873760"/>
                <a:gd name="connsiteY1" fmla="*/ 0 h 1778000"/>
                <a:gd name="connsiteX2" fmla="*/ 873760 w 873760"/>
                <a:gd name="connsiteY2" fmla="*/ 1778000 h 1778000"/>
                <a:gd name="connsiteX3" fmla="*/ 0 w 873760"/>
                <a:gd name="connsiteY3" fmla="*/ 1778000 h 1778000"/>
                <a:gd name="connsiteX4" fmla="*/ 0 w 873760"/>
                <a:gd name="connsiteY4" fmla="*/ 390008 h 1778000"/>
                <a:gd name="connsiteX5" fmla="*/ 390008 w 873760"/>
                <a:gd name="connsiteY5" fmla="*/ 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3760" h="1778000">
                  <a:moveTo>
                    <a:pt x="390008" y="0"/>
                  </a:moveTo>
                  <a:lnTo>
                    <a:pt x="873760" y="0"/>
                  </a:lnTo>
                  <a:lnTo>
                    <a:pt x="873760" y="1778000"/>
                  </a:lnTo>
                  <a:lnTo>
                    <a:pt x="0" y="1778000"/>
                  </a:lnTo>
                  <a:lnTo>
                    <a:pt x="0" y="390008"/>
                  </a:lnTo>
                  <a:cubicBezTo>
                    <a:pt x="0" y="174613"/>
                    <a:pt x="174613" y="0"/>
                    <a:pt x="390008" y="0"/>
                  </a:cubicBezTo>
                  <a:close/>
                </a:path>
              </a:pathLst>
            </a:custGeom>
            <a:gradFill>
              <a:gsLst>
                <a:gs pos="0">
                  <a:srgbClr val="DBD56E"/>
                </a:gs>
                <a:gs pos="100000">
                  <a:srgbClr val="A8A22A"/>
                </a:gs>
              </a:gsLst>
              <a:lin ang="0" scaled="1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2AEBD93-23FB-4369-B8DF-B9EE474D5795}"/>
                </a:ext>
              </a:extLst>
            </p:cNvPr>
            <p:cNvSpPr/>
            <p:nvPr/>
          </p:nvSpPr>
          <p:spPr>
            <a:xfrm>
              <a:off x="1761183" y="1166298"/>
              <a:ext cx="1466240" cy="1778000"/>
            </a:xfrm>
            <a:custGeom>
              <a:avLst/>
              <a:gdLst>
                <a:gd name="connsiteX0" fmla="*/ 0 w 1466240"/>
                <a:gd name="connsiteY0" fmla="*/ 0 h 1778000"/>
                <a:gd name="connsiteX1" fmla="*/ 1076232 w 1466240"/>
                <a:gd name="connsiteY1" fmla="*/ 0 h 1778000"/>
                <a:gd name="connsiteX2" fmla="*/ 1466240 w 1466240"/>
                <a:gd name="connsiteY2" fmla="*/ 390008 h 1778000"/>
                <a:gd name="connsiteX3" fmla="*/ 1466240 w 1466240"/>
                <a:gd name="connsiteY3" fmla="*/ 1778000 h 1778000"/>
                <a:gd name="connsiteX4" fmla="*/ 0 w 1466240"/>
                <a:gd name="connsiteY4" fmla="*/ 177800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6240" h="1778000">
                  <a:moveTo>
                    <a:pt x="0" y="0"/>
                  </a:moveTo>
                  <a:lnTo>
                    <a:pt x="1076232" y="0"/>
                  </a:lnTo>
                  <a:cubicBezTo>
                    <a:pt x="1291627" y="0"/>
                    <a:pt x="1466240" y="174613"/>
                    <a:pt x="1466240" y="390008"/>
                  </a:cubicBezTo>
                  <a:lnTo>
                    <a:pt x="1466240" y="1778000"/>
                  </a:lnTo>
                  <a:lnTo>
                    <a:pt x="0" y="1778000"/>
                  </a:lnTo>
                  <a:close/>
                </a:path>
              </a:pathLst>
            </a:custGeom>
            <a:gradFill>
              <a:gsLst>
                <a:gs pos="0">
                  <a:srgbClr val="DBD56E"/>
                </a:gs>
                <a:gs pos="100000">
                  <a:srgbClr val="A8A22A"/>
                </a:gs>
              </a:gsLst>
              <a:lin ang="0" scaled="1"/>
            </a:gradFill>
            <a:ln>
              <a:noFill/>
            </a:ln>
            <a:effectLst>
              <a:outerShdw blurRad="1905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DBDAB52F-CE7F-49DE-BE54-EFBEF61D563F}"/>
                </a:ext>
              </a:extLst>
            </p:cNvPr>
            <p:cNvSpPr/>
            <p:nvPr/>
          </p:nvSpPr>
          <p:spPr>
            <a:xfrm>
              <a:off x="887423" y="2944298"/>
              <a:ext cx="2340000" cy="3082000"/>
            </a:xfrm>
            <a:custGeom>
              <a:avLst/>
              <a:gdLst>
                <a:gd name="connsiteX0" fmla="*/ 0 w 2340000"/>
                <a:gd name="connsiteY0" fmla="*/ 0 h 3082000"/>
                <a:gd name="connsiteX1" fmla="*/ 2340000 w 2340000"/>
                <a:gd name="connsiteY1" fmla="*/ 0 h 3082000"/>
                <a:gd name="connsiteX2" fmla="*/ 2340000 w 2340000"/>
                <a:gd name="connsiteY2" fmla="*/ 2691992 h 3082000"/>
                <a:gd name="connsiteX3" fmla="*/ 1949992 w 2340000"/>
                <a:gd name="connsiteY3" fmla="*/ 3082000 h 3082000"/>
                <a:gd name="connsiteX4" fmla="*/ 390008 w 2340000"/>
                <a:gd name="connsiteY4" fmla="*/ 3082000 h 3082000"/>
                <a:gd name="connsiteX5" fmla="*/ 0 w 2340000"/>
                <a:gd name="connsiteY5" fmla="*/ 2691992 h 308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0000" h="3082000">
                  <a:moveTo>
                    <a:pt x="0" y="0"/>
                  </a:moveTo>
                  <a:lnTo>
                    <a:pt x="2340000" y="0"/>
                  </a:lnTo>
                  <a:lnTo>
                    <a:pt x="2340000" y="2691992"/>
                  </a:lnTo>
                  <a:cubicBezTo>
                    <a:pt x="2340000" y="2907387"/>
                    <a:pt x="2165387" y="3082000"/>
                    <a:pt x="1949992" y="3082000"/>
                  </a:cubicBezTo>
                  <a:lnTo>
                    <a:pt x="390008" y="3082000"/>
                  </a:lnTo>
                  <a:cubicBezTo>
                    <a:pt x="174613" y="3082000"/>
                    <a:pt x="0" y="2907387"/>
                    <a:pt x="0" y="2691992"/>
                  </a:cubicBezTo>
                  <a:close/>
                </a:path>
              </a:pathLst>
            </a:custGeom>
            <a:gradFill>
              <a:gsLst>
                <a:gs pos="89891">
                  <a:schemeClr val="bg1">
                    <a:lumMod val="95000"/>
                  </a:schemeClr>
                </a:gs>
                <a:gs pos="78628">
                  <a:schemeClr val="bg1"/>
                </a:gs>
                <a:gs pos="53000">
                  <a:schemeClr val="bg1"/>
                </a:gs>
                <a:gs pos="14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blurRad="215900" dist="38100" dir="2700000" algn="tl" rotWithShape="0">
                <a:schemeClr val="accent1">
                  <a:lumMod val="75000"/>
                  <a:alpha val="20000"/>
                </a:scheme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0E41A828-B243-469D-BF4A-C128FDCDFF23}"/>
                </a:ext>
              </a:extLst>
            </p:cNvPr>
            <p:cNvSpPr/>
            <p:nvPr/>
          </p:nvSpPr>
          <p:spPr>
            <a:xfrm>
              <a:off x="1142742" y="1166298"/>
              <a:ext cx="2084683" cy="4434276"/>
            </a:xfrm>
            <a:custGeom>
              <a:avLst/>
              <a:gdLst>
                <a:gd name="connsiteX0" fmla="*/ 134691 w 2084683"/>
                <a:gd name="connsiteY0" fmla="*/ 0 h 4434276"/>
                <a:gd name="connsiteX1" fmla="*/ 1694675 w 2084683"/>
                <a:gd name="connsiteY1" fmla="*/ 0 h 4434276"/>
                <a:gd name="connsiteX2" fmla="*/ 2084683 w 2084683"/>
                <a:gd name="connsiteY2" fmla="*/ 390008 h 4434276"/>
                <a:gd name="connsiteX3" fmla="*/ 2084683 w 2084683"/>
                <a:gd name="connsiteY3" fmla="*/ 4434276 h 4434276"/>
                <a:gd name="connsiteX4" fmla="*/ 1939010 w 2084683"/>
                <a:gd name="connsiteY4" fmla="*/ 3775208 h 4434276"/>
                <a:gd name="connsiteX5" fmla="*/ 125858 w 2084683"/>
                <a:gd name="connsiteY5" fmla="*/ 165766 h 4434276"/>
                <a:gd name="connsiteX6" fmla="*/ 0 w 2084683"/>
                <a:gd name="connsiteY6" fmla="*/ 25335 h 4434276"/>
                <a:gd name="connsiteX7" fmla="*/ 56091 w 2084683"/>
                <a:gd name="connsiteY7" fmla="*/ 7924 h 4434276"/>
                <a:gd name="connsiteX8" fmla="*/ 134691 w 2084683"/>
                <a:gd name="connsiteY8" fmla="*/ 0 h 4434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84683" h="4434276">
                  <a:moveTo>
                    <a:pt x="134691" y="0"/>
                  </a:moveTo>
                  <a:lnTo>
                    <a:pt x="1694675" y="0"/>
                  </a:lnTo>
                  <a:cubicBezTo>
                    <a:pt x="1910070" y="0"/>
                    <a:pt x="2084683" y="174613"/>
                    <a:pt x="2084683" y="390008"/>
                  </a:cubicBezTo>
                  <a:lnTo>
                    <a:pt x="2084683" y="4434276"/>
                  </a:lnTo>
                  <a:lnTo>
                    <a:pt x="1939010" y="3775208"/>
                  </a:lnTo>
                  <a:cubicBezTo>
                    <a:pt x="1664614" y="2601826"/>
                    <a:pt x="1288604" y="1496187"/>
                    <a:pt x="125858" y="165766"/>
                  </a:cubicBezTo>
                  <a:lnTo>
                    <a:pt x="0" y="25335"/>
                  </a:lnTo>
                  <a:lnTo>
                    <a:pt x="56091" y="7924"/>
                  </a:lnTo>
                  <a:cubicBezTo>
                    <a:pt x="81480" y="2729"/>
                    <a:pt x="107767" y="0"/>
                    <a:pt x="13469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31000"/>
                  </a:schemeClr>
                </a:gs>
                <a:gs pos="40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 dirty="0">
                <a:latin typeface="Akrobat" panose="00000600000000000000" pitchFamily="50" charset="-52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AA5D333-97B3-4C2D-8F40-2769CE839445}"/>
                </a:ext>
              </a:extLst>
            </p:cNvPr>
            <p:cNvSpPr txBox="1"/>
            <p:nvPr/>
          </p:nvSpPr>
          <p:spPr>
            <a:xfrm>
              <a:off x="1005680" y="1484333"/>
              <a:ext cx="755502" cy="812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200" dirty="0">
                  <a:solidFill>
                    <a:schemeClr val="bg1"/>
                  </a:solidFill>
                  <a:latin typeface="Akrobat" panose="00000600000000000000" pitchFamily="50" charset="-52"/>
                </a:rPr>
                <a:t>04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167A72A-3EDE-489F-92F6-9EA8B3CB4E39}"/>
                </a:ext>
              </a:extLst>
            </p:cNvPr>
            <p:cNvSpPr txBox="1"/>
            <p:nvPr/>
          </p:nvSpPr>
          <p:spPr>
            <a:xfrm>
              <a:off x="1728324" y="1783733"/>
              <a:ext cx="1531957" cy="470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  <a:latin typeface="Akrobat" panose="00000600000000000000" pitchFamily="50" charset="-52"/>
                </a:rPr>
                <a:t>Устойчивость</a:t>
              </a:r>
              <a:endParaRPr lang="en-IN" sz="1600" dirty="0">
                <a:solidFill>
                  <a:schemeClr val="bg1"/>
                </a:solidFill>
                <a:latin typeface="Akrobat" panose="00000600000000000000" pitchFamily="50" charset="-52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2B8C278-2CC2-4DF6-92E9-66FDBE079C8E}"/>
                </a:ext>
              </a:extLst>
            </p:cNvPr>
            <p:cNvSpPr txBox="1"/>
            <p:nvPr/>
          </p:nvSpPr>
          <p:spPr>
            <a:xfrm>
              <a:off x="887423" y="3240942"/>
              <a:ext cx="2372858" cy="2224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dirty="0">
                  <a:solidFill>
                    <a:schemeClr val="accent6">
                      <a:lumMod val="75000"/>
                    </a:schemeClr>
                  </a:solidFill>
                  <a:latin typeface="Akrobat" panose="00000600000000000000" pitchFamily="50" charset="-52"/>
                  <a:ea typeface="Exo"/>
                  <a:cs typeface="Exo"/>
                  <a:sym typeface="Exo"/>
                </a:rPr>
                <a:t>Укрепление устойчивых механизмов финансирования, направленных  на профилактику и лечение ВИЧ- инфекции в Казахстане</a:t>
              </a:r>
            </a:p>
          </p:txBody>
        </p:sp>
      </p:grpSp>
      <p:pic>
        <p:nvPicPr>
          <p:cNvPr id="80" name="Picture 79">
            <a:extLst>
              <a:ext uri="{FF2B5EF4-FFF2-40B4-BE49-F238E27FC236}">
                <a16:creationId xmlns:a16="http://schemas.microsoft.com/office/drawing/2014/main" id="{1B8236D3-56A5-4AEC-9C2B-9AF33A92C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5137314" y="5142625"/>
            <a:ext cx="1352130" cy="52284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0BA92088-419E-4686-B2C9-070B60CDBE72}"/>
              </a:ext>
            </a:extLst>
          </p:cNvPr>
          <p:cNvSpPr txBox="1"/>
          <p:nvPr/>
        </p:nvSpPr>
        <p:spPr>
          <a:xfrm>
            <a:off x="1053523" y="0"/>
            <a:ext cx="9408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Akrobat Bold" panose="00000800000000000000" pitchFamily="50" charset="-52"/>
              </a:rPr>
              <a:t>Цель гранта: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krobat Bold" panose="00000800000000000000" pitchFamily="50" charset="-52"/>
              </a:rPr>
              <a:t>обеспечить устойчивость и непрерывность услуг по профилактике, уходу и лечению для ключевых групп населения (КГН)  и людей, живущих с ВИЧ (ЛЖВ) 2021 – 2023гг.</a:t>
            </a:r>
            <a:endParaRPr lang="en-IN" sz="2000" b="1" dirty="0">
              <a:solidFill>
                <a:schemeClr val="accent1">
                  <a:lumMod val="75000"/>
                </a:schemeClr>
              </a:solidFill>
              <a:latin typeface="Akrobat Bold" panose="00000800000000000000" pitchFamily="50" charset="-52"/>
            </a:endParaRPr>
          </a:p>
          <a:p>
            <a:pPr algn="ctr"/>
            <a:endParaRPr lang="ru-RU" sz="2000" b="1" dirty="0">
              <a:solidFill>
                <a:schemeClr val="accent1">
                  <a:lumMod val="75000"/>
                </a:schemeClr>
              </a:solidFill>
              <a:latin typeface="Akrobat Bold" panose="00000800000000000000" pitchFamily="50" charset="-52"/>
            </a:endParaRPr>
          </a:p>
        </p:txBody>
      </p:sp>
      <p:grpSp>
        <p:nvGrpSpPr>
          <p:cNvPr id="79" name="Google Shape;805;p72">
            <a:extLst>
              <a:ext uri="{FF2B5EF4-FFF2-40B4-BE49-F238E27FC236}">
                <a16:creationId xmlns:a16="http://schemas.microsoft.com/office/drawing/2014/main" id="{2513CA24-8454-4E18-B6D3-D11C722E9F91}"/>
              </a:ext>
            </a:extLst>
          </p:cNvPr>
          <p:cNvGrpSpPr/>
          <p:nvPr/>
        </p:nvGrpSpPr>
        <p:grpSpPr>
          <a:xfrm>
            <a:off x="989728" y="2209326"/>
            <a:ext cx="310602" cy="352803"/>
            <a:chOff x="-28069875" y="3175300"/>
            <a:chExt cx="260725" cy="296150"/>
          </a:xfrm>
          <a:solidFill>
            <a:schemeClr val="bg2"/>
          </a:solidFill>
        </p:grpSpPr>
        <p:sp>
          <p:nvSpPr>
            <p:cNvPr id="84" name="Google Shape;806;p72">
              <a:extLst>
                <a:ext uri="{FF2B5EF4-FFF2-40B4-BE49-F238E27FC236}">
                  <a16:creationId xmlns:a16="http://schemas.microsoft.com/office/drawing/2014/main" id="{7D8CCB50-323A-4411-9A7E-2AD13459C08A}"/>
                </a:ext>
              </a:extLst>
            </p:cNvPr>
            <p:cNvSpPr/>
            <p:nvPr/>
          </p:nvSpPr>
          <p:spPr>
            <a:xfrm>
              <a:off x="-28059650" y="3192625"/>
              <a:ext cx="26025" cy="70125"/>
            </a:xfrm>
            <a:custGeom>
              <a:avLst/>
              <a:gdLst/>
              <a:ahLst/>
              <a:cxnLst/>
              <a:rect l="l" t="t" r="r" b="b"/>
              <a:pathLst>
                <a:path w="1041" h="2805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458"/>
                  </a:lnTo>
                  <a:cubicBezTo>
                    <a:pt x="410" y="2458"/>
                    <a:pt x="757" y="2584"/>
                    <a:pt x="1040" y="2804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krobat" panose="00000600000000000000" pitchFamily="50" charset="-52"/>
              </a:endParaRPr>
            </a:p>
          </p:txBody>
        </p:sp>
        <p:sp>
          <p:nvSpPr>
            <p:cNvPr id="85" name="Google Shape;807;p72">
              <a:extLst>
                <a:ext uri="{FF2B5EF4-FFF2-40B4-BE49-F238E27FC236}">
                  <a16:creationId xmlns:a16="http://schemas.microsoft.com/office/drawing/2014/main" id="{62064876-A71D-4599-9D00-BCB4EC528B6E}"/>
                </a:ext>
              </a:extLst>
            </p:cNvPr>
            <p:cNvSpPr/>
            <p:nvPr/>
          </p:nvSpPr>
          <p:spPr>
            <a:xfrm>
              <a:off x="-27843050" y="3192625"/>
              <a:ext cx="26025" cy="69325"/>
            </a:xfrm>
            <a:custGeom>
              <a:avLst/>
              <a:gdLst/>
              <a:ahLst/>
              <a:cxnLst/>
              <a:rect l="l" t="t" r="r" b="b"/>
              <a:pathLst>
                <a:path w="1041" h="2773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773"/>
                  </a:lnTo>
                  <a:cubicBezTo>
                    <a:pt x="284" y="2584"/>
                    <a:pt x="694" y="2426"/>
                    <a:pt x="1040" y="2426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krobat" panose="00000600000000000000" pitchFamily="50" charset="-52"/>
              </a:endParaRPr>
            </a:p>
          </p:txBody>
        </p:sp>
        <p:sp>
          <p:nvSpPr>
            <p:cNvPr id="86" name="Google Shape;808;p72">
              <a:extLst>
                <a:ext uri="{FF2B5EF4-FFF2-40B4-BE49-F238E27FC236}">
                  <a16:creationId xmlns:a16="http://schemas.microsoft.com/office/drawing/2014/main" id="{713262D5-FA77-4045-BF82-3FB879A6AAF9}"/>
                </a:ext>
              </a:extLst>
            </p:cNvPr>
            <p:cNvSpPr/>
            <p:nvPr/>
          </p:nvSpPr>
          <p:spPr>
            <a:xfrm>
              <a:off x="-27973000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1954"/>
                  </a:lnTo>
                  <a:cubicBezTo>
                    <a:pt x="410" y="1985"/>
                    <a:pt x="756" y="2080"/>
                    <a:pt x="1040" y="2300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krobat" panose="00000600000000000000" pitchFamily="50" charset="-52"/>
              </a:endParaRPr>
            </a:p>
          </p:txBody>
        </p:sp>
        <p:sp>
          <p:nvSpPr>
            <p:cNvPr id="87" name="Google Shape;809;p72">
              <a:extLst>
                <a:ext uri="{FF2B5EF4-FFF2-40B4-BE49-F238E27FC236}">
                  <a16:creationId xmlns:a16="http://schemas.microsoft.com/office/drawing/2014/main" id="{389727E0-873D-4916-A272-84FE581D0CBF}"/>
                </a:ext>
              </a:extLst>
            </p:cNvPr>
            <p:cNvSpPr/>
            <p:nvPr/>
          </p:nvSpPr>
          <p:spPr>
            <a:xfrm>
              <a:off x="-27929675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2300"/>
                  </a:lnTo>
                  <a:cubicBezTo>
                    <a:pt x="315" y="2111"/>
                    <a:pt x="693" y="1985"/>
                    <a:pt x="1040" y="1954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krobat" panose="00000600000000000000" pitchFamily="50" charset="-52"/>
              </a:endParaRPr>
            </a:p>
          </p:txBody>
        </p:sp>
        <p:sp>
          <p:nvSpPr>
            <p:cNvPr id="88" name="Google Shape;810;p72">
              <a:extLst>
                <a:ext uri="{FF2B5EF4-FFF2-40B4-BE49-F238E27FC236}">
                  <a16:creationId xmlns:a16="http://schemas.microsoft.com/office/drawing/2014/main" id="{367CA627-D44A-407F-9A09-63FA11291F7B}"/>
                </a:ext>
              </a:extLst>
            </p:cNvPr>
            <p:cNvSpPr/>
            <p:nvPr/>
          </p:nvSpPr>
          <p:spPr>
            <a:xfrm>
              <a:off x="-28016325" y="3175300"/>
              <a:ext cx="26025" cy="91375"/>
            </a:xfrm>
            <a:custGeom>
              <a:avLst/>
              <a:gdLst/>
              <a:ahLst/>
              <a:cxnLst/>
              <a:rect l="l" t="t" r="r" b="b"/>
              <a:pathLst>
                <a:path w="1041" h="3655" extrusionOk="0">
                  <a:moveTo>
                    <a:pt x="536" y="0"/>
                  </a:moveTo>
                  <a:cubicBezTo>
                    <a:pt x="253" y="0"/>
                    <a:pt x="1" y="221"/>
                    <a:pt x="1" y="504"/>
                  </a:cubicBezTo>
                  <a:lnTo>
                    <a:pt x="1" y="3655"/>
                  </a:lnTo>
                  <a:cubicBezTo>
                    <a:pt x="1" y="3655"/>
                    <a:pt x="1" y="3623"/>
                    <a:pt x="64" y="3623"/>
                  </a:cubicBezTo>
                  <a:cubicBezTo>
                    <a:pt x="284" y="3371"/>
                    <a:pt x="631" y="3182"/>
                    <a:pt x="1040" y="3056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krobat" panose="00000600000000000000" pitchFamily="50" charset="-52"/>
              </a:endParaRPr>
            </a:p>
          </p:txBody>
        </p:sp>
        <p:sp>
          <p:nvSpPr>
            <p:cNvPr id="89" name="Google Shape;811;p72">
              <a:extLst>
                <a:ext uri="{FF2B5EF4-FFF2-40B4-BE49-F238E27FC236}">
                  <a16:creationId xmlns:a16="http://schemas.microsoft.com/office/drawing/2014/main" id="{2EF908DA-6973-446D-9FA3-0C7322CF75FC}"/>
                </a:ext>
              </a:extLst>
            </p:cNvPr>
            <p:cNvSpPr/>
            <p:nvPr/>
          </p:nvSpPr>
          <p:spPr>
            <a:xfrm>
              <a:off x="-27886375" y="3176075"/>
              <a:ext cx="26025" cy="91400"/>
            </a:xfrm>
            <a:custGeom>
              <a:avLst/>
              <a:gdLst/>
              <a:ahLst/>
              <a:cxnLst/>
              <a:rect l="l" t="t" r="r" b="b"/>
              <a:pathLst>
                <a:path w="1041" h="3656" extrusionOk="0">
                  <a:moveTo>
                    <a:pt x="536" y="1"/>
                  </a:moveTo>
                  <a:cubicBezTo>
                    <a:pt x="253" y="1"/>
                    <a:pt x="1" y="221"/>
                    <a:pt x="1" y="505"/>
                  </a:cubicBezTo>
                  <a:lnTo>
                    <a:pt x="1" y="3088"/>
                  </a:lnTo>
                  <a:cubicBezTo>
                    <a:pt x="379" y="3151"/>
                    <a:pt x="726" y="3340"/>
                    <a:pt x="1041" y="3655"/>
                  </a:cubicBezTo>
                  <a:lnTo>
                    <a:pt x="1041" y="505"/>
                  </a:lnTo>
                  <a:cubicBezTo>
                    <a:pt x="1041" y="253"/>
                    <a:pt x="789" y="1"/>
                    <a:pt x="5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krobat" panose="00000600000000000000" pitchFamily="50" charset="-52"/>
              </a:endParaRPr>
            </a:p>
          </p:txBody>
        </p:sp>
        <p:sp>
          <p:nvSpPr>
            <p:cNvPr id="90" name="Google Shape;812;p72">
              <a:extLst>
                <a:ext uri="{FF2B5EF4-FFF2-40B4-BE49-F238E27FC236}">
                  <a16:creationId xmlns:a16="http://schemas.microsoft.com/office/drawing/2014/main" id="{94522A88-1330-411A-A80D-46E4F364F824}"/>
                </a:ext>
              </a:extLst>
            </p:cNvPr>
            <p:cNvSpPr/>
            <p:nvPr/>
          </p:nvSpPr>
          <p:spPr>
            <a:xfrm>
              <a:off x="-28017900" y="3269025"/>
              <a:ext cx="161475" cy="133125"/>
            </a:xfrm>
            <a:custGeom>
              <a:avLst/>
              <a:gdLst/>
              <a:ahLst/>
              <a:cxnLst/>
              <a:rect l="l" t="t" r="r" b="b"/>
              <a:pathLst>
                <a:path w="6459" h="5325" extrusionOk="0">
                  <a:moveTo>
                    <a:pt x="1733" y="0"/>
                  </a:moveTo>
                  <a:cubicBezTo>
                    <a:pt x="1355" y="0"/>
                    <a:pt x="946" y="158"/>
                    <a:pt x="662" y="410"/>
                  </a:cubicBezTo>
                  <a:cubicBezTo>
                    <a:pt x="64" y="882"/>
                    <a:pt x="1" y="1639"/>
                    <a:pt x="347" y="2237"/>
                  </a:cubicBezTo>
                  <a:cubicBezTo>
                    <a:pt x="1324" y="2458"/>
                    <a:pt x="2048" y="3340"/>
                    <a:pt x="2174" y="4348"/>
                  </a:cubicBezTo>
                  <a:lnTo>
                    <a:pt x="3214" y="5325"/>
                  </a:lnTo>
                  <a:lnTo>
                    <a:pt x="4285" y="4348"/>
                  </a:lnTo>
                  <a:cubicBezTo>
                    <a:pt x="4380" y="3340"/>
                    <a:pt x="5073" y="2521"/>
                    <a:pt x="6113" y="2237"/>
                  </a:cubicBezTo>
                  <a:cubicBezTo>
                    <a:pt x="6459" y="1639"/>
                    <a:pt x="6333" y="882"/>
                    <a:pt x="5860" y="410"/>
                  </a:cubicBezTo>
                  <a:cubicBezTo>
                    <a:pt x="5577" y="158"/>
                    <a:pt x="5199" y="0"/>
                    <a:pt x="4789" y="0"/>
                  </a:cubicBezTo>
                  <a:cubicBezTo>
                    <a:pt x="4411" y="0"/>
                    <a:pt x="4002" y="158"/>
                    <a:pt x="3750" y="410"/>
                  </a:cubicBezTo>
                  <a:lnTo>
                    <a:pt x="3277" y="882"/>
                  </a:lnTo>
                  <a:lnTo>
                    <a:pt x="2805" y="410"/>
                  </a:lnTo>
                  <a:cubicBezTo>
                    <a:pt x="2521" y="158"/>
                    <a:pt x="2143" y="0"/>
                    <a:pt x="17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krobat" panose="00000600000000000000" pitchFamily="50" charset="-52"/>
              </a:endParaRPr>
            </a:p>
          </p:txBody>
        </p:sp>
        <p:sp>
          <p:nvSpPr>
            <p:cNvPr id="91" name="Google Shape;813;p72">
              <a:extLst>
                <a:ext uri="{FF2B5EF4-FFF2-40B4-BE49-F238E27FC236}">
                  <a16:creationId xmlns:a16="http://schemas.microsoft.com/office/drawing/2014/main" id="{142A50A6-982F-4152-9BBC-02C57978CA47}"/>
                </a:ext>
              </a:extLst>
            </p:cNvPr>
            <p:cNvSpPr/>
            <p:nvPr/>
          </p:nvSpPr>
          <p:spPr>
            <a:xfrm>
              <a:off x="-27930475" y="3269800"/>
              <a:ext cx="121325" cy="201650"/>
            </a:xfrm>
            <a:custGeom>
              <a:avLst/>
              <a:gdLst/>
              <a:ahLst/>
              <a:cxnLst/>
              <a:rect l="l" t="t" r="r" b="b"/>
              <a:pathLst>
                <a:path w="4853" h="8066" extrusionOk="0">
                  <a:moveTo>
                    <a:pt x="4506" y="1"/>
                  </a:moveTo>
                  <a:cubicBezTo>
                    <a:pt x="3876" y="1"/>
                    <a:pt x="3403" y="505"/>
                    <a:pt x="3403" y="1198"/>
                  </a:cubicBezTo>
                  <a:lnTo>
                    <a:pt x="3403" y="2395"/>
                  </a:lnTo>
                  <a:cubicBezTo>
                    <a:pt x="3403" y="2584"/>
                    <a:pt x="3246" y="2742"/>
                    <a:pt x="3025" y="2742"/>
                  </a:cubicBezTo>
                  <a:cubicBezTo>
                    <a:pt x="2679" y="2742"/>
                    <a:pt x="2363" y="2868"/>
                    <a:pt x="2080" y="3025"/>
                  </a:cubicBezTo>
                  <a:cubicBezTo>
                    <a:pt x="1702" y="3372"/>
                    <a:pt x="1418" y="3939"/>
                    <a:pt x="1418" y="4474"/>
                  </a:cubicBezTo>
                  <a:lnTo>
                    <a:pt x="1418" y="5231"/>
                  </a:lnTo>
                  <a:cubicBezTo>
                    <a:pt x="1418" y="5420"/>
                    <a:pt x="1261" y="5577"/>
                    <a:pt x="1072" y="5577"/>
                  </a:cubicBezTo>
                  <a:cubicBezTo>
                    <a:pt x="883" y="5577"/>
                    <a:pt x="725" y="5420"/>
                    <a:pt x="725" y="5231"/>
                  </a:cubicBezTo>
                  <a:lnTo>
                    <a:pt x="1" y="5892"/>
                  </a:lnTo>
                  <a:lnTo>
                    <a:pt x="1" y="8066"/>
                  </a:lnTo>
                  <a:lnTo>
                    <a:pt x="3813" y="8066"/>
                  </a:lnTo>
                  <a:cubicBezTo>
                    <a:pt x="4033" y="8066"/>
                    <a:pt x="4191" y="7908"/>
                    <a:pt x="4191" y="7719"/>
                  </a:cubicBezTo>
                  <a:cubicBezTo>
                    <a:pt x="4191" y="7530"/>
                    <a:pt x="4033" y="7373"/>
                    <a:pt x="3813" y="7373"/>
                  </a:cubicBezTo>
                  <a:lnTo>
                    <a:pt x="3466" y="7373"/>
                  </a:lnTo>
                  <a:lnTo>
                    <a:pt x="3466" y="6270"/>
                  </a:lnTo>
                  <a:cubicBezTo>
                    <a:pt x="3466" y="6176"/>
                    <a:pt x="3498" y="6050"/>
                    <a:pt x="3592" y="6018"/>
                  </a:cubicBezTo>
                  <a:lnTo>
                    <a:pt x="4128" y="5420"/>
                  </a:lnTo>
                  <a:cubicBezTo>
                    <a:pt x="4600" y="4947"/>
                    <a:pt x="4852" y="4380"/>
                    <a:pt x="4852" y="3687"/>
                  </a:cubicBezTo>
                  <a:lnTo>
                    <a:pt x="4852" y="347"/>
                  </a:lnTo>
                  <a:cubicBezTo>
                    <a:pt x="4852" y="158"/>
                    <a:pt x="4695" y="1"/>
                    <a:pt x="45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krobat" panose="00000600000000000000" pitchFamily="50" charset="-52"/>
              </a:endParaRPr>
            </a:p>
          </p:txBody>
        </p:sp>
        <p:sp>
          <p:nvSpPr>
            <p:cNvPr id="92" name="Google Shape;814;p72">
              <a:extLst>
                <a:ext uri="{FF2B5EF4-FFF2-40B4-BE49-F238E27FC236}">
                  <a16:creationId xmlns:a16="http://schemas.microsoft.com/office/drawing/2014/main" id="{6399E83D-E812-4FB3-B2C5-AE5811506976}"/>
                </a:ext>
              </a:extLst>
            </p:cNvPr>
            <p:cNvSpPr/>
            <p:nvPr/>
          </p:nvSpPr>
          <p:spPr>
            <a:xfrm>
              <a:off x="-28069875" y="3271375"/>
              <a:ext cx="122875" cy="200075"/>
            </a:xfrm>
            <a:custGeom>
              <a:avLst/>
              <a:gdLst/>
              <a:ahLst/>
              <a:cxnLst/>
              <a:rect l="l" t="t" r="r" b="b"/>
              <a:pathLst>
                <a:path w="4915" h="8003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lnTo>
                    <a:pt x="0" y="3718"/>
                  </a:lnTo>
                  <a:cubicBezTo>
                    <a:pt x="0" y="4348"/>
                    <a:pt x="221" y="4979"/>
                    <a:pt x="693" y="5451"/>
                  </a:cubicBezTo>
                  <a:lnTo>
                    <a:pt x="1323" y="5955"/>
                  </a:lnTo>
                  <a:cubicBezTo>
                    <a:pt x="1418" y="6018"/>
                    <a:pt x="1449" y="6113"/>
                    <a:pt x="1449" y="6207"/>
                  </a:cubicBezTo>
                  <a:lnTo>
                    <a:pt x="1449" y="7310"/>
                  </a:lnTo>
                  <a:lnTo>
                    <a:pt x="1103" y="7310"/>
                  </a:lnTo>
                  <a:cubicBezTo>
                    <a:pt x="882" y="7310"/>
                    <a:pt x="725" y="7467"/>
                    <a:pt x="725" y="7656"/>
                  </a:cubicBezTo>
                  <a:cubicBezTo>
                    <a:pt x="725" y="7845"/>
                    <a:pt x="882" y="8003"/>
                    <a:pt x="1103" y="8003"/>
                  </a:cubicBezTo>
                  <a:lnTo>
                    <a:pt x="4915" y="8003"/>
                  </a:lnTo>
                  <a:lnTo>
                    <a:pt x="4915" y="5829"/>
                  </a:lnTo>
                  <a:lnTo>
                    <a:pt x="4190" y="5168"/>
                  </a:lnTo>
                  <a:cubicBezTo>
                    <a:pt x="4190" y="5357"/>
                    <a:pt x="4033" y="5514"/>
                    <a:pt x="3844" y="5514"/>
                  </a:cubicBezTo>
                  <a:cubicBezTo>
                    <a:pt x="3655" y="5514"/>
                    <a:pt x="3497" y="5357"/>
                    <a:pt x="3497" y="5168"/>
                  </a:cubicBezTo>
                  <a:lnTo>
                    <a:pt x="3497" y="4411"/>
                  </a:lnTo>
                  <a:cubicBezTo>
                    <a:pt x="3497" y="3876"/>
                    <a:pt x="3214" y="3372"/>
                    <a:pt x="2741" y="3057"/>
                  </a:cubicBezTo>
                  <a:cubicBezTo>
                    <a:pt x="2458" y="2899"/>
                    <a:pt x="2143" y="2773"/>
                    <a:pt x="1796" y="2773"/>
                  </a:cubicBezTo>
                  <a:cubicBezTo>
                    <a:pt x="1607" y="2773"/>
                    <a:pt x="1449" y="2616"/>
                    <a:pt x="1449" y="2427"/>
                  </a:cubicBezTo>
                  <a:lnTo>
                    <a:pt x="1449" y="1229"/>
                  </a:lnTo>
                  <a:cubicBezTo>
                    <a:pt x="1449" y="473"/>
                    <a:pt x="945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krobat" panose="00000600000000000000" pitchFamily="50" charset="-52"/>
              </a:endParaRPr>
            </a:p>
          </p:txBody>
        </p:sp>
      </p:grpSp>
      <p:pic>
        <p:nvPicPr>
          <p:cNvPr id="93" name="Рисунок 92" descr="Чемодан">
            <a:extLst>
              <a:ext uri="{FF2B5EF4-FFF2-40B4-BE49-F238E27FC236}">
                <a16:creationId xmlns:a16="http://schemas.microsoft.com/office/drawing/2014/main" id="{A81E3D81-B1F7-4489-B923-90F76546E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38186" y="2153388"/>
            <a:ext cx="503275" cy="503275"/>
          </a:xfrm>
          <a:prstGeom prst="rect">
            <a:avLst/>
          </a:prstGeom>
        </p:spPr>
      </p:pic>
      <p:pic>
        <p:nvPicPr>
          <p:cNvPr id="94" name="Рисунок 93" descr="Аудитория">
            <a:extLst>
              <a:ext uri="{FF2B5EF4-FFF2-40B4-BE49-F238E27FC236}">
                <a16:creationId xmlns:a16="http://schemas.microsoft.com/office/drawing/2014/main" id="{44FD6149-139D-4112-9784-7FD64A57D8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10333" y="2177460"/>
            <a:ext cx="487871" cy="487871"/>
          </a:xfrm>
          <a:prstGeom prst="rect">
            <a:avLst/>
          </a:prstGeom>
        </p:spPr>
      </p:pic>
      <p:pic>
        <p:nvPicPr>
          <p:cNvPr id="95" name="Рисунок 94" descr="Монеты">
            <a:extLst>
              <a:ext uri="{FF2B5EF4-FFF2-40B4-BE49-F238E27FC236}">
                <a16:creationId xmlns:a16="http://schemas.microsoft.com/office/drawing/2014/main" id="{F530AC93-6CF2-4F4C-BB07-8C92A8960B0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726222" y="2169489"/>
            <a:ext cx="441643" cy="503464"/>
          </a:xfrm>
          <a:prstGeom prst="rect">
            <a:avLst/>
          </a:prstGeom>
        </p:spPr>
      </p:pic>
      <p:pic>
        <p:nvPicPr>
          <p:cNvPr id="96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C38477C5-6886-4E55-980C-7C6BAD9CB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96523" y="98136"/>
            <a:ext cx="898099" cy="596410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3C19189B-5A44-40D5-8E3D-8C4AF2B09833}"/>
              </a:ext>
            </a:extLst>
          </p:cNvPr>
          <p:cNvSpPr txBox="1"/>
          <p:nvPr/>
        </p:nvSpPr>
        <p:spPr>
          <a:xfrm>
            <a:off x="-1127770" y="5045236"/>
            <a:ext cx="78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krobat" panose="00000600000000000000" pitchFamily="50" charset="-52"/>
              </a:rPr>
              <a:t>Приоритетные ключевые группы</a:t>
            </a:r>
            <a:endParaRPr lang="en-IN" sz="2400" b="1" dirty="0">
              <a:solidFill>
                <a:srgbClr val="C00000"/>
              </a:solidFill>
              <a:latin typeface="Akrobat" panose="00000600000000000000" pitchFamily="50" charset="-52"/>
            </a:endParaRPr>
          </a:p>
        </p:txBody>
      </p:sp>
      <p:sp>
        <p:nvSpPr>
          <p:cNvPr id="100" name="Google Shape;439;p58">
            <a:extLst>
              <a:ext uri="{FF2B5EF4-FFF2-40B4-BE49-F238E27FC236}">
                <a16:creationId xmlns:a16="http://schemas.microsoft.com/office/drawing/2014/main" id="{B1243CD8-9178-4E16-A965-F495C0A9623E}"/>
              </a:ext>
            </a:extLst>
          </p:cNvPr>
          <p:cNvSpPr/>
          <p:nvPr/>
        </p:nvSpPr>
        <p:spPr>
          <a:xfrm>
            <a:off x="261029" y="5652424"/>
            <a:ext cx="903300" cy="903600"/>
          </a:xfrm>
          <a:prstGeom prst="roundRect">
            <a:avLst>
              <a:gd name="adj" fmla="val 31699"/>
            </a:avLst>
          </a:prstGeom>
          <a:solidFill>
            <a:schemeClr val="dk2">
              <a:alpha val="24000"/>
            </a:schemeClr>
          </a:solidFill>
          <a:ln w="38100" cap="flat" cmpd="sng">
            <a:solidFill>
              <a:srgbClr val="F2EF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krobat" panose="00000600000000000000" pitchFamily="50" charset="-52"/>
            </a:endParaRPr>
          </a:p>
        </p:txBody>
      </p:sp>
      <p:sp>
        <p:nvSpPr>
          <p:cNvPr id="101" name="Google Shape;439;p58">
            <a:extLst>
              <a:ext uri="{FF2B5EF4-FFF2-40B4-BE49-F238E27FC236}">
                <a16:creationId xmlns:a16="http://schemas.microsoft.com/office/drawing/2014/main" id="{19E86CD8-11B9-4B08-81E3-DE3A7264B31D}"/>
              </a:ext>
            </a:extLst>
          </p:cNvPr>
          <p:cNvSpPr/>
          <p:nvPr/>
        </p:nvSpPr>
        <p:spPr>
          <a:xfrm>
            <a:off x="3999838" y="5631146"/>
            <a:ext cx="903300" cy="903600"/>
          </a:xfrm>
          <a:prstGeom prst="roundRect">
            <a:avLst>
              <a:gd name="adj" fmla="val 31699"/>
            </a:avLst>
          </a:prstGeom>
          <a:solidFill>
            <a:schemeClr val="dk2">
              <a:alpha val="24000"/>
            </a:schemeClr>
          </a:solidFill>
          <a:ln w="38100" cap="flat" cmpd="sng">
            <a:solidFill>
              <a:srgbClr val="F2EF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krobat" panose="00000600000000000000" pitchFamily="50" charset="-52"/>
            </a:endParaRPr>
          </a:p>
        </p:txBody>
      </p:sp>
      <p:sp>
        <p:nvSpPr>
          <p:cNvPr id="102" name="Google Shape;439;p58">
            <a:extLst>
              <a:ext uri="{FF2B5EF4-FFF2-40B4-BE49-F238E27FC236}">
                <a16:creationId xmlns:a16="http://schemas.microsoft.com/office/drawing/2014/main" id="{B7B02A89-ABAF-43DF-AFFF-7EE135C27EB0}"/>
              </a:ext>
            </a:extLst>
          </p:cNvPr>
          <p:cNvSpPr/>
          <p:nvPr/>
        </p:nvSpPr>
        <p:spPr>
          <a:xfrm>
            <a:off x="8208572" y="5552533"/>
            <a:ext cx="903300" cy="903600"/>
          </a:xfrm>
          <a:prstGeom prst="roundRect">
            <a:avLst>
              <a:gd name="adj" fmla="val 31699"/>
            </a:avLst>
          </a:prstGeom>
          <a:solidFill>
            <a:schemeClr val="dk2">
              <a:alpha val="24000"/>
            </a:schemeClr>
          </a:solidFill>
          <a:ln w="38100" cap="flat" cmpd="sng">
            <a:solidFill>
              <a:srgbClr val="F2EF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krobat" panose="00000600000000000000" pitchFamily="50" charset="-52"/>
            </a:endParaRPr>
          </a:p>
        </p:txBody>
      </p:sp>
      <p:pic>
        <p:nvPicPr>
          <p:cNvPr id="103" name="Рисунок 102" descr="Два мужчины">
            <a:extLst>
              <a:ext uri="{FF2B5EF4-FFF2-40B4-BE49-F238E27FC236}">
                <a16:creationId xmlns:a16="http://schemas.microsoft.com/office/drawing/2014/main" id="{63CA6C1D-F20A-4691-BC29-4363EBA85CF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68264" y="5712961"/>
            <a:ext cx="688829" cy="688829"/>
          </a:xfrm>
          <a:prstGeom prst="rect">
            <a:avLst/>
          </a:prstGeom>
        </p:spPr>
      </p:pic>
      <p:pic>
        <p:nvPicPr>
          <p:cNvPr id="104" name="Рисунок 103" descr="Шприц">
            <a:extLst>
              <a:ext uri="{FF2B5EF4-FFF2-40B4-BE49-F238E27FC236}">
                <a16:creationId xmlns:a16="http://schemas.microsoft.com/office/drawing/2014/main" id="{8D6C9146-E770-4536-89BB-46AB9CF9E90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163553" y="5799134"/>
            <a:ext cx="547254" cy="547254"/>
          </a:xfrm>
          <a:prstGeom prst="rect">
            <a:avLst/>
          </a:prstGeom>
        </p:spPr>
      </p:pic>
      <p:sp>
        <p:nvSpPr>
          <p:cNvPr id="106" name="Google Shape;447;p58">
            <a:extLst>
              <a:ext uri="{FF2B5EF4-FFF2-40B4-BE49-F238E27FC236}">
                <a16:creationId xmlns:a16="http://schemas.microsoft.com/office/drawing/2014/main" id="{68F04AB0-C300-4DEB-BD29-CA2337046A0C}"/>
              </a:ext>
            </a:extLst>
          </p:cNvPr>
          <p:cNvSpPr txBox="1"/>
          <p:nvPr/>
        </p:nvSpPr>
        <p:spPr>
          <a:xfrm>
            <a:off x="1197378" y="5712961"/>
            <a:ext cx="2780609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krobat" panose="00000600000000000000" pitchFamily="50" charset="-52"/>
                <a:ea typeface="Prata"/>
                <a:cs typeface="Prata"/>
                <a:sym typeface="Prata"/>
              </a:rPr>
              <a:t>Мужчины, имеющие секс с мужчинами и </a:t>
            </a:r>
            <a:r>
              <a:rPr lang="ru-RU" b="1" dirty="0" err="1">
                <a:solidFill>
                  <a:srgbClr val="002060"/>
                </a:solidFill>
                <a:latin typeface="Akrobat" panose="00000600000000000000" pitchFamily="50" charset="-52"/>
                <a:ea typeface="Prata"/>
                <a:cs typeface="Prata"/>
                <a:sym typeface="Prata"/>
              </a:rPr>
              <a:t>трансперсоны</a:t>
            </a:r>
            <a:r>
              <a:rPr lang="ru-RU" b="1" dirty="0">
                <a:solidFill>
                  <a:srgbClr val="002060"/>
                </a:solidFill>
                <a:latin typeface="Akrobat" panose="00000600000000000000" pitchFamily="50" charset="-52"/>
                <a:ea typeface="Prata"/>
                <a:cs typeface="Prata"/>
                <a:sym typeface="Prata"/>
              </a:rPr>
              <a:t> </a:t>
            </a:r>
            <a:endParaRPr b="1" dirty="0">
              <a:solidFill>
                <a:srgbClr val="002060"/>
              </a:solidFill>
              <a:latin typeface="Akrobat" panose="00000600000000000000" pitchFamily="50" charset="-52"/>
              <a:ea typeface="Prata"/>
              <a:cs typeface="Prata"/>
              <a:sym typeface="Prata"/>
            </a:endParaRPr>
          </a:p>
        </p:txBody>
      </p:sp>
      <p:sp>
        <p:nvSpPr>
          <p:cNvPr id="107" name="Google Shape;449;p58">
            <a:extLst>
              <a:ext uri="{FF2B5EF4-FFF2-40B4-BE49-F238E27FC236}">
                <a16:creationId xmlns:a16="http://schemas.microsoft.com/office/drawing/2014/main" id="{A558708C-92E7-484D-8858-9FC2F124191A}"/>
              </a:ext>
            </a:extLst>
          </p:cNvPr>
          <p:cNvSpPr txBox="1"/>
          <p:nvPr/>
        </p:nvSpPr>
        <p:spPr>
          <a:xfrm>
            <a:off x="4902877" y="5449523"/>
            <a:ext cx="3151937" cy="109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krobat" panose="00000600000000000000" pitchFamily="50" charset="-52"/>
                <a:ea typeface="Prata"/>
                <a:cs typeface="Prata"/>
                <a:sym typeface="Prata"/>
              </a:rPr>
              <a:t>Лица, употребляющие  инъекционные наркотики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CC6504D-514F-4106-A730-DB2703F440FE}"/>
              </a:ext>
            </a:extLst>
          </p:cNvPr>
          <p:cNvSpPr txBox="1"/>
          <p:nvPr/>
        </p:nvSpPr>
        <p:spPr>
          <a:xfrm>
            <a:off x="9253103" y="5607279"/>
            <a:ext cx="29607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krobat" panose="00000600000000000000" pitchFamily="50" charset="-52"/>
                <a:ea typeface="Prata"/>
                <a:cs typeface="Prata"/>
                <a:sym typeface="Prata"/>
              </a:rPr>
              <a:t>ЛЖВ, в т.ч. мигранты с ВИЧ,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krobat" panose="00000600000000000000" pitchFamily="50" charset="-52"/>
                <a:ea typeface="Prata"/>
                <a:cs typeface="Prata"/>
                <a:sym typeface="Prata"/>
              </a:rPr>
              <a:t>проживающие в РК</a:t>
            </a:r>
          </a:p>
        </p:txBody>
      </p:sp>
      <p:pic>
        <p:nvPicPr>
          <p:cNvPr id="61" name="Рисунок 60">
            <a:extLst>
              <a:ext uri="{FF2B5EF4-FFF2-40B4-BE49-F238E27FC236}">
                <a16:creationId xmlns:a16="http://schemas.microsoft.com/office/drawing/2014/main" id="{04D1DEC1-D279-4DCA-AE4E-60D648C571F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2232" y="48794"/>
            <a:ext cx="1633245" cy="709638"/>
          </a:xfrm>
          <a:prstGeom prst="rect">
            <a:avLst/>
          </a:prstGeom>
        </p:spPr>
      </p:pic>
      <p:pic>
        <p:nvPicPr>
          <p:cNvPr id="65" name="Рисунок 64" descr="Лекарство">
            <a:extLst>
              <a:ext uri="{FF2B5EF4-FFF2-40B4-BE49-F238E27FC236}">
                <a16:creationId xmlns:a16="http://schemas.microsoft.com/office/drawing/2014/main" id="{49D5AF38-9B77-47DA-A4DF-0E78923811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358022" y="5706181"/>
            <a:ext cx="662393" cy="662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27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pattFill prst="smGrid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krobat" panose="00000600000000000000" pitchFamily="50" charset="-5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-62144" y="13816"/>
            <a:ext cx="12280141" cy="6858000"/>
          </a:xfrm>
          <a:prstGeom prst="rect">
            <a:avLst/>
          </a:prstGeom>
          <a:gradFill>
            <a:gsLst>
              <a:gs pos="0">
                <a:srgbClr val="BDC6CB">
                  <a:alpha val="77000"/>
                </a:srgbClr>
              </a:gs>
              <a:gs pos="100000">
                <a:srgbClr val="EEEFF1">
                  <a:alpha val="77000"/>
                </a:srgb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atin typeface="Akrobat" panose="00000600000000000000" pitchFamily="50" charset="-52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1762432" y="795111"/>
            <a:ext cx="10200437" cy="5376300"/>
            <a:chOff x="1478383" y="794467"/>
            <a:chExt cx="10200437" cy="5376300"/>
          </a:xfrm>
        </p:grpSpPr>
        <p:sp>
          <p:nvSpPr>
            <p:cNvPr id="56" name="Oval 55"/>
            <p:cNvSpPr/>
            <p:nvPr/>
          </p:nvSpPr>
          <p:spPr>
            <a:xfrm>
              <a:off x="1478383" y="1277371"/>
              <a:ext cx="4446163" cy="4446163"/>
            </a:xfrm>
            <a:prstGeom prst="ellipse">
              <a:avLst/>
            </a:prstGeom>
            <a:pattFill prst="smGrid">
              <a:fgClr>
                <a:schemeClr val="bg1">
                  <a:lumMod val="95000"/>
                </a:schemeClr>
              </a:fgClr>
              <a:bgClr>
                <a:srgbClr val="DDE1E2"/>
              </a:bgClr>
            </a:pattFill>
            <a:ln>
              <a:noFill/>
            </a:ln>
            <a:effectLst>
              <a:innerShdw blurRad="952500">
                <a:schemeClr val="tx1">
                  <a:lumMod val="50000"/>
                  <a:lumOff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1840945" y="1649745"/>
              <a:ext cx="3701413" cy="3701413"/>
            </a:xfrm>
            <a:prstGeom prst="ellipse">
              <a:avLst/>
            </a:prstGeom>
            <a:gradFill flip="none" rotWithShape="1">
              <a:gsLst>
                <a:gs pos="0">
                  <a:srgbClr val="DDE1E2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558800">
              <a:noFill/>
            </a:ln>
            <a:effectLst>
              <a:outerShdw blurRad="508000" dist="76200" dir="2700000" sx="102000" sy="102000" algn="tl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 extrusionH="152400" prstMaterial="matte">
              <a:bevelT w="101600" h="12700" prst="softRound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20" name="Rectangle: Rounded Corners 19"/>
            <p:cNvSpPr/>
            <p:nvPr/>
          </p:nvSpPr>
          <p:spPr>
            <a:xfrm>
              <a:off x="7062594" y="1036078"/>
              <a:ext cx="3691885" cy="80354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FCB117"/>
                </a:gs>
                <a:gs pos="100000">
                  <a:srgbClr val="FFDB3F"/>
                </a:gs>
              </a:gsLst>
              <a:lin ang="13500000" scaled="1"/>
              <a:tileRect/>
            </a:gradFill>
            <a:ln>
              <a:noFill/>
            </a:ln>
            <a:effectLst>
              <a:innerShdw blurRad="254000" dist="381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21" name="Rectangle: Rounded Corners 20"/>
            <p:cNvSpPr/>
            <p:nvPr/>
          </p:nvSpPr>
          <p:spPr>
            <a:xfrm>
              <a:off x="7557775" y="2001760"/>
              <a:ext cx="3691885" cy="80354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F05222"/>
                </a:gs>
                <a:gs pos="100000">
                  <a:srgbClr val="FBA31A"/>
                </a:gs>
              </a:gsLst>
              <a:lin ang="13500000" scaled="1"/>
              <a:tileRect/>
            </a:gradFill>
            <a:ln>
              <a:noFill/>
            </a:ln>
            <a:effectLst>
              <a:innerShdw blurRad="254000" dist="381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22" name="Rectangle: Rounded Corners 21"/>
            <p:cNvSpPr/>
            <p:nvPr/>
          </p:nvSpPr>
          <p:spPr>
            <a:xfrm>
              <a:off x="7986935" y="2967442"/>
              <a:ext cx="3691885" cy="80354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A6228F"/>
                </a:gs>
                <a:gs pos="100000">
                  <a:srgbClr val="D3509D"/>
                </a:gs>
              </a:gsLst>
              <a:lin ang="13500000" scaled="1"/>
              <a:tileRect/>
            </a:gradFill>
            <a:ln>
              <a:noFill/>
            </a:ln>
            <a:effectLst>
              <a:innerShdw blurRad="254000" dist="381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23" name="Rectangle: Rounded Corners 22"/>
            <p:cNvSpPr/>
            <p:nvPr/>
          </p:nvSpPr>
          <p:spPr>
            <a:xfrm>
              <a:off x="7676634" y="3982727"/>
              <a:ext cx="3691885" cy="80354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473E8F"/>
                </a:gs>
                <a:gs pos="100000">
                  <a:srgbClr val="6957A1"/>
                </a:gs>
              </a:gsLst>
              <a:lin ang="13500000" scaled="1"/>
              <a:tileRect/>
            </a:gradFill>
            <a:ln>
              <a:noFill/>
            </a:ln>
            <a:effectLst>
              <a:innerShdw blurRad="254000" dist="381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24" name="Rectangle: Rounded Corners 23"/>
            <p:cNvSpPr/>
            <p:nvPr/>
          </p:nvSpPr>
          <p:spPr>
            <a:xfrm>
              <a:off x="7290027" y="4969202"/>
              <a:ext cx="3691885" cy="80354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00AAA9"/>
                </a:gs>
                <a:gs pos="100000">
                  <a:srgbClr val="00AED0"/>
                </a:gs>
              </a:gsLst>
              <a:lin ang="13500000" scaled="1"/>
              <a:tileRect/>
            </a:gradFill>
            <a:ln>
              <a:noFill/>
            </a:ln>
            <a:effectLst>
              <a:innerShdw blurRad="254000" dist="381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33" name="Freeform: Shape 32"/>
            <p:cNvSpPr/>
            <p:nvPr/>
          </p:nvSpPr>
          <p:spPr>
            <a:xfrm>
              <a:off x="3885125" y="794467"/>
              <a:ext cx="2688152" cy="5376300"/>
            </a:xfrm>
            <a:custGeom>
              <a:avLst/>
              <a:gdLst>
                <a:gd name="connsiteX0" fmla="*/ 0 w 2688152"/>
                <a:gd name="connsiteY0" fmla="*/ 0 h 5376300"/>
                <a:gd name="connsiteX1" fmla="*/ 2 w 2688152"/>
                <a:gd name="connsiteY1" fmla="*/ 0 h 5376300"/>
                <a:gd name="connsiteX2" fmla="*/ 2688152 w 2688152"/>
                <a:gd name="connsiteY2" fmla="*/ 2688150 h 5376300"/>
                <a:gd name="connsiteX3" fmla="*/ 2 w 2688152"/>
                <a:gd name="connsiteY3" fmla="*/ 5376300 h 5376300"/>
                <a:gd name="connsiteX4" fmla="*/ 0 w 2688152"/>
                <a:gd name="connsiteY4" fmla="*/ 5376300 h 5376300"/>
                <a:gd name="connsiteX5" fmla="*/ 0 w 2688152"/>
                <a:gd name="connsiteY5" fmla="*/ 5268071 h 5376300"/>
                <a:gd name="connsiteX6" fmla="*/ 186213 w 2688152"/>
                <a:gd name="connsiteY6" fmla="*/ 5258902 h 5376300"/>
                <a:gd name="connsiteX7" fmla="*/ 2565270 w 2688152"/>
                <a:gd name="connsiteY7" fmla="*/ 2688151 h 5376300"/>
                <a:gd name="connsiteX8" fmla="*/ 186213 w 2688152"/>
                <a:gd name="connsiteY8" fmla="*/ 117401 h 5376300"/>
                <a:gd name="connsiteX9" fmla="*/ 0 w 2688152"/>
                <a:gd name="connsiteY9" fmla="*/ 108231 h 53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88152" h="5376300">
                  <a:moveTo>
                    <a:pt x="0" y="0"/>
                  </a:moveTo>
                  <a:lnTo>
                    <a:pt x="2" y="0"/>
                  </a:lnTo>
                  <a:cubicBezTo>
                    <a:pt x="1484626" y="0"/>
                    <a:pt x="2688152" y="1203526"/>
                    <a:pt x="2688152" y="2688150"/>
                  </a:cubicBezTo>
                  <a:cubicBezTo>
                    <a:pt x="2688152" y="4172775"/>
                    <a:pt x="1484626" y="5376300"/>
                    <a:pt x="2" y="5376300"/>
                  </a:cubicBezTo>
                  <a:lnTo>
                    <a:pt x="0" y="5376300"/>
                  </a:lnTo>
                  <a:lnTo>
                    <a:pt x="0" y="5268071"/>
                  </a:lnTo>
                  <a:lnTo>
                    <a:pt x="186213" y="5258902"/>
                  </a:lnTo>
                  <a:cubicBezTo>
                    <a:pt x="1522494" y="5126571"/>
                    <a:pt x="2565270" y="4026109"/>
                    <a:pt x="2565270" y="2688151"/>
                  </a:cubicBezTo>
                  <a:cubicBezTo>
                    <a:pt x="2565270" y="1350193"/>
                    <a:pt x="1522494" y="249732"/>
                    <a:pt x="186213" y="117401"/>
                  </a:cubicBezTo>
                  <a:lnTo>
                    <a:pt x="0" y="108231"/>
                  </a:lnTo>
                  <a:close/>
                </a:path>
              </a:pathLst>
            </a:custGeom>
            <a:gradFill flip="none" rotWithShape="1">
              <a:gsLst>
                <a:gs pos="75000">
                  <a:srgbClr val="60509C"/>
                </a:gs>
                <a:gs pos="50000">
                  <a:srgbClr val="C74399"/>
                </a:gs>
                <a:gs pos="25000">
                  <a:srgbClr val="F4941D"/>
                </a:gs>
                <a:gs pos="0">
                  <a:srgbClr val="FFD63A"/>
                </a:gs>
                <a:gs pos="100000">
                  <a:srgbClr val="00ACBE"/>
                </a:gs>
              </a:gsLst>
              <a:lin ang="5400000" scaled="1"/>
              <a:tileRect/>
            </a:gradFill>
            <a:ln w="82550">
              <a:solidFill>
                <a:schemeClr val="bg1">
                  <a:lumMod val="95000"/>
                </a:schemeClr>
              </a:solidFill>
            </a:ln>
            <a:effectLst>
              <a:glow rad="76200">
                <a:schemeClr val="accent5">
                  <a:satMod val="175000"/>
                  <a:alpha val="9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  <a:latin typeface="Akrobat" panose="00000600000000000000" pitchFamily="50" charset="-52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310723" y="1261625"/>
              <a:ext cx="352449" cy="352449"/>
            </a:xfrm>
            <a:prstGeom prst="ellipse">
              <a:avLst/>
            </a:prstGeom>
            <a:solidFill>
              <a:srgbClr val="FFD539"/>
            </a:solidFill>
            <a:ln>
              <a:noFill/>
            </a:ln>
            <a:effectLst>
              <a:outerShdw blurRad="254000" dist="38100" dir="2700000" sx="102000" sy="102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075512" y="2228471"/>
              <a:ext cx="352449" cy="352449"/>
            </a:xfrm>
            <a:prstGeom prst="ellipse">
              <a:avLst/>
            </a:prstGeom>
            <a:solidFill>
              <a:srgbClr val="F9951F"/>
            </a:solidFill>
            <a:ln>
              <a:noFill/>
            </a:ln>
            <a:effectLst>
              <a:outerShdw blurRad="254000" dist="38100" dir="2700000" sx="102000" sy="102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6279684" y="3195262"/>
              <a:ext cx="352449" cy="352449"/>
            </a:xfrm>
            <a:prstGeom prst="ellipse">
              <a:avLst/>
            </a:prstGeom>
            <a:solidFill>
              <a:srgbClr val="CC499B"/>
            </a:solidFill>
            <a:ln>
              <a:noFill/>
            </a:ln>
            <a:effectLst>
              <a:outerShdw blurRad="254000" dist="38100" dir="2700000" sx="102000" sy="102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6162705" y="4215293"/>
              <a:ext cx="352449" cy="352449"/>
            </a:xfrm>
            <a:prstGeom prst="ellipse">
              <a:avLst/>
            </a:prstGeom>
            <a:solidFill>
              <a:srgbClr val="64539E"/>
            </a:solidFill>
            <a:ln>
              <a:noFill/>
            </a:ln>
            <a:effectLst>
              <a:outerShdw blurRad="254000" dist="38100" dir="2700000" sx="102000" sy="102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5506946" y="5169961"/>
              <a:ext cx="352449" cy="352449"/>
            </a:xfrm>
            <a:prstGeom prst="ellipse">
              <a:avLst/>
            </a:prstGeom>
            <a:solidFill>
              <a:srgbClr val="00AECD"/>
            </a:solidFill>
            <a:ln>
              <a:noFill/>
            </a:ln>
            <a:effectLst>
              <a:outerShdw blurRad="254000" dist="38100" dir="2700000" sx="102000" sy="102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cxnSp>
          <p:nvCxnSpPr>
            <p:cNvPr id="41" name="Straight Connector 40"/>
            <p:cNvCxnSpPr>
              <a:stCxn id="34" idx="6"/>
              <a:endCxn id="20" idx="1"/>
            </p:cNvCxnSpPr>
            <p:nvPr/>
          </p:nvCxnSpPr>
          <p:spPr>
            <a:xfrm>
              <a:off x="5663172" y="1437850"/>
              <a:ext cx="1399422" cy="1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cxnSpLocks/>
              <a:stCxn id="35" idx="6"/>
              <a:endCxn id="21" idx="1"/>
            </p:cNvCxnSpPr>
            <p:nvPr/>
          </p:nvCxnSpPr>
          <p:spPr>
            <a:xfrm flipV="1">
              <a:off x="6427961" y="2403533"/>
              <a:ext cx="1129814" cy="1163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cxnSpLocks/>
              <a:stCxn id="36" idx="6"/>
              <a:endCxn id="22" idx="1"/>
            </p:cNvCxnSpPr>
            <p:nvPr/>
          </p:nvCxnSpPr>
          <p:spPr>
            <a:xfrm flipV="1">
              <a:off x="6632133" y="3369215"/>
              <a:ext cx="1354802" cy="2272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cxnSpLocks/>
              <a:stCxn id="37" idx="6"/>
              <a:endCxn id="23" idx="1"/>
            </p:cNvCxnSpPr>
            <p:nvPr/>
          </p:nvCxnSpPr>
          <p:spPr>
            <a:xfrm flipV="1">
              <a:off x="6515154" y="4384500"/>
              <a:ext cx="1161480" cy="701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cxnSpLocks/>
              <a:stCxn id="38" idx="6"/>
              <a:endCxn id="24" idx="1"/>
            </p:cNvCxnSpPr>
            <p:nvPr/>
          </p:nvCxnSpPr>
          <p:spPr>
            <a:xfrm>
              <a:off x="5859395" y="5346186"/>
              <a:ext cx="1430632" cy="24789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  <a:prstDash val="soli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1964415" y="1740532"/>
              <a:ext cx="3474097" cy="3474097"/>
            </a:xfrm>
            <a:prstGeom prst="ellipse">
              <a:avLst/>
            </a:prstGeom>
            <a:noFill/>
            <a:ln w="15875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018723" y="1793986"/>
              <a:ext cx="3367188" cy="3367188"/>
            </a:xfrm>
            <a:prstGeom prst="ellipse">
              <a:avLst/>
            </a:prstGeom>
            <a:noFill/>
            <a:ln w="15875">
              <a:solidFill>
                <a:schemeClr val="bg1">
                  <a:lumMod val="75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642887" y="1712814"/>
              <a:ext cx="112102" cy="11210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3642887" y="5128127"/>
              <a:ext cx="112102" cy="11210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5364358" y="3421529"/>
              <a:ext cx="112102" cy="11210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1949728" y="3421529"/>
              <a:ext cx="112102" cy="11210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1948800" y="3434530"/>
              <a:ext cx="112102" cy="11210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541252" y="4699037"/>
              <a:ext cx="112102" cy="11210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2327850" y="2366261"/>
              <a:ext cx="112102" cy="11210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krobat" panose="00000600000000000000" pitchFamily="50" charset="-52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454017" y="2654303"/>
              <a:ext cx="24066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spc="300" dirty="0">
                  <a:solidFill>
                    <a:schemeClr val="accent6">
                      <a:lumMod val="50000"/>
                    </a:schemeClr>
                  </a:solidFill>
                  <a:latin typeface="Akrobat Bold" panose="000008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Основной получатель</a:t>
              </a:r>
              <a:endParaRPr lang="en-IN" sz="1600" b="1" spc="300" dirty="0">
                <a:solidFill>
                  <a:schemeClr val="accent6">
                    <a:lumMod val="50000"/>
                  </a:schemeClr>
                </a:solidFill>
                <a:latin typeface="Akrobat Bold" panose="00000800000000000000" pitchFamily="50" charset="-52"/>
                <a:ea typeface="Open Sans Condensed" panose="020B0806030504020204" pitchFamily="34" charset="0"/>
                <a:cs typeface="Open Sans Condensed" panose="020B0806030504020204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252364" y="3201333"/>
              <a:ext cx="26103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err="1">
                  <a:solidFill>
                    <a:schemeClr val="accent2">
                      <a:lumMod val="75000"/>
                    </a:schemeClr>
                  </a:solidFill>
                  <a:latin typeface="Akrobat" panose="00000600000000000000" pitchFamily="50" charset="-52"/>
                  <a:ea typeface="Open Sans Condensed Light" panose="020B0306030504020204" pitchFamily="34" charset="0"/>
                  <a:cs typeface="Open Sans Condensed Light" panose="020B0306030504020204" pitchFamily="34" charset="0"/>
                </a:rPr>
                <a:t>Суб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  <a:latin typeface="Akrobat" panose="00000600000000000000" pitchFamily="50" charset="-52"/>
                  <a:ea typeface="Open Sans Condensed Light" panose="020B0306030504020204" pitchFamily="34" charset="0"/>
                  <a:cs typeface="Open Sans Condensed Light" panose="020B0306030504020204" pitchFamily="34" charset="0"/>
                </a:rPr>
                <a:t>-контрактеры республиканского уровня</a:t>
              </a:r>
              <a:endParaRPr lang="en-IN" sz="1400" b="1" dirty="0">
                <a:solidFill>
                  <a:schemeClr val="accent2">
                    <a:lumMod val="75000"/>
                  </a:schemeClr>
                </a:solidFill>
                <a:latin typeface="Akrobat" panose="00000600000000000000" pitchFamily="50" charset="-52"/>
                <a:ea typeface="Open Sans Condensed Light" panose="020B0306030504020204" pitchFamily="34" charset="0"/>
                <a:cs typeface="Open Sans Condensed Light" panose="020B0306030504020204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8142398" y="1074446"/>
              <a:ext cx="2610317" cy="90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latin typeface="Akrobat" panose="00000600000000000000" pitchFamily="50" charset="-52"/>
                  <a:ea typeface="Open Sans Condensed Light" panose="020B0306030504020204" pitchFamily="34" charset="0"/>
                  <a:cs typeface="Open Sans Condensed Light" panose="020B0306030504020204" pitchFamily="34" charset="0"/>
                </a:rPr>
                <a:t>Республиканский научно-практический центр психического здоровья</a:t>
              </a:r>
            </a:p>
            <a:p>
              <a:r>
                <a:rPr lang="en-IN" sz="1100" dirty="0">
                  <a:solidFill>
                    <a:schemeClr val="bg1"/>
                  </a:solidFill>
                  <a:latin typeface="Akrobat" panose="00000600000000000000" pitchFamily="50" charset="-52"/>
                  <a:ea typeface="Open Sans Condensed Light" panose="020B0306030504020204" pitchFamily="34" charset="0"/>
                  <a:cs typeface="Open Sans Condensed Light" panose="020B0306030504020204" pitchFamily="34" charset="0"/>
                </a:rPr>
                <a:t>.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8596971" y="1963015"/>
              <a:ext cx="26103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 </a:t>
              </a:r>
              <a:r>
                <a:rPr lang="ru-RU" sz="1400" b="1" dirty="0"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Преодоление барьеров, связанных с нарушением прав КГН и ЛЖВ</a:t>
              </a:r>
              <a:endParaRPr lang="ru-RU" sz="2000" b="1" dirty="0">
                <a:latin typeface="Akrobat" panose="00000600000000000000" pitchFamily="50" charset="-52"/>
                <a:ea typeface="Open Sans Condensed" panose="020B0806030504020204" pitchFamily="34" charset="0"/>
                <a:cs typeface="Open Sans Condensed" panose="020B0806030504020204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8435186" y="3001112"/>
              <a:ext cx="316208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600" b="1" dirty="0">
                  <a:solidFill>
                    <a:schemeClr val="bg1"/>
                  </a:solidFill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Уход и </a:t>
              </a:r>
            </a:p>
            <a:p>
              <a:pPr algn="r"/>
              <a:r>
                <a:rPr lang="ru-RU" sz="1400" b="1" dirty="0">
                  <a:solidFill>
                    <a:schemeClr val="bg1"/>
                  </a:solidFill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поддержка  ЛЖВ.</a:t>
              </a:r>
            </a:p>
            <a:p>
              <a:pPr algn="r"/>
              <a:r>
                <a:rPr lang="ru-RU" sz="1400" b="1" dirty="0">
                  <a:solidFill>
                    <a:schemeClr val="bg1"/>
                  </a:solidFill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Индекс  стигмы. Поддержка НПО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762414" y="3977261"/>
              <a:ext cx="26103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Устойчивость финансирования услуг по профилактике ВИЧ для КГН</a:t>
              </a:r>
              <a:endParaRPr lang="en-IN" sz="1050" dirty="0">
                <a:solidFill>
                  <a:schemeClr val="bg1"/>
                </a:solidFill>
                <a:latin typeface="Akrobat" panose="00000600000000000000" pitchFamily="50" charset="-52"/>
                <a:ea typeface="Open Sans Condensed Light" panose="020B0306030504020204" pitchFamily="34" charset="0"/>
                <a:cs typeface="Open Sans Condensed Light" panose="020B0306030504020204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709467" y="4989248"/>
              <a:ext cx="345998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ОФ «Центр научно-практических </a:t>
              </a:r>
            </a:p>
            <a:p>
              <a:r>
                <a:rPr lang="ru-RU" sz="1400" dirty="0">
                  <a:solidFill>
                    <a:schemeClr val="bg1"/>
                  </a:solidFill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инициатив»</a:t>
              </a:r>
            </a:p>
            <a:p>
              <a:r>
                <a:rPr lang="ru-RU" sz="1400" dirty="0">
                  <a:solidFill>
                    <a:schemeClr val="bg1"/>
                  </a:solidFill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 Внедрение и расширение </a:t>
              </a:r>
              <a:r>
                <a:rPr lang="ru-RU" sz="1400" dirty="0" err="1">
                  <a:solidFill>
                    <a:schemeClr val="bg1"/>
                  </a:solidFill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PrEP</a:t>
              </a:r>
              <a:r>
                <a:rPr lang="ru-RU" sz="1400" dirty="0">
                  <a:solidFill>
                    <a:schemeClr val="bg1"/>
                  </a:solidFill>
                  <a:latin typeface="Akrobat" panose="00000600000000000000" pitchFamily="50" charset="-52"/>
                  <a:ea typeface="Open Sans Condensed" panose="020B0806030504020204" pitchFamily="34" charset="0"/>
                  <a:cs typeface="Open Sans Condensed" panose="020B0806030504020204" pitchFamily="34" charset="0"/>
                </a:rPr>
                <a:t> в РК</a:t>
              </a:r>
            </a:p>
          </p:txBody>
        </p:sp>
      </p:grpSp>
      <p:pic>
        <p:nvPicPr>
          <p:cNvPr id="70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1A4264AA-2F3C-4B12-A939-E6756D8E5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544193" y="2039408"/>
            <a:ext cx="877587" cy="582789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72" name="Oval 33">
            <a:extLst>
              <a:ext uri="{FF2B5EF4-FFF2-40B4-BE49-F238E27FC236}">
                <a16:creationId xmlns:a16="http://schemas.microsoft.com/office/drawing/2014/main" id="{BE1C1C7D-F443-43AF-9F10-CF9838EDF8F1}"/>
              </a:ext>
            </a:extLst>
          </p:cNvPr>
          <p:cNvSpPr/>
          <p:nvPr/>
        </p:nvSpPr>
        <p:spPr>
          <a:xfrm>
            <a:off x="4120059" y="573951"/>
            <a:ext cx="352449" cy="352449"/>
          </a:xfrm>
          <a:prstGeom prst="ellipse">
            <a:avLst/>
          </a:prstGeom>
          <a:solidFill>
            <a:srgbClr val="FFD539"/>
          </a:solidFill>
          <a:ln>
            <a:noFill/>
          </a:ln>
          <a:effectLst>
            <a:outerShdw blurRad="2540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krobat" panose="00000600000000000000" pitchFamily="50" charset="-52"/>
            </a:endParaRPr>
          </a:p>
        </p:txBody>
      </p:sp>
      <p:sp>
        <p:nvSpPr>
          <p:cNvPr id="74" name="Rectangle: Rounded Corners 19">
            <a:extLst>
              <a:ext uri="{FF2B5EF4-FFF2-40B4-BE49-F238E27FC236}">
                <a16:creationId xmlns:a16="http://schemas.microsoft.com/office/drawing/2014/main" id="{DF1B92D2-A76B-401E-9D5A-03C766368DBF}"/>
              </a:ext>
            </a:extLst>
          </p:cNvPr>
          <p:cNvSpPr/>
          <p:nvPr/>
        </p:nvSpPr>
        <p:spPr>
          <a:xfrm>
            <a:off x="5995881" y="87299"/>
            <a:ext cx="3691885" cy="80354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73200">
                <a:srgbClr val="DCE74B"/>
              </a:gs>
              <a:gs pos="0">
                <a:srgbClr val="FCB117"/>
              </a:gs>
              <a:gs pos="100000">
                <a:srgbClr val="FFDB3F"/>
              </a:gs>
            </a:gsLst>
            <a:lin ang="13500000" scaled="1"/>
            <a:tileRect/>
          </a:gradFill>
          <a:ln>
            <a:noFill/>
          </a:ln>
          <a:effectLst>
            <a:innerShdw blurRad="254000" dist="381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krobat" panose="00000600000000000000" pitchFamily="50" charset="-52"/>
            </a:endParaRPr>
          </a:p>
        </p:txBody>
      </p:sp>
      <p:sp>
        <p:nvSpPr>
          <p:cNvPr id="76" name="Rectangle: Rounded Corners 23">
            <a:extLst>
              <a:ext uri="{FF2B5EF4-FFF2-40B4-BE49-F238E27FC236}">
                <a16:creationId xmlns:a16="http://schemas.microsoft.com/office/drawing/2014/main" id="{8360FD83-F9FE-4977-8574-9CEA3FEF8D0D}"/>
              </a:ext>
            </a:extLst>
          </p:cNvPr>
          <p:cNvSpPr/>
          <p:nvPr/>
        </p:nvSpPr>
        <p:spPr>
          <a:xfrm>
            <a:off x="6031623" y="6008298"/>
            <a:ext cx="3691885" cy="80354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681">
                <a:srgbClr val="059AA5"/>
              </a:gs>
              <a:gs pos="12000">
                <a:srgbClr val="059AA5"/>
              </a:gs>
              <a:gs pos="20000">
                <a:srgbClr val="059AA5"/>
              </a:gs>
              <a:gs pos="45000">
                <a:srgbClr val="00AED0"/>
              </a:gs>
            </a:gsLst>
            <a:lin ang="13500000" scaled="1"/>
            <a:tileRect/>
          </a:gradFill>
          <a:ln>
            <a:noFill/>
          </a:ln>
          <a:effectLst>
            <a:innerShdw blurRad="254000" dist="381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krobat" panose="00000600000000000000" pitchFamily="50" charset="-52"/>
            </a:endParaRPr>
          </a:p>
        </p:txBody>
      </p:sp>
      <p:sp>
        <p:nvSpPr>
          <p:cNvPr id="78" name="Oval 37">
            <a:extLst>
              <a:ext uri="{FF2B5EF4-FFF2-40B4-BE49-F238E27FC236}">
                <a16:creationId xmlns:a16="http://schemas.microsoft.com/office/drawing/2014/main" id="{86659ECE-3B14-4119-A277-E47E04642FA0}"/>
              </a:ext>
            </a:extLst>
          </p:cNvPr>
          <p:cNvSpPr/>
          <p:nvPr/>
        </p:nvSpPr>
        <p:spPr>
          <a:xfrm>
            <a:off x="4076724" y="5937224"/>
            <a:ext cx="352449" cy="352449"/>
          </a:xfrm>
          <a:prstGeom prst="ellipse">
            <a:avLst/>
          </a:prstGeom>
          <a:solidFill>
            <a:srgbClr val="00AECD"/>
          </a:solidFill>
          <a:ln>
            <a:noFill/>
          </a:ln>
          <a:effectLst>
            <a:outerShdw blurRad="254000" dist="38100" dir="27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krobat" panose="00000600000000000000" pitchFamily="50" charset="-52"/>
            </a:endParaRPr>
          </a:p>
        </p:txBody>
      </p:sp>
      <p:grpSp>
        <p:nvGrpSpPr>
          <p:cNvPr id="80" name="Google Shape;428;p57">
            <a:extLst>
              <a:ext uri="{FF2B5EF4-FFF2-40B4-BE49-F238E27FC236}">
                <a16:creationId xmlns:a16="http://schemas.microsoft.com/office/drawing/2014/main" id="{A59A5021-58AB-481E-B50C-D032D51EFFF2}"/>
              </a:ext>
            </a:extLst>
          </p:cNvPr>
          <p:cNvGrpSpPr/>
          <p:nvPr/>
        </p:nvGrpSpPr>
        <p:grpSpPr>
          <a:xfrm rot="159">
            <a:off x="6260466" y="6073235"/>
            <a:ext cx="580430" cy="642309"/>
            <a:chOff x="-25445525" y="3175900"/>
            <a:chExt cx="267825" cy="296350"/>
          </a:xfrm>
          <a:solidFill>
            <a:srgbClr val="FF0000"/>
          </a:solidFill>
        </p:grpSpPr>
        <p:sp>
          <p:nvSpPr>
            <p:cNvPr id="82" name="Google Shape;429;p57">
              <a:extLst>
                <a:ext uri="{FF2B5EF4-FFF2-40B4-BE49-F238E27FC236}">
                  <a16:creationId xmlns:a16="http://schemas.microsoft.com/office/drawing/2014/main" id="{15485FA6-4E0D-464D-859D-0456EBC5CA04}"/>
                </a:ext>
              </a:extLst>
            </p:cNvPr>
            <p:cNvSpPr/>
            <p:nvPr/>
          </p:nvSpPr>
          <p:spPr>
            <a:xfrm>
              <a:off x="-25445525" y="3367475"/>
              <a:ext cx="123675" cy="104775"/>
            </a:xfrm>
            <a:custGeom>
              <a:avLst/>
              <a:gdLst/>
              <a:ahLst/>
              <a:cxnLst/>
              <a:rect l="l" t="t" r="r" b="b"/>
              <a:pathLst>
                <a:path w="4947" h="4191" extrusionOk="0">
                  <a:moveTo>
                    <a:pt x="3088" y="0"/>
                  </a:moveTo>
                  <a:cubicBezTo>
                    <a:pt x="2364" y="883"/>
                    <a:pt x="1387" y="2080"/>
                    <a:pt x="127" y="3655"/>
                  </a:cubicBezTo>
                  <a:cubicBezTo>
                    <a:pt x="1" y="3718"/>
                    <a:pt x="1" y="3875"/>
                    <a:pt x="32" y="4001"/>
                  </a:cubicBezTo>
                  <a:cubicBezTo>
                    <a:pt x="95" y="4127"/>
                    <a:pt x="253" y="4191"/>
                    <a:pt x="379" y="4191"/>
                  </a:cubicBezTo>
                  <a:lnTo>
                    <a:pt x="3246" y="4191"/>
                  </a:lnTo>
                  <a:cubicBezTo>
                    <a:pt x="3372" y="4191"/>
                    <a:pt x="3435" y="4159"/>
                    <a:pt x="3529" y="4096"/>
                  </a:cubicBezTo>
                  <a:lnTo>
                    <a:pt x="4947" y="2363"/>
                  </a:lnTo>
                  <a:lnTo>
                    <a:pt x="3466" y="536"/>
                  </a:lnTo>
                  <a:lnTo>
                    <a:pt x="3120" y="63"/>
                  </a:lnTo>
                  <a:cubicBezTo>
                    <a:pt x="3120" y="32"/>
                    <a:pt x="3088" y="32"/>
                    <a:pt x="30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" panose="00000600000000000000" pitchFamily="50" charset="-52"/>
              </a:endParaRPr>
            </a:p>
          </p:txBody>
        </p:sp>
        <p:sp>
          <p:nvSpPr>
            <p:cNvPr id="84" name="Google Shape;430;p57">
              <a:extLst>
                <a:ext uri="{FF2B5EF4-FFF2-40B4-BE49-F238E27FC236}">
                  <a16:creationId xmlns:a16="http://schemas.microsoft.com/office/drawing/2014/main" id="{7F558D2C-32AA-4E69-8F73-FA5CBD81BC2B}"/>
                </a:ext>
              </a:extLst>
            </p:cNvPr>
            <p:cNvSpPr/>
            <p:nvPr/>
          </p:nvSpPr>
          <p:spPr>
            <a:xfrm>
              <a:off x="-25398250" y="3175900"/>
              <a:ext cx="220550" cy="296350"/>
            </a:xfrm>
            <a:custGeom>
              <a:avLst/>
              <a:gdLst/>
              <a:ahLst/>
              <a:cxnLst/>
              <a:rect l="l" t="t" r="r" b="b"/>
              <a:pathLst>
                <a:path w="8822" h="11854" extrusionOk="0">
                  <a:moveTo>
                    <a:pt x="3491" y="1"/>
                  </a:moveTo>
                  <a:cubicBezTo>
                    <a:pt x="3420" y="1"/>
                    <a:pt x="3348" y="3"/>
                    <a:pt x="3277" y="8"/>
                  </a:cubicBezTo>
                  <a:cubicBezTo>
                    <a:pt x="1481" y="134"/>
                    <a:pt x="0" y="1709"/>
                    <a:pt x="0" y="3568"/>
                  </a:cubicBezTo>
                  <a:cubicBezTo>
                    <a:pt x="0" y="4733"/>
                    <a:pt x="945" y="6246"/>
                    <a:pt x="1764" y="7285"/>
                  </a:cubicBezTo>
                  <a:lnTo>
                    <a:pt x="2142" y="7758"/>
                  </a:lnTo>
                  <a:lnTo>
                    <a:pt x="5324" y="11759"/>
                  </a:lnTo>
                  <a:cubicBezTo>
                    <a:pt x="5387" y="11822"/>
                    <a:pt x="5482" y="11854"/>
                    <a:pt x="5608" y="11854"/>
                  </a:cubicBezTo>
                  <a:lnTo>
                    <a:pt x="8475" y="11854"/>
                  </a:lnTo>
                  <a:cubicBezTo>
                    <a:pt x="8601" y="11854"/>
                    <a:pt x="8695" y="11790"/>
                    <a:pt x="8790" y="11664"/>
                  </a:cubicBezTo>
                  <a:cubicBezTo>
                    <a:pt x="8821" y="11538"/>
                    <a:pt x="8821" y="11381"/>
                    <a:pt x="8758" y="11318"/>
                  </a:cubicBezTo>
                  <a:cubicBezTo>
                    <a:pt x="7939" y="10278"/>
                    <a:pt x="7183" y="9302"/>
                    <a:pt x="6459" y="8482"/>
                  </a:cubicBezTo>
                  <a:cubicBezTo>
                    <a:pt x="6144" y="8073"/>
                    <a:pt x="5828" y="7695"/>
                    <a:pt x="5513" y="7348"/>
                  </a:cubicBezTo>
                  <a:cubicBezTo>
                    <a:pt x="5387" y="7191"/>
                    <a:pt x="5293" y="7065"/>
                    <a:pt x="5167" y="6907"/>
                  </a:cubicBezTo>
                  <a:cubicBezTo>
                    <a:pt x="4600" y="6246"/>
                    <a:pt x="4127" y="5647"/>
                    <a:pt x="3749" y="5080"/>
                  </a:cubicBezTo>
                  <a:cubicBezTo>
                    <a:pt x="3088" y="4198"/>
                    <a:pt x="2646" y="3568"/>
                    <a:pt x="2363" y="3032"/>
                  </a:cubicBezTo>
                  <a:cubicBezTo>
                    <a:pt x="2174" y="2686"/>
                    <a:pt x="2079" y="2371"/>
                    <a:pt x="2079" y="2182"/>
                  </a:cubicBezTo>
                  <a:cubicBezTo>
                    <a:pt x="2079" y="1425"/>
                    <a:pt x="2678" y="764"/>
                    <a:pt x="3466" y="764"/>
                  </a:cubicBezTo>
                  <a:cubicBezTo>
                    <a:pt x="4253" y="764"/>
                    <a:pt x="4852" y="1425"/>
                    <a:pt x="4852" y="2182"/>
                  </a:cubicBezTo>
                  <a:cubicBezTo>
                    <a:pt x="4852" y="2308"/>
                    <a:pt x="4820" y="2528"/>
                    <a:pt x="4568" y="3001"/>
                  </a:cubicBezTo>
                  <a:cubicBezTo>
                    <a:pt x="4379" y="3347"/>
                    <a:pt x="4159" y="3757"/>
                    <a:pt x="3907" y="4103"/>
                  </a:cubicBezTo>
                  <a:cubicBezTo>
                    <a:pt x="4064" y="4292"/>
                    <a:pt x="4190" y="4513"/>
                    <a:pt x="4316" y="4670"/>
                  </a:cubicBezTo>
                  <a:cubicBezTo>
                    <a:pt x="4694" y="5206"/>
                    <a:pt x="5167" y="5805"/>
                    <a:pt x="5734" y="6435"/>
                  </a:cubicBezTo>
                  <a:lnTo>
                    <a:pt x="5765" y="6466"/>
                  </a:lnTo>
                  <a:cubicBezTo>
                    <a:pt x="6396" y="5521"/>
                    <a:pt x="6931" y="4418"/>
                    <a:pt x="6931" y="3505"/>
                  </a:cubicBezTo>
                  <a:cubicBezTo>
                    <a:pt x="6931" y="1621"/>
                    <a:pt x="5408" y="1"/>
                    <a:pt x="34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" panose="00000600000000000000" pitchFamily="50" charset="-52"/>
              </a:endParaRPr>
            </a:p>
          </p:txBody>
        </p:sp>
        <p:sp>
          <p:nvSpPr>
            <p:cNvPr id="86" name="Google Shape;431;p57">
              <a:extLst>
                <a:ext uri="{FF2B5EF4-FFF2-40B4-BE49-F238E27FC236}">
                  <a16:creationId xmlns:a16="http://schemas.microsoft.com/office/drawing/2014/main" id="{F31ADD24-3F7C-4AD6-94DD-D1552B2A39F3}"/>
                </a:ext>
              </a:extLst>
            </p:cNvPr>
            <p:cNvSpPr/>
            <p:nvPr/>
          </p:nvSpPr>
          <p:spPr>
            <a:xfrm>
              <a:off x="-25328950" y="3211525"/>
              <a:ext cx="35475" cy="36250"/>
            </a:xfrm>
            <a:custGeom>
              <a:avLst/>
              <a:gdLst/>
              <a:ahLst/>
              <a:cxnLst/>
              <a:rect l="l" t="t" r="r" b="b"/>
              <a:pathLst>
                <a:path w="1419" h="1450" extrusionOk="0">
                  <a:moveTo>
                    <a:pt x="694" y="0"/>
                  </a:moveTo>
                  <a:cubicBezTo>
                    <a:pt x="316" y="0"/>
                    <a:pt x="0" y="347"/>
                    <a:pt x="0" y="757"/>
                  </a:cubicBezTo>
                  <a:cubicBezTo>
                    <a:pt x="0" y="757"/>
                    <a:pt x="0" y="914"/>
                    <a:pt x="190" y="1292"/>
                  </a:cubicBezTo>
                  <a:cubicBezTo>
                    <a:pt x="221" y="1355"/>
                    <a:pt x="221" y="1418"/>
                    <a:pt x="253" y="1450"/>
                  </a:cubicBezTo>
                  <a:cubicBezTo>
                    <a:pt x="379" y="1418"/>
                    <a:pt x="536" y="1387"/>
                    <a:pt x="662" y="1387"/>
                  </a:cubicBezTo>
                  <a:cubicBezTo>
                    <a:pt x="788" y="1387"/>
                    <a:pt x="946" y="1418"/>
                    <a:pt x="1040" y="1450"/>
                  </a:cubicBezTo>
                  <a:cubicBezTo>
                    <a:pt x="1103" y="1418"/>
                    <a:pt x="1135" y="1355"/>
                    <a:pt x="1135" y="1292"/>
                  </a:cubicBezTo>
                  <a:cubicBezTo>
                    <a:pt x="1324" y="914"/>
                    <a:pt x="1324" y="757"/>
                    <a:pt x="1324" y="757"/>
                  </a:cubicBezTo>
                  <a:cubicBezTo>
                    <a:pt x="1418" y="347"/>
                    <a:pt x="1103" y="0"/>
                    <a:pt x="6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" panose="00000600000000000000" pitchFamily="50" charset="-52"/>
              </a:endParaRPr>
            </a:p>
          </p:txBody>
        </p:sp>
      </p:grpSp>
      <p:cxnSp>
        <p:nvCxnSpPr>
          <p:cNvPr id="100" name="Straight Connector 41">
            <a:extLst>
              <a:ext uri="{FF2B5EF4-FFF2-40B4-BE49-F238E27FC236}">
                <a16:creationId xmlns:a16="http://schemas.microsoft.com/office/drawing/2014/main" id="{F6A2842A-FFC9-42E8-A536-3186439B68EA}"/>
              </a:ext>
            </a:extLst>
          </p:cNvPr>
          <p:cNvCxnSpPr>
            <a:cxnSpLocks/>
          </p:cNvCxnSpPr>
          <p:nvPr/>
        </p:nvCxnSpPr>
        <p:spPr>
          <a:xfrm>
            <a:off x="4373121" y="6163486"/>
            <a:ext cx="1714297" cy="1949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41">
            <a:extLst>
              <a:ext uri="{FF2B5EF4-FFF2-40B4-BE49-F238E27FC236}">
                <a16:creationId xmlns:a16="http://schemas.microsoft.com/office/drawing/2014/main" id="{8A6CC23F-0DC4-41AD-85A7-56020E4BC8EB}"/>
              </a:ext>
            </a:extLst>
          </p:cNvPr>
          <p:cNvCxnSpPr>
            <a:cxnSpLocks/>
          </p:cNvCxnSpPr>
          <p:nvPr/>
        </p:nvCxnSpPr>
        <p:spPr>
          <a:xfrm flipV="1">
            <a:off x="4429173" y="603919"/>
            <a:ext cx="1694486" cy="8267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5">
            <a:extLst>
              <a:ext uri="{FF2B5EF4-FFF2-40B4-BE49-F238E27FC236}">
                <a16:creationId xmlns:a16="http://schemas.microsoft.com/office/drawing/2014/main" id="{46158CF5-19E8-44DB-ACB1-2F2825103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515" y="131089"/>
            <a:ext cx="635505" cy="712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F86D2870-9108-4428-A8E8-61D4E53EE9AE}"/>
              </a:ext>
            </a:extLst>
          </p:cNvPr>
          <p:cNvSpPr txBox="1"/>
          <p:nvPr/>
        </p:nvSpPr>
        <p:spPr>
          <a:xfrm>
            <a:off x="7202833" y="234669"/>
            <a:ext cx="2610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krobat" panose="00000600000000000000" pitchFamily="50" charset="-52"/>
                <a:ea typeface="Open Sans Condensed" panose="020B0806030504020204" pitchFamily="34" charset="0"/>
                <a:cs typeface="Open Sans Condensed" panose="020B0806030504020204" pitchFamily="34" charset="0"/>
              </a:rPr>
              <a:t>Закупки</a:t>
            </a:r>
            <a:endParaRPr lang="en-IN" sz="1100" dirty="0">
              <a:latin typeface="Akrobat" panose="00000600000000000000" pitchFamily="50" charset="-52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ED2D225-7E1C-4B81-AB67-0E4EB2561B77}"/>
              </a:ext>
            </a:extLst>
          </p:cNvPr>
          <p:cNvSpPr txBox="1"/>
          <p:nvPr/>
        </p:nvSpPr>
        <p:spPr>
          <a:xfrm>
            <a:off x="7113191" y="6221295"/>
            <a:ext cx="2610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Akrobat" panose="00000600000000000000" pitchFamily="50" charset="-52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 Центры СПИД</a:t>
            </a:r>
            <a:endParaRPr lang="en-IN" sz="1100" dirty="0">
              <a:solidFill>
                <a:schemeClr val="bg1"/>
              </a:solidFill>
              <a:latin typeface="Akrobat" panose="00000600000000000000" pitchFamily="50" charset="-52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</p:txBody>
      </p:sp>
      <p:pic>
        <p:nvPicPr>
          <p:cNvPr id="112" name="Picture 2">
            <a:extLst>
              <a:ext uri="{FF2B5EF4-FFF2-40B4-BE49-F238E27FC236}">
                <a16:creationId xmlns:a16="http://schemas.microsoft.com/office/drawing/2014/main" id="{B4A65F1B-132D-45AC-B9BA-A378F2851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864" y="1254860"/>
            <a:ext cx="863519" cy="415021"/>
          </a:xfrm>
          <a:prstGeom prst="rect">
            <a:avLst/>
          </a:prstGeom>
          <a:solidFill>
            <a:srgbClr val="002060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Рисунок 54">
            <a:extLst>
              <a:ext uri="{FF2B5EF4-FFF2-40B4-BE49-F238E27FC236}">
                <a16:creationId xmlns:a16="http://schemas.microsoft.com/office/drawing/2014/main" id="{336D0EBA-2FA9-4A8A-9FAB-02D57D271E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3982" y="2075039"/>
            <a:ext cx="777155" cy="748659"/>
          </a:xfrm>
          <a:prstGeom prst="rect">
            <a:avLst/>
          </a:prstGeom>
        </p:spPr>
      </p:pic>
      <p:pic>
        <p:nvPicPr>
          <p:cNvPr id="57" name="Рисунок 56">
            <a:extLst>
              <a:ext uri="{FF2B5EF4-FFF2-40B4-BE49-F238E27FC236}">
                <a16:creationId xmlns:a16="http://schemas.microsoft.com/office/drawing/2014/main" id="{353D4D9B-73D4-4C14-912F-E647DAB7DC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67115" y="3107661"/>
            <a:ext cx="2034743" cy="370563"/>
          </a:xfrm>
          <a:prstGeom prst="rect">
            <a:avLst/>
          </a:prstGeom>
        </p:spPr>
      </p:pic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69D8CA5E-2378-48AD-9CC9-CE6FF286067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" t="37138" r="1913" b="35802"/>
          <a:stretch/>
        </p:blipFill>
        <p:spPr>
          <a:xfrm>
            <a:off x="8048672" y="4203037"/>
            <a:ext cx="991811" cy="383804"/>
          </a:xfrm>
          <a:prstGeom prst="rect">
            <a:avLst/>
          </a:prstGeom>
        </p:spPr>
      </p:pic>
      <p:cxnSp>
        <p:nvCxnSpPr>
          <p:cNvPr id="61" name="Straight Connector 40">
            <a:extLst>
              <a:ext uri="{FF2B5EF4-FFF2-40B4-BE49-F238E27FC236}">
                <a16:creationId xmlns:a16="http://schemas.microsoft.com/office/drawing/2014/main" id="{F25B3C36-2200-4F7F-8B99-8634062B0C6A}"/>
              </a:ext>
            </a:extLst>
          </p:cNvPr>
          <p:cNvCxnSpPr>
            <a:cxnSpLocks/>
            <a:stCxn id="94" idx="3"/>
            <a:endCxn id="34" idx="3"/>
          </p:cNvCxnSpPr>
          <p:nvPr/>
        </p:nvCxnSpPr>
        <p:spPr>
          <a:xfrm flipV="1">
            <a:off x="5146730" y="1563103"/>
            <a:ext cx="499657" cy="1900484"/>
          </a:xfrm>
          <a:prstGeom prst="line">
            <a:avLst/>
          </a:prstGeom>
          <a:ln>
            <a:solidFill>
              <a:schemeClr val="accent1"/>
            </a:solidFill>
            <a:prstDash val="soli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40">
            <a:extLst>
              <a:ext uri="{FF2B5EF4-FFF2-40B4-BE49-F238E27FC236}">
                <a16:creationId xmlns:a16="http://schemas.microsoft.com/office/drawing/2014/main" id="{052B4A2C-D02F-42C4-B5C6-5A76D99C611B}"/>
              </a:ext>
            </a:extLst>
          </p:cNvPr>
          <p:cNvCxnSpPr>
            <a:cxnSpLocks/>
            <a:stCxn id="94" idx="3"/>
            <a:endCxn id="35" idx="2"/>
          </p:cNvCxnSpPr>
          <p:nvPr/>
        </p:nvCxnSpPr>
        <p:spPr>
          <a:xfrm flipV="1">
            <a:off x="5146730" y="2405340"/>
            <a:ext cx="1212831" cy="1058247"/>
          </a:xfrm>
          <a:prstGeom prst="line">
            <a:avLst/>
          </a:prstGeom>
          <a:ln>
            <a:solidFill>
              <a:schemeClr val="accent1"/>
            </a:solidFill>
            <a:prstDash val="soli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40">
            <a:extLst>
              <a:ext uri="{FF2B5EF4-FFF2-40B4-BE49-F238E27FC236}">
                <a16:creationId xmlns:a16="http://schemas.microsoft.com/office/drawing/2014/main" id="{5E0D4C9A-2FAC-44A3-A340-3B3851DE064A}"/>
              </a:ext>
            </a:extLst>
          </p:cNvPr>
          <p:cNvCxnSpPr>
            <a:cxnSpLocks/>
            <a:stCxn id="94" idx="3"/>
            <a:endCxn id="36" idx="2"/>
          </p:cNvCxnSpPr>
          <p:nvPr/>
        </p:nvCxnSpPr>
        <p:spPr>
          <a:xfrm flipV="1">
            <a:off x="5146730" y="3372131"/>
            <a:ext cx="1417003" cy="91456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soli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40">
            <a:extLst>
              <a:ext uri="{FF2B5EF4-FFF2-40B4-BE49-F238E27FC236}">
                <a16:creationId xmlns:a16="http://schemas.microsoft.com/office/drawing/2014/main" id="{C182D32A-D351-46A0-A8D3-C76F5F65F1E0}"/>
              </a:ext>
            </a:extLst>
          </p:cNvPr>
          <p:cNvCxnSpPr>
            <a:cxnSpLocks/>
            <a:stCxn id="94" idx="3"/>
            <a:endCxn id="37" idx="1"/>
          </p:cNvCxnSpPr>
          <p:nvPr/>
        </p:nvCxnSpPr>
        <p:spPr>
          <a:xfrm>
            <a:off x="5146730" y="3463587"/>
            <a:ext cx="1351639" cy="803965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soli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40">
            <a:extLst>
              <a:ext uri="{FF2B5EF4-FFF2-40B4-BE49-F238E27FC236}">
                <a16:creationId xmlns:a16="http://schemas.microsoft.com/office/drawing/2014/main" id="{D732904F-2F2F-474D-A7D3-1ADF7973636E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5149571" y="3472912"/>
            <a:ext cx="693039" cy="174930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soli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0E083D2-09A6-4236-8293-05870937A5EC}"/>
              </a:ext>
            </a:extLst>
          </p:cNvPr>
          <p:cNvSpPr txBox="1"/>
          <p:nvPr/>
        </p:nvSpPr>
        <p:spPr>
          <a:xfrm>
            <a:off x="2520210" y="3746289"/>
            <a:ext cx="2610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err="1">
                <a:latin typeface="Akrobat" panose="00000600000000000000" pitchFamily="50" charset="-52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Суб</a:t>
            </a:r>
            <a:r>
              <a:rPr lang="ru-RU" sz="1400" b="1" dirty="0">
                <a:latin typeface="Akrobat" panose="00000600000000000000" pitchFamily="50" charset="-52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-контрактеры регионального уровня</a:t>
            </a:r>
            <a:endParaRPr lang="en-IN" sz="1400" b="1" dirty="0">
              <a:latin typeface="Akrobat" panose="00000600000000000000" pitchFamily="50" charset="-52"/>
              <a:ea typeface="Open Sans Condensed Light" panose="020B0306030504020204" pitchFamily="34" charset="0"/>
              <a:cs typeface="Open Sans Condensed Light" panose="020B0306030504020204" pitchFamily="34" charset="0"/>
            </a:endParaRPr>
          </a:p>
        </p:txBody>
      </p:sp>
      <p:sp>
        <p:nvSpPr>
          <p:cNvPr id="83" name="Google Shape;439;p58">
            <a:extLst>
              <a:ext uri="{FF2B5EF4-FFF2-40B4-BE49-F238E27FC236}">
                <a16:creationId xmlns:a16="http://schemas.microsoft.com/office/drawing/2014/main" id="{CDDA4AD4-53B3-4022-AE66-66BC9F815323}"/>
              </a:ext>
            </a:extLst>
          </p:cNvPr>
          <p:cNvSpPr/>
          <p:nvPr/>
        </p:nvSpPr>
        <p:spPr>
          <a:xfrm>
            <a:off x="44315" y="182979"/>
            <a:ext cx="903300" cy="903600"/>
          </a:xfrm>
          <a:prstGeom prst="roundRect">
            <a:avLst>
              <a:gd name="adj" fmla="val 31699"/>
            </a:avLst>
          </a:prstGeom>
          <a:solidFill>
            <a:srgbClr val="0099FF">
              <a:alpha val="23922"/>
            </a:srgbClr>
          </a:solidFill>
          <a:ln w="38100" cap="flat" cmpd="sng">
            <a:solidFill>
              <a:srgbClr val="F2EF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krobat" panose="00000600000000000000" pitchFamily="50" charset="-52"/>
            </a:endParaRPr>
          </a:p>
        </p:txBody>
      </p:sp>
      <p:pic>
        <p:nvPicPr>
          <p:cNvPr id="85" name="Рисунок 84" descr="Два мужчины">
            <a:extLst>
              <a:ext uri="{FF2B5EF4-FFF2-40B4-BE49-F238E27FC236}">
                <a16:creationId xmlns:a16="http://schemas.microsoft.com/office/drawing/2014/main" id="{6297D5EC-34C3-402E-9525-0E95AC61EE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5745" y="290364"/>
            <a:ext cx="688829" cy="688829"/>
          </a:xfrm>
          <a:prstGeom prst="rect">
            <a:avLst/>
          </a:prstGeom>
        </p:spPr>
      </p:pic>
      <p:sp>
        <p:nvSpPr>
          <p:cNvPr id="87" name="Google Shape;439;p58">
            <a:extLst>
              <a:ext uri="{FF2B5EF4-FFF2-40B4-BE49-F238E27FC236}">
                <a16:creationId xmlns:a16="http://schemas.microsoft.com/office/drawing/2014/main" id="{BE82FFD4-ED63-44B0-A975-137A6A07D7D1}"/>
              </a:ext>
            </a:extLst>
          </p:cNvPr>
          <p:cNvSpPr/>
          <p:nvPr/>
        </p:nvSpPr>
        <p:spPr>
          <a:xfrm>
            <a:off x="89683" y="3062346"/>
            <a:ext cx="903300" cy="903600"/>
          </a:xfrm>
          <a:prstGeom prst="roundRect">
            <a:avLst>
              <a:gd name="adj" fmla="val 31699"/>
            </a:avLst>
          </a:prstGeom>
          <a:solidFill>
            <a:srgbClr val="00FFCC">
              <a:alpha val="24000"/>
            </a:srgbClr>
          </a:solidFill>
          <a:ln w="38100" cap="flat" cmpd="sng">
            <a:solidFill>
              <a:srgbClr val="F2EF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krobat" panose="00000600000000000000" pitchFamily="50" charset="-52"/>
            </a:endParaRPr>
          </a:p>
        </p:txBody>
      </p:sp>
      <p:sp>
        <p:nvSpPr>
          <p:cNvPr id="91" name="Google Shape;439;p58">
            <a:extLst>
              <a:ext uri="{FF2B5EF4-FFF2-40B4-BE49-F238E27FC236}">
                <a16:creationId xmlns:a16="http://schemas.microsoft.com/office/drawing/2014/main" id="{F8EDC18B-7842-4A1E-BDF7-EF0C03CC9874}"/>
              </a:ext>
            </a:extLst>
          </p:cNvPr>
          <p:cNvSpPr/>
          <p:nvPr/>
        </p:nvSpPr>
        <p:spPr>
          <a:xfrm>
            <a:off x="109868" y="5937224"/>
            <a:ext cx="903300" cy="903600"/>
          </a:xfrm>
          <a:prstGeom prst="roundRect">
            <a:avLst>
              <a:gd name="adj" fmla="val 31699"/>
            </a:avLst>
          </a:prstGeom>
          <a:solidFill>
            <a:srgbClr val="FF0066">
              <a:alpha val="24000"/>
            </a:srgbClr>
          </a:solidFill>
          <a:ln w="38100" cap="flat" cmpd="sng">
            <a:solidFill>
              <a:srgbClr val="F2EF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krobat" panose="00000600000000000000" pitchFamily="50" charset="-52"/>
            </a:endParaRPr>
          </a:p>
        </p:txBody>
      </p:sp>
      <p:pic>
        <p:nvPicPr>
          <p:cNvPr id="92" name="Рисунок 91" descr="Шприц">
            <a:extLst>
              <a:ext uri="{FF2B5EF4-FFF2-40B4-BE49-F238E27FC236}">
                <a16:creationId xmlns:a16="http://schemas.microsoft.com/office/drawing/2014/main" id="{4FAFD1ED-B4B0-40C3-A370-264C3438C0F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9757" y="3200999"/>
            <a:ext cx="547254" cy="547254"/>
          </a:xfrm>
          <a:prstGeom prst="rect">
            <a:avLst/>
          </a:prstGeom>
        </p:spPr>
      </p:pic>
      <p:grpSp>
        <p:nvGrpSpPr>
          <p:cNvPr id="105" name="Google Shape;428;p57">
            <a:extLst>
              <a:ext uri="{FF2B5EF4-FFF2-40B4-BE49-F238E27FC236}">
                <a16:creationId xmlns:a16="http://schemas.microsoft.com/office/drawing/2014/main" id="{E5729C45-4C4C-45F1-9B91-DE7FF5AF0B9C}"/>
              </a:ext>
            </a:extLst>
          </p:cNvPr>
          <p:cNvGrpSpPr/>
          <p:nvPr/>
        </p:nvGrpSpPr>
        <p:grpSpPr>
          <a:xfrm rot="159">
            <a:off x="7685567" y="5107072"/>
            <a:ext cx="363105" cy="548444"/>
            <a:chOff x="-25445525" y="3175900"/>
            <a:chExt cx="267825" cy="296350"/>
          </a:xfrm>
          <a:solidFill>
            <a:schemeClr val="tx2">
              <a:lumMod val="75000"/>
            </a:schemeClr>
          </a:solidFill>
        </p:grpSpPr>
        <p:sp>
          <p:nvSpPr>
            <p:cNvPr id="106" name="Google Shape;429;p57">
              <a:extLst>
                <a:ext uri="{FF2B5EF4-FFF2-40B4-BE49-F238E27FC236}">
                  <a16:creationId xmlns:a16="http://schemas.microsoft.com/office/drawing/2014/main" id="{57360C25-0185-41F3-9F1B-2858B0EA1E4C}"/>
                </a:ext>
              </a:extLst>
            </p:cNvPr>
            <p:cNvSpPr/>
            <p:nvPr/>
          </p:nvSpPr>
          <p:spPr>
            <a:xfrm>
              <a:off x="-25445525" y="3367475"/>
              <a:ext cx="123675" cy="104775"/>
            </a:xfrm>
            <a:custGeom>
              <a:avLst/>
              <a:gdLst/>
              <a:ahLst/>
              <a:cxnLst/>
              <a:rect l="l" t="t" r="r" b="b"/>
              <a:pathLst>
                <a:path w="4947" h="4191" extrusionOk="0">
                  <a:moveTo>
                    <a:pt x="3088" y="0"/>
                  </a:moveTo>
                  <a:cubicBezTo>
                    <a:pt x="2364" y="883"/>
                    <a:pt x="1387" y="2080"/>
                    <a:pt x="127" y="3655"/>
                  </a:cubicBezTo>
                  <a:cubicBezTo>
                    <a:pt x="1" y="3718"/>
                    <a:pt x="1" y="3875"/>
                    <a:pt x="32" y="4001"/>
                  </a:cubicBezTo>
                  <a:cubicBezTo>
                    <a:pt x="95" y="4127"/>
                    <a:pt x="253" y="4191"/>
                    <a:pt x="379" y="4191"/>
                  </a:cubicBezTo>
                  <a:lnTo>
                    <a:pt x="3246" y="4191"/>
                  </a:lnTo>
                  <a:cubicBezTo>
                    <a:pt x="3372" y="4191"/>
                    <a:pt x="3435" y="4159"/>
                    <a:pt x="3529" y="4096"/>
                  </a:cubicBezTo>
                  <a:lnTo>
                    <a:pt x="4947" y="2363"/>
                  </a:lnTo>
                  <a:lnTo>
                    <a:pt x="3466" y="536"/>
                  </a:lnTo>
                  <a:lnTo>
                    <a:pt x="3120" y="63"/>
                  </a:lnTo>
                  <a:cubicBezTo>
                    <a:pt x="3120" y="32"/>
                    <a:pt x="3088" y="32"/>
                    <a:pt x="308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" panose="00000600000000000000" pitchFamily="50" charset="-52"/>
              </a:endParaRPr>
            </a:p>
          </p:txBody>
        </p:sp>
        <p:sp>
          <p:nvSpPr>
            <p:cNvPr id="107" name="Google Shape;430;p57">
              <a:extLst>
                <a:ext uri="{FF2B5EF4-FFF2-40B4-BE49-F238E27FC236}">
                  <a16:creationId xmlns:a16="http://schemas.microsoft.com/office/drawing/2014/main" id="{860DFB0E-F0DE-46BD-B900-81F6F8E96AB5}"/>
                </a:ext>
              </a:extLst>
            </p:cNvPr>
            <p:cNvSpPr/>
            <p:nvPr/>
          </p:nvSpPr>
          <p:spPr>
            <a:xfrm>
              <a:off x="-25398250" y="3175900"/>
              <a:ext cx="220550" cy="296350"/>
            </a:xfrm>
            <a:custGeom>
              <a:avLst/>
              <a:gdLst/>
              <a:ahLst/>
              <a:cxnLst/>
              <a:rect l="l" t="t" r="r" b="b"/>
              <a:pathLst>
                <a:path w="8822" h="11854" extrusionOk="0">
                  <a:moveTo>
                    <a:pt x="3491" y="1"/>
                  </a:moveTo>
                  <a:cubicBezTo>
                    <a:pt x="3420" y="1"/>
                    <a:pt x="3348" y="3"/>
                    <a:pt x="3277" y="8"/>
                  </a:cubicBezTo>
                  <a:cubicBezTo>
                    <a:pt x="1481" y="134"/>
                    <a:pt x="0" y="1709"/>
                    <a:pt x="0" y="3568"/>
                  </a:cubicBezTo>
                  <a:cubicBezTo>
                    <a:pt x="0" y="4733"/>
                    <a:pt x="945" y="6246"/>
                    <a:pt x="1764" y="7285"/>
                  </a:cubicBezTo>
                  <a:lnTo>
                    <a:pt x="2142" y="7758"/>
                  </a:lnTo>
                  <a:lnTo>
                    <a:pt x="5324" y="11759"/>
                  </a:lnTo>
                  <a:cubicBezTo>
                    <a:pt x="5387" y="11822"/>
                    <a:pt x="5482" y="11854"/>
                    <a:pt x="5608" y="11854"/>
                  </a:cubicBezTo>
                  <a:lnTo>
                    <a:pt x="8475" y="11854"/>
                  </a:lnTo>
                  <a:cubicBezTo>
                    <a:pt x="8601" y="11854"/>
                    <a:pt x="8695" y="11790"/>
                    <a:pt x="8790" y="11664"/>
                  </a:cubicBezTo>
                  <a:cubicBezTo>
                    <a:pt x="8821" y="11538"/>
                    <a:pt x="8821" y="11381"/>
                    <a:pt x="8758" y="11318"/>
                  </a:cubicBezTo>
                  <a:cubicBezTo>
                    <a:pt x="7939" y="10278"/>
                    <a:pt x="7183" y="9302"/>
                    <a:pt x="6459" y="8482"/>
                  </a:cubicBezTo>
                  <a:cubicBezTo>
                    <a:pt x="6144" y="8073"/>
                    <a:pt x="5828" y="7695"/>
                    <a:pt x="5513" y="7348"/>
                  </a:cubicBezTo>
                  <a:cubicBezTo>
                    <a:pt x="5387" y="7191"/>
                    <a:pt x="5293" y="7065"/>
                    <a:pt x="5167" y="6907"/>
                  </a:cubicBezTo>
                  <a:cubicBezTo>
                    <a:pt x="4600" y="6246"/>
                    <a:pt x="4127" y="5647"/>
                    <a:pt x="3749" y="5080"/>
                  </a:cubicBezTo>
                  <a:cubicBezTo>
                    <a:pt x="3088" y="4198"/>
                    <a:pt x="2646" y="3568"/>
                    <a:pt x="2363" y="3032"/>
                  </a:cubicBezTo>
                  <a:cubicBezTo>
                    <a:pt x="2174" y="2686"/>
                    <a:pt x="2079" y="2371"/>
                    <a:pt x="2079" y="2182"/>
                  </a:cubicBezTo>
                  <a:cubicBezTo>
                    <a:pt x="2079" y="1425"/>
                    <a:pt x="2678" y="764"/>
                    <a:pt x="3466" y="764"/>
                  </a:cubicBezTo>
                  <a:cubicBezTo>
                    <a:pt x="4253" y="764"/>
                    <a:pt x="4852" y="1425"/>
                    <a:pt x="4852" y="2182"/>
                  </a:cubicBezTo>
                  <a:cubicBezTo>
                    <a:pt x="4852" y="2308"/>
                    <a:pt x="4820" y="2528"/>
                    <a:pt x="4568" y="3001"/>
                  </a:cubicBezTo>
                  <a:cubicBezTo>
                    <a:pt x="4379" y="3347"/>
                    <a:pt x="4159" y="3757"/>
                    <a:pt x="3907" y="4103"/>
                  </a:cubicBezTo>
                  <a:cubicBezTo>
                    <a:pt x="4064" y="4292"/>
                    <a:pt x="4190" y="4513"/>
                    <a:pt x="4316" y="4670"/>
                  </a:cubicBezTo>
                  <a:cubicBezTo>
                    <a:pt x="4694" y="5206"/>
                    <a:pt x="5167" y="5805"/>
                    <a:pt x="5734" y="6435"/>
                  </a:cubicBezTo>
                  <a:lnTo>
                    <a:pt x="5765" y="6466"/>
                  </a:lnTo>
                  <a:cubicBezTo>
                    <a:pt x="6396" y="5521"/>
                    <a:pt x="6931" y="4418"/>
                    <a:pt x="6931" y="3505"/>
                  </a:cubicBezTo>
                  <a:cubicBezTo>
                    <a:pt x="6931" y="1621"/>
                    <a:pt x="5408" y="1"/>
                    <a:pt x="34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" panose="00000600000000000000" pitchFamily="50" charset="-52"/>
              </a:endParaRPr>
            </a:p>
          </p:txBody>
        </p:sp>
        <p:sp>
          <p:nvSpPr>
            <p:cNvPr id="109" name="Google Shape;431;p57">
              <a:extLst>
                <a:ext uri="{FF2B5EF4-FFF2-40B4-BE49-F238E27FC236}">
                  <a16:creationId xmlns:a16="http://schemas.microsoft.com/office/drawing/2014/main" id="{12481BDF-F3AB-4B07-9A92-AE77D1A61A36}"/>
                </a:ext>
              </a:extLst>
            </p:cNvPr>
            <p:cNvSpPr/>
            <p:nvPr/>
          </p:nvSpPr>
          <p:spPr>
            <a:xfrm>
              <a:off x="-25328950" y="3211525"/>
              <a:ext cx="35475" cy="36250"/>
            </a:xfrm>
            <a:custGeom>
              <a:avLst/>
              <a:gdLst/>
              <a:ahLst/>
              <a:cxnLst/>
              <a:rect l="l" t="t" r="r" b="b"/>
              <a:pathLst>
                <a:path w="1419" h="1450" extrusionOk="0">
                  <a:moveTo>
                    <a:pt x="694" y="0"/>
                  </a:moveTo>
                  <a:cubicBezTo>
                    <a:pt x="316" y="0"/>
                    <a:pt x="0" y="347"/>
                    <a:pt x="0" y="757"/>
                  </a:cubicBezTo>
                  <a:cubicBezTo>
                    <a:pt x="0" y="757"/>
                    <a:pt x="0" y="914"/>
                    <a:pt x="190" y="1292"/>
                  </a:cubicBezTo>
                  <a:cubicBezTo>
                    <a:pt x="221" y="1355"/>
                    <a:pt x="221" y="1418"/>
                    <a:pt x="253" y="1450"/>
                  </a:cubicBezTo>
                  <a:cubicBezTo>
                    <a:pt x="379" y="1418"/>
                    <a:pt x="536" y="1387"/>
                    <a:pt x="662" y="1387"/>
                  </a:cubicBezTo>
                  <a:cubicBezTo>
                    <a:pt x="788" y="1387"/>
                    <a:pt x="946" y="1418"/>
                    <a:pt x="1040" y="1450"/>
                  </a:cubicBezTo>
                  <a:cubicBezTo>
                    <a:pt x="1103" y="1418"/>
                    <a:pt x="1135" y="1355"/>
                    <a:pt x="1135" y="1292"/>
                  </a:cubicBezTo>
                  <a:cubicBezTo>
                    <a:pt x="1324" y="914"/>
                    <a:pt x="1324" y="757"/>
                    <a:pt x="1324" y="757"/>
                  </a:cubicBezTo>
                  <a:cubicBezTo>
                    <a:pt x="1418" y="347"/>
                    <a:pt x="1103" y="0"/>
                    <a:pt x="6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krobat" panose="00000600000000000000" pitchFamily="50" charset="-52"/>
              </a:endParaRPr>
            </a:p>
          </p:txBody>
        </p: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234D4722-A93C-438D-B3B8-5C93635B1FA6}"/>
              </a:ext>
            </a:extLst>
          </p:cNvPr>
          <p:cNvSpPr txBox="1"/>
          <p:nvPr/>
        </p:nvSpPr>
        <p:spPr>
          <a:xfrm>
            <a:off x="25997" y="4104253"/>
            <a:ext cx="34326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krobat" panose="00000600000000000000" pitchFamily="50" charset="-52"/>
              </a:rPr>
              <a:t>4 НПО по работе с </a:t>
            </a:r>
          </a:p>
          <a:p>
            <a:r>
              <a:rPr lang="ru-RU" sz="1400" b="1" dirty="0">
                <a:latin typeface="Akrobat" panose="00000600000000000000" pitchFamily="50" charset="-52"/>
              </a:rPr>
              <a:t>ЛУИН в Костанайской, </a:t>
            </a:r>
          </a:p>
          <a:p>
            <a:r>
              <a:rPr lang="ru-RU" sz="1400" b="1" dirty="0">
                <a:latin typeface="Akrobat" panose="00000600000000000000" pitchFamily="50" charset="-52"/>
              </a:rPr>
              <a:t>Карагандинской обл.</a:t>
            </a:r>
          </a:p>
          <a:p>
            <a:r>
              <a:rPr lang="ru-RU" sz="1400" b="1" dirty="0">
                <a:latin typeface="Akrobat" panose="00000600000000000000" pitchFamily="50" charset="-52"/>
              </a:rPr>
              <a:t> и в г. Нур-Султан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DF8F1BB-60DE-4950-BD9E-3F36D1A998C6}"/>
              </a:ext>
            </a:extLst>
          </p:cNvPr>
          <p:cNvSpPr txBox="1"/>
          <p:nvPr/>
        </p:nvSpPr>
        <p:spPr>
          <a:xfrm>
            <a:off x="1095102" y="6050444"/>
            <a:ext cx="56033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Akrobat" panose="00000600000000000000" pitchFamily="50" charset="-52"/>
              </a:rPr>
              <a:t> </a:t>
            </a:r>
            <a:r>
              <a:rPr lang="ru-RU" sz="1600" b="1" dirty="0">
                <a:latin typeface="Akrobat" panose="00000600000000000000" pitchFamily="50" charset="-52"/>
              </a:rPr>
              <a:t>3 НПО по работе с ЛЖВ  </a:t>
            </a:r>
          </a:p>
          <a:p>
            <a:r>
              <a:rPr lang="ru-RU" sz="1600" b="1" dirty="0">
                <a:latin typeface="Akrobat" panose="00000600000000000000" pitchFamily="50" charset="-52"/>
              </a:rPr>
              <a:t>в Алматинской и Карагандинская обл. и в г. Нур-Султан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6174164B-D429-4736-92A9-33CCC7A40230}"/>
              </a:ext>
            </a:extLst>
          </p:cNvPr>
          <p:cNvCxnSpPr/>
          <p:nvPr/>
        </p:nvCxnSpPr>
        <p:spPr>
          <a:xfrm flipH="1">
            <a:off x="2742320" y="3725197"/>
            <a:ext cx="218933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>
            <a:extLst>
              <a:ext uri="{FF2B5EF4-FFF2-40B4-BE49-F238E27FC236}">
                <a16:creationId xmlns:a16="http://schemas.microsoft.com/office/drawing/2014/main" id="{00B16CE6-9035-4EAA-A2DC-B7657C2C4B72}"/>
              </a:ext>
            </a:extLst>
          </p:cNvPr>
          <p:cNvCxnSpPr/>
          <p:nvPr/>
        </p:nvCxnSpPr>
        <p:spPr>
          <a:xfrm flipH="1">
            <a:off x="2729503" y="4367924"/>
            <a:ext cx="2189334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id="{77A7BB99-3C8E-43A5-9D08-ED57A98CC222}"/>
              </a:ext>
            </a:extLst>
          </p:cNvPr>
          <p:cNvCxnSpPr>
            <a:cxnSpLocks/>
            <a:stCxn id="90" idx="1"/>
          </p:cNvCxnSpPr>
          <p:nvPr/>
        </p:nvCxnSpPr>
        <p:spPr>
          <a:xfrm flipH="1" flipV="1">
            <a:off x="478618" y="1086580"/>
            <a:ext cx="2149698" cy="1296742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>
            <a:extLst>
              <a:ext uri="{FF2B5EF4-FFF2-40B4-BE49-F238E27FC236}">
                <a16:creationId xmlns:a16="http://schemas.microsoft.com/office/drawing/2014/main" id="{B0F95736-4589-4264-9460-7EB219694532}"/>
              </a:ext>
            </a:extLst>
          </p:cNvPr>
          <p:cNvCxnSpPr>
            <a:cxnSpLocks/>
            <a:stCxn id="88" idx="2"/>
            <a:endCxn id="87" idx="3"/>
          </p:cNvCxnSpPr>
          <p:nvPr/>
        </p:nvCxnSpPr>
        <p:spPr>
          <a:xfrm flipH="1">
            <a:off x="992983" y="3491225"/>
            <a:ext cx="1239866" cy="22921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>
            <a:extLst>
              <a:ext uri="{FF2B5EF4-FFF2-40B4-BE49-F238E27FC236}">
                <a16:creationId xmlns:a16="http://schemas.microsoft.com/office/drawing/2014/main" id="{4CA57566-7E15-4406-8077-10EC88DBE481}"/>
              </a:ext>
            </a:extLst>
          </p:cNvPr>
          <p:cNvCxnSpPr>
            <a:cxnSpLocks/>
          </p:cNvCxnSpPr>
          <p:nvPr/>
        </p:nvCxnSpPr>
        <p:spPr>
          <a:xfrm flipH="1">
            <a:off x="976198" y="4755732"/>
            <a:ext cx="1905155" cy="1251128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>
            <a:extLst>
              <a:ext uri="{FF2B5EF4-FFF2-40B4-BE49-F238E27FC236}">
                <a16:creationId xmlns:a16="http://schemas.microsoft.com/office/drawing/2014/main" id="{3683D4FA-CA1C-456E-A51F-4D189C5EE388}"/>
              </a:ext>
            </a:extLst>
          </p:cNvPr>
          <p:cNvCxnSpPr>
            <a:cxnSpLocks/>
          </p:cNvCxnSpPr>
          <p:nvPr/>
        </p:nvCxnSpPr>
        <p:spPr>
          <a:xfrm flipH="1">
            <a:off x="4931654" y="3484679"/>
            <a:ext cx="215076" cy="2405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>
            <a:extLst>
              <a:ext uri="{FF2B5EF4-FFF2-40B4-BE49-F238E27FC236}">
                <a16:creationId xmlns:a16="http://schemas.microsoft.com/office/drawing/2014/main" id="{6AAF15C0-0847-49DD-83F9-EC75A9DBABB6}"/>
              </a:ext>
            </a:extLst>
          </p:cNvPr>
          <p:cNvCxnSpPr>
            <a:cxnSpLocks/>
          </p:cNvCxnSpPr>
          <p:nvPr/>
        </p:nvCxnSpPr>
        <p:spPr>
          <a:xfrm flipH="1" flipV="1">
            <a:off x="2724001" y="4367924"/>
            <a:ext cx="157351" cy="379057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>
            <a:extLst>
              <a:ext uri="{FF2B5EF4-FFF2-40B4-BE49-F238E27FC236}">
                <a16:creationId xmlns:a16="http://schemas.microsoft.com/office/drawing/2014/main" id="{7F849444-9FC2-4F6C-9E1B-ABA868296040}"/>
              </a:ext>
            </a:extLst>
          </p:cNvPr>
          <p:cNvCxnSpPr>
            <a:cxnSpLocks/>
            <a:endCxn id="88" idx="6"/>
          </p:cNvCxnSpPr>
          <p:nvPr/>
        </p:nvCxnSpPr>
        <p:spPr>
          <a:xfrm flipH="1" flipV="1">
            <a:off x="2344951" y="3491225"/>
            <a:ext cx="386230" cy="891526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>
            <a:extLst>
              <a:ext uri="{FF2B5EF4-FFF2-40B4-BE49-F238E27FC236}">
                <a16:creationId xmlns:a16="http://schemas.microsoft.com/office/drawing/2014/main" id="{AF7E0787-36E9-41E9-96C4-DDE0093B24C7}"/>
              </a:ext>
            </a:extLst>
          </p:cNvPr>
          <p:cNvCxnSpPr>
            <a:cxnSpLocks/>
            <a:endCxn id="90" idx="4"/>
          </p:cNvCxnSpPr>
          <p:nvPr/>
        </p:nvCxnSpPr>
        <p:spPr>
          <a:xfrm flipH="1" flipV="1">
            <a:off x="2667950" y="2479007"/>
            <a:ext cx="61212" cy="1888918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Рисунок 102">
            <a:extLst>
              <a:ext uri="{FF2B5EF4-FFF2-40B4-BE49-F238E27FC236}">
                <a16:creationId xmlns:a16="http://schemas.microsoft.com/office/drawing/2014/main" id="{6D56FA14-D125-4CDE-8313-7373618A0BE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933" y="40537"/>
            <a:ext cx="1633245" cy="709638"/>
          </a:xfrm>
          <a:prstGeom prst="rect">
            <a:avLst/>
          </a:prstGeom>
        </p:spPr>
      </p:pic>
      <p:pic>
        <p:nvPicPr>
          <p:cNvPr id="4" name="Рисунок 3" descr="Лекарство">
            <a:extLst>
              <a:ext uri="{FF2B5EF4-FFF2-40B4-BE49-F238E27FC236}">
                <a16:creationId xmlns:a16="http://schemas.microsoft.com/office/drawing/2014/main" id="{517BDDE4-898F-4D58-B81A-EBF2AE34AED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55647" y="6101796"/>
            <a:ext cx="662393" cy="662393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607D31B6-BC11-48B2-89A9-98D51285840E}"/>
              </a:ext>
            </a:extLst>
          </p:cNvPr>
          <p:cNvSpPr txBox="1"/>
          <p:nvPr/>
        </p:nvSpPr>
        <p:spPr>
          <a:xfrm>
            <a:off x="1020318" y="135632"/>
            <a:ext cx="34440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krobat" panose="00000600000000000000" pitchFamily="50" charset="-52"/>
              </a:rPr>
              <a:t>6 НПО по работе с МСМ  в Актюбинской, </a:t>
            </a:r>
          </a:p>
          <a:p>
            <a:r>
              <a:rPr lang="ru-RU" sz="1400" b="1" dirty="0">
                <a:latin typeface="Akrobat" panose="00000600000000000000" pitchFamily="50" charset="-52"/>
              </a:rPr>
              <a:t>ВКО, Карагандинской, Павлодарской обл.</a:t>
            </a:r>
          </a:p>
          <a:p>
            <a:r>
              <a:rPr lang="ru-RU" sz="1400" b="1" dirty="0">
                <a:latin typeface="Akrobat" panose="00000600000000000000" pitchFamily="50" charset="-52"/>
              </a:rPr>
              <a:t> и в городах Шымкент и Нур-Султан</a:t>
            </a:r>
            <a:endParaRPr lang="ru-RU" sz="2400" b="1" dirty="0">
              <a:latin typeface="Akrobat" panose="000006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43478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AA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815" y="71826"/>
            <a:ext cx="10515600" cy="790815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krobat Bold" panose="00000800000000000000" pitchFamily="50" charset="-52"/>
              </a:rPr>
              <a:t>Бюджет гранта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7814" y="1638165"/>
            <a:ext cx="11210985" cy="4940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Сумма гранта (на 2021-2023гг) - </a:t>
            </a:r>
            <a:r>
              <a:rPr lang="ru-RU" sz="2400" b="1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 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         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$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7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197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500 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krobat Bold" panose="00000800000000000000" pitchFamily="50" charset="-52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Бюджет на 2021г. </a:t>
            </a:r>
            <a:r>
              <a:rPr lang="ru-RU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Akrobat Bold" panose="00000800000000000000" pitchFamily="50" charset="-52"/>
              </a:rPr>
              <a:t>-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Akrobat Bold" panose="00000800000000000000" pitchFamily="50" charset="-52"/>
              </a:rPr>
              <a:t>                                   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$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3 762 708,51 </a:t>
            </a:r>
            <a:r>
              <a:rPr lang="ru-RU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Akrobat Bold" panose="00000800000000000000" pitchFamily="50" charset="-52"/>
              </a:rPr>
              <a:t>(</a:t>
            </a:r>
            <a:r>
              <a:rPr lang="ru-RU" sz="2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krobat Bold" panose="00000800000000000000" pitchFamily="50" charset="-52"/>
              </a:rPr>
              <a:t>1 531 459 613,61 </a:t>
            </a:r>
            <a:r>
              <a:rPr lang="ru-RU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Akrobat Bold" panose="00000800000000000000" pitchFamily="50" charset="-52"/>
              </a:rPr>
              <a:t>тг  курс 407,01)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Бюджет на закуп товаров на 1 и 2 кв 2022, но по которым 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Akrobat Bold" panose="00000800000000000000" pitchFamily="50" charset="-52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уже сделали аванс ПРООН и ЮНИСЕФ-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           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$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689,801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Итого сумма бюджета на 2021 год-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                   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$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4,452,509.51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Фактическое освоение Бюджета </a:t>
            </a:r>
            <a:endParaRPr lang="en-US" sz="2400" dirty="0">
              <a:solidFill>
                <a:schemeClr val="bg1">
                  <a:lumMod val="95000"/>
                </a:schemeClr>
              </a:solidFill>
              <a:latin typeface="Akrobat Bold" panose="00000800000000000000" pitchFamily="50" charset="-52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за 9 мес. 2019г.  –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                                                  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$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3,633,857 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krobat Bold" panose="00000800000000000000" pitchFamily="50" charset="-52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Ожидаемые платежи до 31.12.2019г. –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                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$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615,000 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krobat Bold" panose="00000800000000000000" pitchFamily="50" charset="-52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Перенесенные мерроприятия на 1-2 кв 202 года-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$ 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196,596 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krobat Bold" panose="00000800000000000000" pitchFamily="50" charset="-52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Ожидаемая экономия – 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                                       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$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krobat Bold" panose="00000800000000000000" pitchFamily="50" charset="-52"/>
              </a:rPr>
              <a:t>7,055</a:t>
            </a:r>
          </a:p>
        </p:txBody>
      </p:sp>
      <p:pic>
        <p:nvPicPr>
          <p:cNvPr id="4" name="Graphic 66">
            <a:extLst>
              <a:ext uri="{FF2B5EF4-FFF2-40B4-BE49-F238E27FC236}">
                <a16:creationId xmlns:a16="http://schemas.microsoft.com/office/drawing/2014/main" id="{B0FA049B-0C6F-4EB4-94D6-6607CACE45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540000">
            <a:off x="3994725" y="901716"/>
            <a:ext cx="4479188" cy="16133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ACD318A-99CB-4771-8817-DE52EE2C64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9"/>
            <a:ext cx="1667824" cy="724662"/>
          </a:xfrm>
          <a:prstGeom prst="rect">
            <a:avLst/>
          </a:prstGeom>
          <a:noFill/>
        </p:spPr>
      </p:pic>
      <p:pic>
        <p:nvPicPr>
          <p:cNvPr id="6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40F65C77-F112-4D25-998A-53C2F298D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189590" y="63554"/>
            <a:ext cx="1048232" cy="696110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0670F10D-AFB1-41EC-838F-634C3987118C}"/>
              </a:ext>
            </a:extLst>
          </p:cNvPr>
          <p:cNvCxnSpPr>
            <a:cxnSpLocks/>
          </p:cNvCxnSpPr>
          <p:nvPr/>
        </p:nvCxnSpPr>
        <p:spPr>
          <a:xfrm>
            <a:off x="873760" y="2062480"/>
            <a:ext cx="82194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4C5A54A9-3458-47A7-BCFC-0924F37EBFB2}"/>
              </a:ext>
            </a:extLst>
          </p:cNvPr>
          <p:cNvCxnSpPr>
            <a:cxnSpLocks/>
          </p:cNvCxnSpPr>
          <p:nvPr/>
        </p:nvCxnSpPr>
        <p:spPr>
          <a:xfrm>
            <a:off x="873760" y="2533396"/>
            <a:ext cx="82194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2406F0C3-0794-46B3-8834-FB7A1EAD43B1}"/>
              </a:ext>
            </a:extLst>
          </p:cNvPr>
          <p:cNvCxnSpPr>
            <a:cxnSpLocks/>
          </p:cNvCxnSpPr>
          <p:nvPr/>
        </p:nvCxnSpPr>
        <p:spPr>
          <a:xfrm>
            <a:off x="873760" y="3429000"/>
            <a:ext cx="82194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C11702EF-B02E-42F9-A72D-997D98D44679}"/>
              </a:ext>
            </a:extLst>
          </p:cNvPr>
          <p:cNvCxnSpPr>
            <a:cxnSpLocks/>
          </p:cNvCxnSpPr>
          <p:nvPr/>
        </p:nvCxnSpPr>
        <p:spPr>
          <a:xfrm>
            <a:off x="873760" y="3941042"/>
            <a:ext cx="82194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BAEFBC48-4B37-42E3-AD2C-50D7B181F6F6}"/>
              </a:ext>
            </a:extLst>
          </p:cNvPr>
          <p:cNvCxnSpPr>
            <a:cxnSpLocks/>
          </p:cNvCxnSpPr>
          <p:nvPr/>
        </p:nvCxnSpPr>
        <p:spPr>
          <a:xfrm>
            <a:off x="873760" y="4790129"/>
            <a:ext cx="82194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68AB50BA-5063-4E86-9746-256C83D1A97F}"/>
              </a:ext>
            </a:extLst>
          </p:cNvPr>
          <p:cNvCxnSpPr>
            <a:cxnSpLocks/>
          </p:cNvCxnSpPr>
          <p:nvPr/>
        </p:nvCxnSpPr>
        <p:spPr>
          <a:xfrm>
            <a:off x="873760" y="5293982"/>
            <a:ext cx="82194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1EF73803-393F-4834-87FC-258EAB9A7BCD}"/>
              </a:ext>
            </a:extLst>
          </p:cNvPr>
          <p:cNvCxnSpPr>
            <a:cxnSpLocks/>
          </p:cNvCxnSpPr>
          <p:nvPr/>
        </p:nvCxnSpPr>
        <p:spPr>
          <a:xfrm>
            <a:off x="873760" y="5723190"/>
            <a:ext cx="82194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ADB1B323-5A6B-4C34-ACB3-0557ABE1BEAA}"/>
              </a:ext>
            </a:extLst>
          </p:cNvPr>
          <p:cNvCxnSpPr>
            <a:cxnSpLocks/>
          </p:cNvCxnSpPr>
          <p:nvPr/>
        </p:nvCxnSpPr>
        <p:spPr>
          <a:xfrm>
            <a:off x="873760" y="6301688"/>
            <a:ext cx="82194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02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60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912" y="-42317"/>
            <a:ext cx="10515600" cy="79081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Бюджет гранта</a:t>
            </a:r>
          </a:p>
        </p:txBody>
      </p:sp>
      <p:pic>
        <p:nvPicPr>
          <p:cNvPr id="4" name="Graphic 66">
            <a:extLst>
              <a:ext uri="{FF2B5EF4-FFF2-40B4-BE49-F238E27FC236}">
                <a16:creationId xmlns:a16="http://schemas.microsoft.com/office/drawing/2014/main" id="{0DE530D9-5C11-41E9-8DAF-5006144A8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540000">
            <a:off x="3973825" y="757684"/>
            <a:ext cx="4479188" cy="161337"/>
          </a:xfrm>
          <a:prstGeom prst="rect">
            <a:avLst/>
          </a:prstGeom>
        </p:spPr>
      </p:pic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782511E-12D1-4CB2-8F51-71F98CF9E6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792874"/>
              </p:ext>
            </p:extLst>
          </p:nvPr>
        </p:nvGraphicFramePr>
        <p:xfrm>
          <a:off x="651399" y="1116893"/>
          <a:ext cx="1112404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563">
                  <a:extLst>
                    <a:ext uri="{9D8B030D-6E8A-4147-A177-3AD203B41FA5}">
                      <a16:colId xmlns:a16="http://schemas.microsoft.com/office/drawing/2014/main" val="3412381106"/>
                    </a:ext>
                  </a:extLst>
                </a:gridCol>
                <a:gridCol w="1965631">
                  <a:extLst>
                    <a:ext uri="{9D8B030D-6E8A-4147-A177-3AD203B41FA5}">
                      <a16:colId xmlns:a16="http://schemas.microsoft.com/office/drawing/2014/main" val="1265440396"/>
                    </a:ext>
                  </a:extLst>
                </a:gridCol>
                <a:gridCol w="1344251">
                  <a:extLst>
                    <a:ext uri="{9D8B030D-6E8A-4147-A177-3AD203B41FA5}">
                      <a16:colId xmlns:a16="http://schemas.microsoft.com/office/drawing/2014/main" val="767471696"/>
                    </a:ext>
                  </a:extLst>
                </a:gridCol>
                <a:gridCol w="1589149">
                  <a:extLst>
                    <a:ext uri="{9D8B030D-6E8A-4147-A177-3AD203B41FA5}">
                      <a16:colId xmlns:a16="http://schemas.microsoft.com/office/drawing/2014/main" val="241651976"/>
                    </a:ext>
                  </a:extLst>
                </a:gridCol>
                <a:gridCol w="1589149">
                  <a:extLst>
                    <a:ext uri="{9D8B030D-6E8A-4147-A177-3AD203B41FA5}">
                      <a16:colId xmlns:a16="http://schemas.microsoft.com/office/drawing/2014/main" val="4028789503"/>
                    </a:ext>
                  </a:extLst>
                </a:gridCol>
                <a:gridCol w="1339676">
                  <a:extLst>
                    <a:ext uri="{9D8B030D-6E8A-4147-A177-3AD203B41FA5}">
                      <a16:colId xmlns:a16="http://schemas.microsoft.com/office/drawing/2014/main" val="1080389868"/>
                    </a:ext>
                  </a:extLst>
                </a:gridCol>
                <a:gridCol w="1838621">
                  <a:extLst>
                    <a:ext uri="{9D8B030D-6E8A-4147-A177-3AD203B41FA5}">
                      <a16:colId xmlns:a16="http://schemas.microsoft.com/office/drawing/2014/main" val="1112518367"/>
                    </a:ext>
                  </a:extLst>
                </a:gridCol>
              </a:tblGrid>
              <a:tr h="12365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Исполнитель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Бюджет на 2021 год + закуп 2022 года (презервативы, </a:t>
                      </a:r>
                      <a:r>
                        <a:rPr lang="ru-RU" sz="1400" b="1" i="0" u="none" strike="noStrike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лубриканты</a:t>
                      </a:r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, ПЦР оборудование и тесты, экспресс тесты, АРТ препараты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Фактически использовано за 9 </a:t>
                      </a:r>
                      <a:r>
                        <a:rPr lang="ru-RU" sz="1400" b="1" i="0" u="none" strike="noStrike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мес</a:t>
                      </a:r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2021 года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Планируемое использование средств в 4 кв 2021 г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Экономия / (перерасход)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Перенос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мероприятий и средств на 2022 г.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Пересм</a:t>
                      </a:r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.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экономия/ (перерасход) с учетом переноса мер-</a:t>
                      </a:r>
                      <a:r>
                        <a:rPr lang="ru-RU" sz="1400" b="1" i="0" u="none" strike="noStrike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ий</a:t>
                      </a:r>
                      <a:r>
                        <a:rPr lang="ru-RU" sz="14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на 2022 год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275748"/>
                  </a:ext>
                </a:extLst>
              </a:tr>
              <a:tr h="47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ОП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       3 162 477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3 043 504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</a:t>
                      </a:r>
                    </a:p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181 043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(62 070)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</a:t>
                      </a:r>
                    </a:p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60 303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</a:t>
                      </a:r>
                    </a:p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(122 373)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7110165"/>
                  </a:ext>
                </a:extLst>
              </a:tr>
              <a:tr h="47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СП (РЦПЗ)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           363 564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68 629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134 185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160 750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</a:t>
                      </a:r>
                    </a:p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113 919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</a:t>
                      </a:r>
                    </a:p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46 831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785141"/>
                  </a:ext>
                </a:extLst>
              </a:tr>
              <a:tr h="47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НПО по ЛЖВ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           158 499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99 502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38 911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20 087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-  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</a:t>
                      </a:r>
                    </a:p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20 087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860620"/>
                  </a:ext>
                </a:extLst>
              </a:tr>
              <a:tr h="47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НПО по МСМ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           254 173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163 155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62 032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28 986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-  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</a:t>
                      </a:r>
                    </a:p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28 986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072565"/>
                  </a:ext>
                </a:extLst>
              </a:tr>
              <a:tr h="47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НПО по ЛУИН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           232 329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167 182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57 320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7 826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-  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</a:t>
                      </a:r>
                    </a:p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7 826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418321"/>
                  </a:ext>
                </a:extLst>
              </a:tr>
              <a:tr h="47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ЦНПИ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           134 679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44 107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68 659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21 914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</a:t>
                      </a:r>
                    </a:p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21 914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 (0)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262600"/>
                  </a:ext>
                </a:extLst>
              </a:tr>
              <a:tr h="47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СК 1 (КАЗ СОЮЗ)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             37 747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18 874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18 413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461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460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1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780033"/>
                  </a:ext>
                </a:extLst>
              </a:tr>
              <a:tr h="47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СК 2 (Камеда)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             24 749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4 827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19 123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799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-  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799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3268837"/>
                  </a:ext>
                </a:extLst>
              </a:tr>
              <a:tr h="47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Akrobat Bold" panose="00000800000000000000" pitchFamily="50" charset="-52"/>
                        </a:rPr>
                        <a:t>СК 3 БПЧ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                 84 289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  24 078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35 314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  24 897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                                -  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krobat Bold" panose="00000800000000000000" pitchFamily="50" charset="-52"/>
                        </a:rPr>
                        <a:t>   24 897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07265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69316E-8905-4711-8E56-1A9A83CD81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9"/>
            <a:ext cx="1667824" cy="724662"/>
          </a:xfrm>
          <a:prstGeom prst="rect">
            <a:avLst/>
          </a:prstGeom>
          <a:noFill/>
        </p:spPr>
      </p:pic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872F8054-1215-47A6-9239-594BB3980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143768" y="71827"/>
            <a:ext cx="1048232" cy="696110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632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83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815" y="63201"/>
            <a:ext cx="10515600" cy="67867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Закупки (ПРООН, ЮНИСЕФ)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9280" y="6010036"/>
            <a:ext cx="11360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Бюджет на закуп товаров на 1 и 2 кв 2022, но по которым уже сделали аванс ПРООН и ЮНИСЕФ-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$ </a:t>
            </a:r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</a:rPr>
              <a:t>689,801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30BE9004-CE90-4AD1-8CF3-A5AB6403A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482736"/>
              </p:ext>
            </p:extLst>
          </p:nvPr>
        </p:nvGraphicFramePr>
        <p:xfrm>
          <a:off x="343331" y="1092788"/>
          <a:ext cx="11360988" cy="4566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996">
                  <a:extLst>
                    <a:ext uri="{9D8B030D-6E8A-4147-A177-3AD203B41FA5}">
                      <a16:colId xmlns:a16="http://schemas.microsoft.com/office/drawing/2014/main" val="3746515919"/>
                    </a:ext>
                  </a:extLst>
                </a:gridCol>
                <a:gridCol w="3786996">
                  <a:extLst>
                    <a:ext uri="{9D8B030D-6E8A-4147-A177-3AD203B41FA5}">
                      <a16:colId xmlns:a16="http://schemas.microsoft.com/office/drawing/2014/main" val="109561276"/>
                    </a:ext>
                  </a:extLst>
                </a:gridCol>
                <a:gridCol w="3786996">
                  <a:extLst>
                    <a:ext uri="{9D8B030D-6E8A-4147-A177-3AD203B41FA5}">
                      <a16:colId xmlns:a16="http://schemas.microsoft.com/office/drawing/2014/main" val="3125255044"/>
                    </a:ext>
                  </a:extLst>
                </a:gridCol>
              </a:tblGrid>
              <a:tr h="386260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latin typeface="Akrobat Bold" panose="00000800000000000000" pitchFamily="50" charset="-52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latin typeface="Akrobat Bold" panose="00000800000000000000" pitchFamily="50" charset="-52"/>
                        </a:rPr>
                        <a:t>Планируемый</a:t>
                      </a:r>
                      <a:r>
                        <a:rPr lang="ru-RU" sz="1800" b="0" baseline="0" dirty="0">
                          <a:latin typeface="Akrobat Bold" panose="00000800000000000000" pitchFamily="50" charset="-52"/>
                        </a:rPr>
                        <a:t> закуп</a:t>
                      </a:r>
                      <a:endParaRPr lang="ru-RU" sz="1800" b="0" dirty="0">
                        <a:latin typeface="Akrobat Bold" panose="000008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latin typeface="Akrobat Bold" panose="00000800000000000000" pitchFamily="50" charset="-52"/>
                        </a:rPr>
                        <a:t>Фактически закуплено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484680"/>
                  </a:ext>
                </a:extLst>
              </a:tr>
              <a:tr h="523832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krobat Bold" panose="00000800000000000000" pitchFamily="50" charset="-52"/>
                        </a:rPr>
                        <a:t>Презервативы для ЛУИН </a:t>
                      </a:r>
                      <a:r>
                        <a:rPr lang="ru-RU" sz="1100" dirty="0">
                          <a:latin typeface="Akrobat" panose="00000600000000000000" pitchFamily="50" charset="-52"/>
                        </a:rPr>
                        <a:t>(10% от потребности центров</a:t>
                      </a:r>
                      <a:r>
                        <a:rPr lang="ru-RU" sz="1100" baseline="0" dirty="0">
                          <a:latin typeface="Akrobat" panose="00000600000000000000" pitchFamily="50" charset="-52"/>
                        </a:rPr>
                        <a:t> СПИД)</a:t>
                      </a:r>
                      <a:endParaRPr lang="ru-RU" sz="11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 Bold" panose="00000800000000000000" pitchFamily="50" charset="-52"/>
                        </a:rPr>
                        <a:t>  681 121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 Bold" panose="00000800000000000000" pitchFamily="50" charset="-52"/>
                        </a:rPr>
                        <a:t> 687 000 шт.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963371"/>
                  </a:ext>
                </a:extLst>
              </a:tr>
              <a:tr h="52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Презервативы для МСМ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 </a:t>
                      </a:r>
                      <a:r>
                        <a:rPr lang="ru-RU" sz="1100" dirty="0">
                          <a:latin typeface="Akrobat" panose="00000600000000000000" pitchFamily="50" charset="-52"/>
                        </a:rPr>
                        <a:t>(10% от потребности центров</a:t>
                      </a:r>
                      <a:r>
                        <a:rPr lang="ru-RU" sz="1100" baseline="0" dirty="0">
                          <a:latin typeface="Akrobat" panose="00000600000000000000" pitchFamily="50" charset="-52"/>
                        </a:rPr>
                        <a:t> СПИД и 45% от потребности НПО)</a:t>
                      </a:r>
                      <a:endParaRPr lang="ru-RU" sz="16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1 148 546 шт.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1 149 000 шт.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276008"/>
                  </a:ext>
                </a:extLst>
              </a:tr>
              <a:tr h="523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Лубриканты для МСМ </a:t>
                      </a:r>
                      <a:r>
                        <a:rPr lang="ru-RU" sz="1100" dirty="0">
                          <a:latin typeface="Akrobat" panose="00000600000000000000" pitchFamily="50" charset="-52"/>
                        </a:rPr>
                        <a:t>(10% от потребности центров</a:t>
                      </a:r>
                      <a:r>
                        <a:rPr lang="ru-RU" sz="1100" baseline="0" dirty="0">
                          <a:latin typeface="Akrobat" panose="00000600000000000000" pitchFamily="50" charset="-52"/>
                        </a:rPr>
                        <a:t> СПИД и 45% от потребности НПО)</a:t>
                      </a:r>
                      <a:endParaRPr lang="ru-RU" sz="16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1 148 546 шт.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1 149 000 шт.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58602"/>
                  </a:ext>
                </a:extLst>
              </a:tr>
              <a:tr h="1365137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krobat Bold" panose="00000800000000000000" pitchFamily="50" charset="-52"/>
                        </a:rPr>
                        <a:t>АРТ препараты для мигрантов: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err="1">
                          <a:latin typeface="Akrobat" panose="00000600000000000000" pitchFamily="50" charset="-52"/>
                        </a:rPr>
                        <a:t>Кивекса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 (</a:t>
                      </a:r>
                      <a:r>
                        <a:rPr lang="en-US" sz="1600" dirty="0" err="1">
                          <a:latin typeface="Akrobat" panose="00000600000000000000" pitchFamily="50" charset="-52"/>
                        </a:rPr>
                        <a:t>Abacavir</a:t>
                      </a:r>
                      <a:r>
                        <a:rPr lang="en-US" sz="1600" dirty="0">
                          <a:latin typeface="Akrobat" panose="00000600000000000000" pitchFamily="50" charset="-52"/>
                        </a:rPr>
                        <a:t>/Lamivudine)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err="1">
                          <a:latin typeface="Akrobat" panose="00000600000000000000" pitchFamily="50" charset="-52"/>
                        </a:rPr>
                        <a:t>Тивикай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 (</a:t>
                      </a:r>
                      <a:r>
                        <a:rPr lang="en-US" sz="1600" dirty="0" err="1">
                          <a:latin typeface="Akrobat" panose="00000600000000000000" pitchFamily="50" charset="-52"/>
                        </a:rPr>
                        <a:t>Dolutegravir</a:t>
                      </a:r>
                      <a:r>
                        <a:rPr lang="en-US" sz="1600" dirty="0">
                          <a:latin typeface="Akrobat" panose="00000600000000000000" pitchFamily="50" charset="-52"/>
                        </a:rPr>
                        <a:t>)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dirty="0" err="1">
                          <a:latin typeface="Akrobat" panose="00000600000000000000" pitchFamily="50" charset="-52"/>
                        </a:rPr>
                        <a:t>Tenofovir</a:t>
                      </a:r>
                      <a:r>
                        <a:rPr lang="en-US" sz="1600" dirty="0">
                          <a:latin typeface="Akrobat" panose="00000600000000000000" pitchFamily="50" charset="-52"/>
                        </a:rPr>
                        <a:t>/</a:t>
                      </a:r>
                      <a:r>
                        <a:rPr lang="en-US" sz="1600" dirty="0" err="1">
                          <a:latin typeface="Akrobat" panose="00000600000000000000" pitchFamily="50" charset="-52"/>
                        </a:rPr>
                        <a:t>Emtricitabine</a:t>
                      </a:r>
                      <a:r>
                        <a:rPr lang="ru-RU" sz="1600" dirty="0">
                          <a:latin typeface="Akrobat" panose="00000600000000000000" pitchFamily="50" charset="-52"/>
                        </a:rPr>
                        <a:t>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dirty="0" err="1">
                          <a:latin typeface="Akrobat" panose="00000600000000000000" pitchFamily="50" charset="-52"/>
                        </a:rPr>
                        <a:t>Tenofovir</a:t>
                      </a:r>
                      <a:r>
                        <a:rPr lang="en-US" sz="1600" dirty="0">
                          <a:latin typeface="Akrobat" panose="00000600000000000000" pitchFamily="50" charset="-52"/>
                        </a:rPr>
                        <a:t>/</a:t>
                      </a:r>
                      <a:r>
                        <a:rPr lang="en-US" sz="1600" dirty="0" err="1">
                          <a:latin typeface="Akrobat" panose="00000600000000000000" pitchFamily="50" charset="-52"/>
                        </a:rPr>
                        <a:t>Emtricitabine</a:t>
                      </a:r>
                      <a:r>
                        <a:rPr lang="en-US" sz="1600" dirty="0">
                          <a:latin typeface="Akrobat" panose="00000600000000000000" pitchFamily="50" charset="-52"/>
                        </a:rPr>
                        <a:t>/</a:t>
                      </a:r>
                      <a:r>
                        <a:rPr lang="en-US" sz="1600" dirty="0" err="1">
                          <a:latin typeface="Akrobat" panose="00000600000000000000" pitchFamily="50" charset="-52"/>
                        </a:rPr>
                        <a:t>Efavirenz</a:t>
                      </a:r>
                      <a:endParaRPr lang="ru-RU" sz="16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krobat Bold" panose="00000800000000000000" pitchFamily="50" charset="-52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144 упаковки / 4320 таб.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1824 / 54 720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1680</a:t>
                      </a:r>
                      <a:r>
                        <a:rPr lang="ru-RU" sz="1600" baseline="0" dirty="0">
                          <a:latin typeface="Akrobat Bold" panose="00000800000000000000" pitchFamily="50" charset="-52"/>
                        </a:rPr>
                        <a:t> / 50 4000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2256</a:t>
                      </a:r>
                      <a:r>
                        <a:rPr lang="ru-RU" sz="1600" baseline="0" dirty="0">
                          <a:latin typeface="Akrobat Bold" panose="00000800000000000000" pitchFamily="50" charset="-52"/>
                        </a:rPr>
                        <a:t> /  67 800</a:t>
                      </a:r>
                      <a:endParaRPr lang="ru-RU" sz="1600" dirty="0">
                        <a:latin typeface="Akrobat Bold" panose="000008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krobat Bold" panose="00000800000000000000" pitchFamily="50" charset="-52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144 упаковки / 4320 таб.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1824 / 54 720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1680</a:t>
                      </a:r>
                      <a:r>
                        <a:rPr lang="ru-RU" sz="1600" baseline="0" dirty="0">
                          <a:latin typeface="Akrobat Bold" panose="00000800000000000000" pitchFamily="50" charset="-52"/>
                        </a:rPr>
                        <a:t> / 50 4000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ru-RU" sz="1600" dirty="0">
                          <a:latin typeface="Akrobat Bold" panose="00000800000000000000" pitchFamily="50" charset="-52"/>
                        </a:rPr>
                        <a:t>2256</a:t>
                      </a:r>
                      <a:r>
                        <a:rPr lang="ru-RU" sz="1600" baseline="0" dirty="0">
                          <a:latin typeface="Akrobat Bold" panose="00000800000000000000" pitchFamily="50" charset="-52"/>
                        </a:rPr>
                        <a:t> /  67 800</a:t>
                      </a:r>
                      <a:endParaRPr lang="ru-RU" sz="1600" dirty="0">
                        <a:latin typeface="Akrobat Bold" panose="00000800000000000000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521101"/>
                  </a:ext>
                </a:extLst>
              </a:tr>
              <a:tr h="85717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krobat Bold" panose="00000800000000000000" pitchFamily="50" charset="-52"/>
                        </a:rPr>
                        <a:t>Закуп 15 платформ для ПЦР закрытого типа с автоматическим выделением нуклеиновых кислот.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15 </a:t>
                      </a:r>
                      <a:r>
                        <a:rPr lang="ru-RU" sz="1600" dirty="0" err="1">
                          <a:latin typeface="Akrobat Bold" panose="00000800000000000000" pitchFamily="50" charset="-52"/>
                        </a:rPr>
                        <a:t>Ед</a:t>
                      </a:r>
                      <a:endParaRPr lang="ru-RU" sz="1600" dirty="0">
                        <a:latin typeface="Akrobat Bold" panose="000008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 Bold" panose="00000800000000000000" pitchFamily="50" charset="-52"/>
                        </a:rPr>
                        <a:t>15 </a:t>
                      </a:r>
                      <a:r>
                        <a:rPr lang="ru-RU" sz="1600" dirty="0" err="1">
                          <a:latin typeface="Akrobat Bold" panose="00000800000000000000" pitchFamily="50" charset="-52"/>
                        </a:rPr>
                        <a:t>Ед</a:t>
                      </a:r>
                      <a:endParaRPr lang="ru-RU" sz="1600" dirty="0">
                        <a:latin typeface="Akrobat Bold" panose="00000800000000000000" pitchFamily="50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573177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krobat Bold" panose="00000800000000000000" pitchFamily="50" charset="-52"/>
                        </a:rPr>
                        <a:t>Закуп тестов для ВН (ПЦР платформ)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krobat Bold" panose="00000800000000000000" pitchFamily="50" charset="-52"/>
                        </a:rPr>
                        <a:t>131 набора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krobat Bold" panose="00000800000000000000" pitchFamily="50" charset="-52"/>
                        </a:rPr>
                        <a:t>131 набора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997760"/>
                  </a:ext>
                </a:extLst>
              </a:tr>
            </a:tbl>
          </a:graphicData>
        </a:graphic>
      </p:graphicFrame>
      <p:pic>
        <p:nvPicPr>
          <p:cNvPr id="9" name="Graphic 66">
            <a:extLst>
              <a:ext uri="{FF2B5EF4-FFF2-40B4-BE49-F238E27FC236}">
                <a16:creationId xmlns:a16="http://schemas.microsoft.com/office/drawing/2014/main" id="{2CBAA0F3-54AF-4345-B864-C573D3A86E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540000">
            <a:off x="3973825" y="757684"/>
            <a:ext cx="4479188" cy="16133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D884AE0-98A3-4223-A184-F5E078D0A2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9"/>
            <a:ext cx="1667824" cy="724662"/>
          </a:xfrm>
          <a:prstGeom prst="rect">
            <a:avLst/>
          </a:prstGeom>
          <a:noFill/>
        </p:spPr>
      </p:pic>
      <p:pic>
        <p:nvPicPr>
          <p:cNvPr id="8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A64EE444-623D-4738-9D8F-748A74B44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180203" y="22499"/>
            <a:ext cx="1048232" cy="696110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6765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52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745" y="543464"/>
            <a:ext cx="11902609" cy="5675122"/>
          </a:xfrm>
        </p:spPr>
        <p:txBody>
          <a:bodyPr/>
          <a:lstStyle/>
          <a:p>
            <a:pPr marL="0" indent="0">
              <a:buNone/>
            </a:pPr>
            <a:endParaRPr lang="ru-RU" b="1" dirty="0">
              <a:latin typeface="Akrobat" panose="00000600000000000000" pitchFamily="50" charset="-52"/>
            </a:endParaRPr>
          </a:p>
          <a:p>
            <a:pPr marL="0" indent="0">
              <a:buNone/>
            </a:pPr>
            <a:endParaRPr lang="ru-RU" b="1" dirty="0">
              <a:latin typeface="Akrobat" panose="00000600000000000000" pitchFamily="50" charset="-52"/>
            </a:endParaRPr>
          </a:p>
          <a:p>
            <a:pPr marL="0" indent="0">
              <a:buNone/>
            </a:pPr>
            <a:endParaRPr lang="ru-RU" b="1" dirty="0">
              <a:latin typeface="Akrobat" panose="00000600000000000000" pitchFamily="50" charset="-52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           </a:t>
            </a:r>
          </a:p>
          <a:p>
            <a:pPr marL="0" indent="0" algn="ctr">
              <a:buNone/>
            </a:pPr>
            <a:r>
              <a:rPr lang="ru-RU" sz="1800" b="1" dirty="0">
                <a:solidFill>
                  <a:srgbClr val="C00000"/>
                </a:solidFill>
                <a:latin typeface="Akrobat" panose="00000600000000000000" pitchFamily="50" charset="-52"/>
              </a:rPr>
              <a:t>             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93286" y="887091"/>
            <a:ext cx="107817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krobat" panose="00000600000000000000" pitchFamily="50" charset="-52"/>
              </a:rPr>
              <a:t>Суб</a:t>
            </a:r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krobat" panose="00000600000000000000" pitchFamily="50" charset="-52"/>
              </a:rPr>
              <a:t>-контрактеры – 6  НПО по работе с МСМ и ТГ в 6 регионах РК</a:t>
            </a:r>
          </a:p>
          <a:p>
            <a:pPr algn="ctr"/>
            <a:endParaRPr lang="ru-RU" sz="20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Актюбинская область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- Общественный Фонд «Наша жизнь» - 10 ставок аутрич-работников;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Восточно-Казахстанская область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– Общественное объединение «КУАТ»  - 12 (МСМ)+1 (ТГ);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 </a:t>
            </a:r>
            <a:r>
              <a:rPr lang="ru-RU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Карагандинская область 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- Общественное объединение  «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Gay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 and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Lesbian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 Alliance» - 12 (МСМ) +  1  (ТГ );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Павлодарская область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- Общественный фонд «Герлита» - 7 ( МСМ);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г. </a:t>
            </a:r>
            <a:r>
              <a:rPr lang="ru-RU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Шымкен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т - Общественное объединение «Ай-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ана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» - 10 (МСМ) +1  (ТГ);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г. Нур-Султан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- Общественное объединение  «Human Heath Institute» (с января 2021г.) - 10 (МСМ) + 1 (ТГ)</a:t>
            </a:r>
          </a:p>
          <a:p>
            <a:r>
              <a:rPr lang="ru-RU" sz="16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ВСЕГО выделенных ставок –   </a:t>
            </a:r>
            <a:r>
              <a:rPr lang="en-US" sz="16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61 (</a:t>
            </a:r>
            <a:r>
              <a:rPr lang="ru-RU" sz="16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МСМ); ТГ -6                           </a:t>
            </a:r>
            <a:endParaRPr lang="en-US" sz="1600" b="1" dirty="0">
              <a:solidFill>
                <a:schemeClr val="bg1">
                  <a:lumMod val="95000"/>
                </a:schemeClr>
              </a:solidFill>
              <a:latin typeface="Akrobat" panose="00000600000000000000" pitchFamily="50" charset="-52"/>
            </a:endParaRPr>
          </a:p>
          <a:p>
            <a:r>
              <a:rPr lang="ru-RU" sz="1600" b="1" dirty="0">
                <a:solidFill>
                  <a:schemeClr val="bg1">
                    <a:lumMod val="95000"/>
                  </a:schemeClr>
                </a:solidFill>
                <a:latin typeface="Akrobat" panose="00000600000000000000" pitchFamily="50" charset="-52"/>
              </a:rPr>
              <a:t>ВСЕГО занятых ставок -56 ( 5 вакантны в ВКО) ;ТГ-2</a:t>
            </a:r>
          </a:p>
        </p:txBody>
      </p:sp>
      <p:pic>
        <p:nvPicPr>
          <p:cNvPr id="6" name="Рисунок 5" descr="Два мужчины">
            <a:extLst>
              <a:ext uri="{FF2B5EF4-FFF2-40B4-BE49-F238E27FC236}">
                <a16:creationId xmlns:a16="http://schemas.microsoft.com/office/drawing/2014/main" id="{6297D5EC-34C3-402E-9525-0E95AC61E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323" y="1515183"/>
            <a:ext cx="688829" cy="68882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149" y="17263"/>
            <a:ext cx="11714669" cy="586596"/>
          </a:xfrm>
          <a:solidFill>
            <a:srgbClr val="415280"/>
          </a:solidFill>
        </p:spPr>
        <p:txBody>
          <a:bodyPr>
            <a:noAutofit/>
          </a:bodyPr>
          <a:lstStyle/>
          <a:p>
            <a:pPr lvl="0" algn="ctr"/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krobat Bold" panose="00000800000000000000" pitchFamily="50" charset="-52"/>
                <a:ea typeface="Exo"/>
                <a:cs typeface="Exo"/>
                <a:sym typeface="Exo"/>
              </a:rPr>
              <a:t>Задача</a:t>
            </a:r>
            <a:r>
              <a:rPr lang="ru-RU" sz="2000" b="1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  <a:ea typeface="Exo"/>
                <a:cs typeface="Exo"/>
                <a:sym typeface="Exo"/>
              </a:rPr>
              <a:t> -  Усиление и расширение комплексных  и эффективных  программ </a:t>
            </a:r>
            <a:br>
              <a:rPr lang="ru-RU" sz="2000" b="1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  <a:ea typeface="Exo"/>
                <a:cs typeface="Exo"/>
                <a:sym typeface="Exo"/>
              </a:rPr>
            </a:br>
            <a:r>
              <a:rPr lang="ru-RU" sz="2000" b="1" dirty="0">
                <a:solidFill>
                  <a:schemeClr val="bg1">
                    <a:lumMod val="95000"/>
                  </a:schemeClr>
                </a:solidFill>
                <a:latin typeface="Akrobat Bold" panose="00000800000000000000" pitchFamily="50" charset="-52"/>
                <a:ea typeface="Exo"/>
                <a:cs typeface="Exo"/>
                <a:sym typeface="Exo"/>
              </a:rPr>
              <a:t>для  КГН по профилактике ВИЧ-инфекции и лечению и уходу ЛЖВ </a:t>
            </a:r>
            <a:endParaRPr lang="ru-RU" sz="3600" b="1" dirty="0">
              <a:solidFill>
                <a:schemeClr val="bg1">
                  <a:lumMod val="95000"/>
                </a:schemeClr>
              </a:solidFill>
              <a:latin typeface="Akrobat Bold" panose="00000800000000000000" pitchFamily="50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4106" y="853900"/>
            <a:ext cx="11205712" cy="603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693725"/>
              </p:ext>
            </p:extLst>
          </p:nvPr>
        </p:nvGraphicFramePr>
        <p:xfrm>
          <a:off x="165745" y="4093497"/>
          <a:ext cx="11704202" cy="2056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8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3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72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Индикатор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План на 30.09.2021</a:t>
                      </a:r>
                      <a:r>
                        <a:rPr lang="ru-RU" sz="1600" baseline="0" dirty="0"/>
                        <a:t>г.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Выполнение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%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52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Охват МСМ</a:t>
                      </a:r>
                      <a:r>
                        <a:rPr lang="ru-RU" sz="1600" baseline="0" dirty="0">
                          <a:latin typeface="Akrobat" panose="00000600000000000000" pitchFamily="50" charset="-52"/>
                        </a:rPr>
                        <a:t> профилактическими программами (презерватив, лубрикант, ИОК)</a:t>
                      </a:r>
                      <a:endParaRPr lang="ru-RU" sz="16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krobat" panose="00000600000000000000" pitchFamily="50" charset="-52"/>
                        </a:rPr>
                        <a:t>4390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krobat" panose="00000600000000000000" pitchFamily="50" charset="-52"/>
                        </a:rPr>
                        <a:t>4275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97%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47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Тестирование на ВИЧ-инфекцию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krobat" panose="00000600000000000000" pitchFamily="50" charset="-52"/>
                        </a:rPr>
                        <a:t>3334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Akrobat" panose="00000600000000000000" pitchFamily="50" charset="-52"/>
                        </a:rPr>
                        <a:t>3383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101%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72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Выявление ВИЧ-инфекции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5745" y="6236898"/>
            <a:ext cx="1202625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krobat" panose="00000600000000000000" pitchFamily="50" charset="-52"/>
              </a:rPr>
              <a:t>Планируемая сумма на НПО по работе с МСМ на 2021 г.  – 254 173 долларов США,  </a:t>
            </a:r>
          </a:p>
          <a:p>
            <a:pPr algn="ctr"/>
            <a:r>
              <a:rPr lang="ru-RU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krobat" panose="00000600000000000000" pitchFamily="50" charset="-52"/>
              </a:rPr>
              <a:t>фактические затраты на 30.09.2021г.  – 163 155 долларов США,  Экономия  – 91 018 долларов США (будет освоено в 4 квартале).</a:t>
            </a:r>
          </a:p>
          <a:p>
            <a:pPr algn="ctr"/>
            <a:r>
              <a:rPr lang="ru-RU" dirty="0">
                <a:solidFill>
                  <a:schemeClr val="accent2">
                    <a:lumMod val="40000"/>
                    <a:lumOff val="60000"/>
                  </a:schemeClr>
                </a:solidFill>
                <a:latin typeface="Akrobat" panose="00000600000000000000" pitchFamily="50" charset="-52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50443" y="3636068"/>
            <a:ext cx="21932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krobat" panose="00000600000000000000" pitchFamily="50" charset="-52"/>
              </a:rPr>
              <a:t>Показатели работы</a:t>
            </a:r>
            <a:endParaRPr lang="ru-RU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3" name="Graphic 66">
            <a:extLst>
              <a:ext uri="{FF2B5EF4-FFF2-40B4-BE49-F238E27FC236}">
                <a16:creationId xmlns:a16="http://schemas.microsoft.com/office/drawing/2014/main" id="{13A71CF1-6A44-432C-9B5B-1AC713D2D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1540000">
            <a:off x="3943885" y="774974"/>
            <a:ext cx="4873529" cy="12466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560841C-C8D8-431B-A507-E5CF5BB81A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808"/>
            <a:ext cx="1679297" cy="729647"/>
          </a:xfrm>
          <a:prstGeom prst="rect">
            <a:avLst/>
          </a:prstGeom>
          <a:noFill/>
        </p:spPr>
      </p:pic>
      <p:pic>
        <p:nvPicPr>
          <p:cNvPr id="17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E3197552-5626-4361-9F1A-DB21A05ED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263277" y="23453"/>
            <a:ext cx="970823" cy="644704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542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FF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106" y="0"/>
            <a:ext cx="11205712" cy="885704"/>
          </a:xfrm>
        </p:spPr>
        <p:txBody>
          <a:bodyPr>
            <a:normAutofit/>
          </a:bodyPr>
          <a:lstStyle/>
          <a:p>
            <a:pPr lvl="0" algn="ctr"/>
            <a:r>
              <a:rPr lang="ru-RU" sz="2400" b="1" dirty="0">
                <a:solidFill>
                  <a:srgbClr val="C0000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Задача -  </a:t>
            </a:r>
            <a:r>
              <a:rPr lang="ru-RU" sz="2400" b="1" dirty="0">
                <a:solidFill>
                  <a:srgbClr val="00206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Усиление и расширение комплексных  и эффективных  </a:t>
            </a:r>
            <a:br>
              <a:rPr lang="ru-RU" sz="2400" b="1" dirty="0">
                <a:solidFill>
                  <a:srgbClr val="00206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</a:br>
            <a:r>
              <a:rPr lang="ru-RU" sz="2400" b="1" dirty="0">
                <a:solidFill>
                  <a:srgbClr val="00206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программ для  КГН по профилактике ВИЧ-инфекции и лечению и уходу ЛЖВ </a:t>
            </a:r>
            <a:r>
              <a:rPr lang="ru-RU" sz="2400" b="1" dirty="0">
                <a:solidFill>
                  <a:srgbClr val="C0000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(2)</a:t>
            </a:r>
            <a:endParaRPr lang="ru-RU" sz="4000" b="1" dirty="0">
              <a:solidFill>
                <a:srgbClr val="C00000"/>
              </a:solidFill>
              <a:latin typeface="Akrobat" panose="00000600000000000000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433" y="765544"/>
            <a:ext cx="10946921" cy="5453042"/>
          </a:xfrm>
        </p:spPr>
        <p:txBody>
          <a:bodyPr/>
          <a:lstStyle/>
          <a:p>
            <a:pPr marL="0" indent="0">
              <a:buNone/>
            </a:pPr>
            <a:endParaRPr lang="ru-RU" b="1" dirty="0">
              <a:latin typeface="Akrobat" panose="00000600000000000000" pitchFamily="50" charset="-52"/>
            </a:endParaRPr>
          </a:p>
          <a:p>
            <a:pPr marL="0" indent="0">
              <a:buNone/>
            </a:pPr>
            <a:endParaRPr lang="ru-RU" b="1" dirty="0">
              <a:latin typeface="Akrobat" panose="00000600000000000000" pitchFamily="50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143" y="850252"/>
            <a:ext cx="11205712" cy="603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539" y="850252"/>
            <a:ext cx="1094692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krobat" panose="00000600000000000000" pitchFamily="50" charset="-52"/>
              </a:rPr>
              <a:t>Суб-контрактеры - 4 НПО по работе с ЛУИН в 3 региона</a:t>
            </a:r>
            <a:r>
              <a:rPr lang="ru-RU" b="1" dirty="0">
                <a:solidFill>
                  <a:srgbClr val="002060"/>
                </a:solidFill>
                <a:latin typeface="Akrobat" panose="00000600000000000000" pitchFamily="50" charset="-52"/>
              </a:rPr>
              <a:t>х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Akrobat" panose="00000600000000000000" pitchFamily="50" charset="-52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Akrobat" panose="00000600000000000000" pitchFamily="50" charset="-52"/>
              </a:rPr>
              <a:t>Карагандинская область  - </a:t>
            </a:r>
            <a:r>
              <a:rPr lang="en-US" dirty="0">
                <a:latin typeface="Akrobat" panose="00000600000000000000" pitchFamily="50" charset="-52"/>
              </a:rPr>
              <a:t>       </a:t>
            </a:r>
            <a:r>
              <a:rPr lang="ru-RU" dirty="0">
                <a:latin typeface="Akrobat" panose="00000600000000000000" pitchFamily="50" charset="-52"/>
              </a:rPr>
              <a:t>1) </a:t>
            </a:r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Общественное объединение «Умит» </a:t>
            </a:r>
            <a:r>
              <a:rPr lang="ru-RU" dirty="0">
                <a:latin typeface="Akrobat" panose="00000600000000000000" pitchFamily="50" charset="-52"/>
              </a:rPr>
              <a:t>-</a:t>
            </a:r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 </a:t>
            </a:r>
            <a:r>
              <a:rPr lang="ru-RU" dirty="0">
                <a:latin typeface="Akrobat" panose="00000600000000000000" pitchFamily="50" charset="-52"/>
              </a:rPr>
              <a:t>25 ставок;</a:t>
            </a:r>
          </a:p>
          <a:p>
            <a:r>
              <a:rPr lang="ru-RU" dirty="0">
                <a:latin typeface="Akrobat" panose="00000600000000000000" pitchFamily="50" charset="-52"/>
              </a:rPr>
              <a:t>                                                         2) </a:t>
            </a:r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Объединение юридических лиц «Доверие» </a:t>
            </a:r>
            <a:r>
              <a:rPr lang="ru-RU" dirty="0">
                <a:latin typeface="Akrobat" panose="00000600000000000000" pitchFamily="50" charset="-52"/>
              </a:rPr>
              <a:t>-</a:t>
            </a:r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 </a:t>
            </a:r>
            <a:r>
              <a:rPr lang="ru-RU" dirty="0">
                <a:latin typeface="Akrobat" panose="00000600000000000000" pitchFamily="50" charset="-52"/>
              </a:rPr>
              <a:t>25;</a:t>
            </a:r>
            <a:endParaRPr lang="ru-RU" dirty="0">
              <a:solidFill>
                <a:srgbClr val="C00000"/>
              </a:solidFill>
              <a:latin typeface="Akrobat" panose="00000600000000000000" pitchFamily="50" charset="-52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Akrobat" panose="00000600000000000000" pitchFamily="50" charset="-52"/>
              </a:rPr>
              <a:t>Костанайская область –      </a:t>
            </a:r>
            <a:r>
              <a:rPr lang="en-US" dirty="0">
                <a:latin typeface="Akrobat" panose="00000600000000000000" pitchFamily="50" charset="-52"/>
              </a:rPr>
              <a:t>     </a:t>
            </a:r>
            <a:r>
              <a:rPr lang="ru-RU" dirty="0">
                <a:latin typeface="Akrobat" panose="00000600000000000000" pitchFamily="50" charset="-52"/>
              </a:rPr>
              <a:t> 3) </a:t>
            </a:r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Общественное объединение «Путь здоровья 1» </a:t>
            </a:r>
            <a:r>
              <a:rPr lang="ru-RU" dirty="0">
                <a:latin typeface="Akrobat" panose="00000600000000000000" pitchFamily="50" charset="-52"/>
              </a:rPr>
              <a:t>– 10;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latin typeface="Akrobat" panose="00000600000000000000" pitchFamily="50" charset="-52"/>
              </a:rPr>
              <a:t>г. Нур-Султан - </a:t>
            </a:r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                       </a:t>
            </a:r>
            <a:r>
              <a:rPr lang="en-US" dirty="0">
                <a:solidFill>
                  <a:srgbClr val="C00000"/>
                </a:solidFill>
                <a:latin typeface="Akrobat" panose="00000600000000000000" pitchFamily="50" charset="-52"/>
              </a:rPr>
              <a:t>  </a:t>
            </a:r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 </a:t>
            </a:r>
            <a:r>
              <a:rPr lang="ru-RU" dirty="0">
                <a:latin typeface="Akrobat" panose="00000600000000000000" pitchFamily="50" charset="-52"/>
              </a:rPr>
              <a:t>4) </a:t>
            </a:r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Общественный фонд «Шаг в будущее» </a:t>
            </a:r>
            <a:r>
              <a:rPr lang="ru-RU" dirty="0">
                <a:latin typeface="Akrobat" panose="00000600000000000000" pitchFamily="50" charset="-52"/>
              </a:rPr>
              <a:t>- 10 ;</a:t>
            </a:r>
          </a:p>
          <a:p>
            <a:r>
              <a:rPr lang="ru-RU" sz="1600" b="1" dirty="0">
                <a:latin typeface="Akrobat" panose="00000600000000000000" pitchFamily="50" charset="-52"/>
              </a:rPr>
              <a:t>    </a:t>
            </a:r>
            <a:endParaRPr lang="ru-RU" b="1" dirty="0">
              <a:latin typeface="Akrobat" panose="00000600000000000000" pitchFamily="50" charset="-52"/>
            </a:endParaRPr>
          </a:p>
          <a:p>
            <a:r>
              <a:rPr lang="ru-RU" b="1" dirty="0">
                <a:latin typeface="Akrobat" panose="00000600000000000000" pitchFamily="50" charset="-52"/>
              </a:rPr>
              <a:t>  Выделено ставок -70                                                                                                             Занято ставок - 70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865989"/>
              </p:ext>
            </p:extLst>
          </p:nvPr>
        </p:nvGraphicFramePr>
        <p:xfrm>
          <a:off x="165745" y="3803483"/>
          <a:ext cx="11926728" cy="175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8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5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krobat" panose="00000600000000000000" pitchFamily="50" charset="-52"/>
                        </a:rPr>
                        <a:t>Индикатор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krobat" panose="00000600000000000000" pitchFamily="50" charset="-52"/>
                        </a:rPr>
                        <a:t>План на 30.09.2021</a:t>
                      </a:r>
                      <a:r>
                        <a:rPr lang="ru-RU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krobat" panose="00000600000000000000" pitchFamily="50" charset="-52"/>
                        </a:rPr>
                        <a:t>г.</a:t>
                      </a:r>
                      <a:endParaRPr lang="ru-RU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krobat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krobat" panose="00000600000000000000" pitchFamily="50" charset="-52"/>
                        </a:rPr>
                        <a:t>Выполнение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krobat" panose="00000600000000000000" pitchFamily="50" charset="-52"/>
                        </a:rPr>
                        <a:t>% исполнения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latin typeface="Akrobat" panose="00000600000000000000" pitchFamily="50" charset="-52"/>
                        </a:rPr>
                        <a:t>Охват ЛУИН </a:t>
                      </a:r>
                      <a:r>
                        <a:rPr lang="ru-RU" sz="1800" b="0" baseline="0" dirty="0">
                          <a:latin typeface="Akrobat" panose="00000600000000000000" pitchFamily="50" charset="-52"/>
                        </a:rPr>
                        <a:t> профилактическими программами (шприц, презерватив, ИОК)</a:t>
                      </a:r>
                      <a:endParaRPr lang="ru-RU" sz="1800" b="0" dirty="0">
                        <a:latin typeface="Akrobat" panose="00000600000000000000" pitchFamily="50" charset="-5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Akrobat" panose="00000600000000000000" pitchFamily="50" charset="-52"/>
                        </a:rPr>
                        <a:t>           5 250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Akrobat" panose="00000600000000000000" pitchFamily="50" charset="-52"/>
                        </a:rPr>
                        <a:t>5761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110%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48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latin typeface="Akrobat" panose="00000600000000000000" pitchFamily="50" charset="-52"/>
                        </a:rPr>
                        <a:t>Тестирование на ВИЧ-инфекцию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Akrobat" panose="00000600000000000000" pitchFamily="50" charset="-52"/>
                        </a:rPr>
                        <a:t>           4 200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Akrobat" panose="00000600000000000000" pitchFamily="50" charset="-52"/>
                        </a:rPr>
                        <a:t>4967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118%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latin typeface="Akrobat" panose="00000600000000000000" pitchFamily="50" charset="-52"/>
                        </a:rPr>
                        <a:t>Выявление ВИЧ-инфекции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          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5745" y="5684807"/>
            <a:ext cx="12026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Планируемая сумма на НПО по работе с ЛУИН на 2021 г.  – 232 329 долларов США,  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фактические затраты на 30.09.2021г.  – 167 182 долларов США,  Экономия   – 65 146 долларов США (работа 4 квартала)</a:t>
            </a:r>
          </a:p>
          <a:p>
            <a:pPr algn="ctr"/>
            <a:r>
              <a:rPr lang="ru-RU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13" name="Рисунок 12" descr="Шприц">
            <a:extLst>
              <a:ext uri="{FF2B5EF4-FFF2-40B4-BE49-F238E27FC236}">
                <a16:creationId xmlns:a16="http://schemas.microsoft.com/office/drawing/2014/main" id="{4FAFD1ED-B4B0-40C3-A370-264C3438C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017" y="1463633"/>
            <a:ext cx="547254" cy="547254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150347" y="3392848"/>
            <a:ext cx="21932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krobat" panose="00000600000000000000" pitchFamily="50" charset="-52"/>
              </a:rPr>
              <a:t>Показатели работы</a:t>
            </a:r>
            <a:endParaRPr lang="ru-RU" sz="2000" dirty="0"/>
          </a:p>
        </p:txBody>
      </p:sp>
      <p:pic>
        <p:nvPicPr>
          <p:cNvPr id="1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2E6FEF5E-9D2A-4DBD-A13D-8D3129149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329443" y="42803"/>
            <a:ext cx="970823" cy="644704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788EBAE-044D-4E6E-AEA7-203C4FE593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26" y="50721"/>
            <a:ext cx="1480928" cy="6434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3690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94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106" y="0"/>
            <a:ext cx="11205712" cy="885704"/>
          </a:xfrm>
        </p:spPr>
        <p:txBody>
          <a:bodyPr>
            <a:normAutofit/>
          </a:bodyPr>
          <a:lstStyle/>
          <a:p>
            <a:pPr lvl="0" algn="ctr"/>
            <a:r>
              <a:rPr lang="ru-RU" sz="2400" b="1" dirty="0">
                <a:solidFill>
                  <a:srgbClr val="C00000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Задача -  </a:t>
            </a:r>
            <a:r>
              <a:rPr lang="ru-RU" sz="2400" b="1" dirty="0">
                <a:solidFill>
                  <a:schemeClr val="bg1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Усиление и расширение комплексных  и эффективных н</a:t>
            </a:r>
            <a:br>
              <a:rPr lang="ru-RU" sz="2400" b="1" dirty="0">
                <a:solidFill>
                  <a:schemeClr val="bg1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</a:br>
            <a:r>
              <a:rPr lang="ru-RU" sz="2400" b="1" dirty="0">
                <a:solidFill>
                  <a:schemeClr val="bg1"/>
                </a:solidFill>
                <a:latin typeface="Akrobat" panose="00000600000000000000" pitchFamily="50" charset="-52"/>
                <a:ea typeface="Exo"/>
                <a:cs typeface="Exo"/>
                <a:sym typeface="Exo"/>
              </a:rPr>
              <a:t> программ для  КГН по профилактике ВИЧ-инфекции и лечению и уходу ЛЖВ (3)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4106" y="853900"/>
            <a:ext cx="11205712" cy="603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90445" y="882656"/>
            <a:ext cx="1050697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rgbClr val="C00000"/>
              </a:solidFill>
              <a:latin typeface="Akrobat" panose="00000600000000000000" pitchFamily="50" charset="-52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krobat" panose="00000600000000000000" pitchFamily="50" charset="-52"/>
              </a:rPr>
              <a:t>Суб-контрактеры 3 НПО по работе  с ЛЖВ в 3 регионах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krobat" panose="00000600000000000000" pitchFamily="50" charset="-52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schemeClr val="bg1"/>
                </a:solidFill>
                <a:latin typeface="Akrobat" panose="00000600000000000000" pitchFamily="50" charset="-52"/>
              </a:rPr>
              <a:t>Карагандинская область  </a:t>
            </a:r>
            <a:r>
              <a:rPr lang="ru-RU" dirty="0">
                <a:solidFill>
                  <a:schemeClr val="bg1"/>
                </a:solidFill>
                <a:latin typeface="Akrobat" panose="00000600000000000000" pitchFamily="50" charset="-52"/>
              </a:rPr>
              <a:t>- ОФ "</a:t>
            </a:r>
            <a:r>
              <a:rPr lang="ru-RU" dirty="0" err="1">
                <a:solidFill>
                  <a:schemeClr val="bg1"/>
                </a:solidFill>
                <a:latin typeface="Akrobat" panose="00000600000000000000" pitchFamily="50" charset="-52"/>
              </a:rPr>
              <a:t>Шапагат</a:t>
            </a:r>
            <a:r>
              <a:rPr lang="ru-RU" dirty="0">
                <a:solidFill>
                  <a:schemeClr val="bg1"/>
                </a:solidFill>
                <a:latin typeface="Akrobat" panose="00000600000000000000" pitchFamily="50" charset="-52"/>
              </a:rPr>
              <a:t>" - 10 равных консультантов + 2 ст. социальных работников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schemeClr val="bg1"/>
                </a:solidFill>
                <a:latin typeface="Akrobat" panose="00000600000000000000" pitchFamily="50" charset="-52"/>
              </a:rPr>
              <a:t>Алматинская область</a:t>
            </a:r>
            <a:r>
              <a:rPr lang="ru-RU" dirty="0">
                <a:solidFill>
                  <a:schemeClr val="bg1"/>
                </a:solidFill>
                <a:latin typeface="Akrobat" panose="00000600000000000000" pitchFamily="50" charset="-52"/>
              </a:rPr>
              <a:t>  –  ОФ «Доверие плюс» - 10 +2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>
                <a:solidFill>
                  <a:schemeClr val="bg1"/>
                </a:solidFill>
                <a:latin typeface="Akrobat" panose="00000600000000000000" pitchFamily="50" charset="-52"/>
              </a:rPr>
              <a:t>г. Нур-Султан </a:t>
            </a:r>
            <a:r>
              <a:rPr lang="ru-RU" dirty="0">
                <a:solidFill>
                  <a:schemeClr val="bg1"/>
                </a:solidFill>
                <a:latin typeface="Akrobat" panose="00000600000000000000" pitchFamily="50" charset="-52"/>
              </a:rPr>
              <a:t>-   ОФ «Жизнь  вопреки» - 7+1 </a:t>
            </a:r>
          </a:p>
          <a:p>
            <a:r>
              <a:rPr lang="ru-RU" sz="1600" b="1" dirty="0">
                <a:solidFill>
                  <a:srgbClr val="002060"/>
                </a:solidFill>
                <a:latin typeface="Akrobat" panose="00000600000000000000" pitchFamily="50" charset="-52"/>
              </a:rPr>
              <a:t>        </a:t>
            </a:r>
          </a:p>
          <a:p>
            <a:r>
              <a:rPr lang="ru-RU" b="1" dirty="0">
                <a:solidFill>
                  <a:srgbClr val="002060"/>
                </a:solidFill>
                <a:latin typeface="Akrobat" panose="00000600000000000000" pitchFamily="50" charset="-52"/>
              </a:rPr>
              <a:t>ВЫДЕЛЕНО</a:t>
            </a:r>
            <a:r>
              <a:rPr lang="ru-RU" dirty="0">
                <a:solidFill>
                  <a:srgbClr val="C00000"/>
                </a:solidFill>
                <a:latin typeface="Akrobat" panose="00000600000000000000" pitchFamily="50" charset="-52"/>
              </a:rPr>
              <a:t>: </a:t>
            </a:r>
            <a:r>
              <a:rPr lang="ru-RU" b="1" dirty="0">
                <a:solidFill>
                  <a:srgbClr val="002060"/>
                </a:solidFill>
                <a:latin typeface="Akrobat" panose="00000600000000000000" pitchFamily="50" charset="-52"/>
              </a:rPr>
              <a:t>27 ставок  равных консультантов и 5   социальных работников;              ЗАНЯТО: 27 и 5</a:t>
            </a:r>
            <a:endParaRPr lang="ru-RU" sz="1600" dirty="0">
              <a:solidFill>
                <a:srgbClr val="C00000"/>
              </a:solidFill>
              <a:latin typeface="Akrobat" panose="00000600000000000000" pitchFamily="50" charset="-52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082881"/>
              </p:ext>
            </p:extLst>
          </p:nvPr>
        </p:nvGraphicFramePr>
        <p:xfrm>
          <a:off x="165745" y="3834109"/>
          <a:ext cx="11704202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8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3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Akrobat" panose="00000600000000000000" pitchFamily="50" charset="-52"/>
                        </a:rPr>
                        <a:t>Индикатор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Akrobat" panose="00000600000000000000" pitchFamily="50" charset="-52"/>
                        </a:rPr>
                        <a:t>План на 30.09.2021</a:t>
                      </a:r>
                      <a:r>
                        <a:rPr lang="ru-RU" sz="1800" baseline="0" dirty="0">
                          <a:latin typeface="Akrobat" panose="00000600000000000000" pitchFamily="50" charset="-52"/>
                        </a:rPr>
                        <a:t>г.</a:t>
                      </a:r>
                      <a:endParaRPr lang="ru-RU" sz="18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Akrobat" panose="00000600000000000000" pitchFamily="50" charset="-52"/>
                        </a:rPr>
                        <a:t>Выполнение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Akrobat" panose="00000600000000000000" pitchFamily="50" charset="-52"/>
                        </a:rPr>
                        <a:t>%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Охват ЛЖВ услугами по лечению и уходу</a:t>
                      </a:r>
                      <a:r>
                        <a:rPr lang="ru-RU" sz="1600" baseline="0" dirty="0">
                          <a:latin typeface="Akrobat" panose="00000600000000000000" pitchFamily="50" charset="-52"/>
                        </a:rPr>
                        <a:t> </a:t>
                      </a:r>
                      <a:endParaRPr lang="ru-RU" sz="1600" dirty="0">
                        <a:latin typeface="Akrobat" panose="00000600000000000000" pitchFamily="50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krobat" panose="00000600000000000000" pitchFamily="50" charset="-52"/>
                        </a:rPr>
                        <a:t>1410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krobat" panose="00000600000000000000" pitchFamily="50" charset="-52"/>
                        </a:rPr>
                        <a:t>1458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103%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Количество ЛЖВ,  поставленных на «Диспансерный» учет в ОГЦ СПИД  (из числа потерянных)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krobat" panose="00000600000000000000" pitchFamily="50" charset="-52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krobat" panose="00000600000000000000" pitchFamily="50" charset="-52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C00000"/>
                        </a:solidFill>
                        <a:latin typeface="Akrobat" panose="00000600000000000000" pitchFamily="50" charset="-52"/>
                      </a:endParaRPr>
                    </a:p>
                    <a:p>
                      <a:pPr algn="ctr"/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72%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krobat" panose="00000600000000000000" pitchFamily="50" charset="-52"/>
                        </a:rPr>
                        <a:t>Количество ЛЖВ начавших прием АРТ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krobat" panose="00000600000000000000" pitchFamily="50" charset="-52"/>
                        </a:rPr>
                        <a:t>423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solidFill>
                            <a:schemeClr val="tx1"/>
                          </a:solidFill>
                          <a:latin typeface="Akrobat" panose="00000600000000000000" pitchFamily="50" charset="-52"/>
                        </a:rPr>
                        <a:t>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strike="noStrike" dirty="0">
                          <a:solidFill>
                            <a:srgbClr val="C00000"/>
                          </a:solidFill>
                          <a:latin typeface="Akrobat" panose="00000600000000000000" pitchFamily="50" charset="-52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5745" y="5872314"/>
            <a:ext cx="12026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4">
                    <a:lumMod val="20000"/>
                    <a:lumOff val="80000"/>
                  </a:schemeClr>
                </a:solidFill>
                <a:latin typeface="Akrobat" panose="00000600000000000000" pitchFamily="50" charset="-52"/>
              </a:rPr>
              <a:t>Планируемая сумма на НПО по работе с ЛЖВ на 2021 г.  – 158,499 долларов США,  </a:t>
            </a:r>
          </a:p>
          <a:p>
            <a:pPr algn="ctr"/>
            <a:r>
              <a:rPr lang="ru-RU" dirty="0">
                <a:solidFill>
                  <a:schemeClr val="accent4">
                    <a:lumMod val="20000"/>
                    <a:lumOff val="80000"/>
                  </a:schemeClr>
                </a:solidFill>
                <a:latin typeface="Akrobat" panose="00000600000000000000" pitchFamily="50" charset="-52"/>
              </a:rPr>
              <a:t>фактические затраты на 30.09.2021г.  – 99,502 долларов США,  Экономия  – 58,998 долларов США (переход га 4 кв)</a:t>
            </a:r>
          </a:p>
          <a:p>
            <a:pPr algn="ctr"/>
            <a:r>
              <a:rPr lang="ru-RU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13" name="Рисунок 12" descr="Лекарство">
            <a:extLst>
              <a:ext uri="{FF2B5EF4-FFF2-40B4-BE49-F238E27FC236}">
                <a16:creationId xmlns:a16="http://schemas.microsoft.com/office/drawing/2014/main" id="{517BDDE4-898F-4D58-B81A-EBF2AE34AE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5654" y="1698638"/>
            <a:ext cx="662393" cy="66239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879737" y="3244334"/>
            <a:ext cx="21932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krobat" panose="00000600000000000000" pitchFamily="50" charset="-52"/>
              </a:rPr>
              <a:t>Показатели работы</a:t>
            </a:r>
            <a:endParaRPr lang="ru-RU" sz="2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AutoShape 4" descr="Seafoam Green Scales in The X Note">
            <a:extLst>
              <a:ext uri="{FF2B5EF4-FFF2-40B4-BE49-F238E27FC236}">
                <a16:creationId xmlns:a16="http://schemas.microsoft.com/office/drawing/2014/main" id="{6DF65B53-3DE1-4B6C-8C5C-52C3924E61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Graphic 66">
            <a:extLst>
              <a:ext uri="{FF2B5EF4-FFF2-40B4-BE49-F238E27FC236}">
                <a16:creationId xmlns:a16="http://schemas.microsoft.com/office/drawing/2014/main" id="{B4E97B71-D7DC-432B-9E36-4802250744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1540000">
            <a:off x="3893085" y="918206"/>
            <a:ext cx="4873529" cy="12466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9DE2E2E9-7A8B-4168-9644-5B7296C102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26" y="50721"/>
            <a:ext cx="1480928" cy="643457"/>
          </a:xfrm>
          <a:prstGeom prst="rect">
            <a:avLst/>
          </a:prstGeom>
          <a:noFill/>
        </p:spPr>
      </p:pic>
      <p:pic>
        <p:nvPicPr>
          <p:cNvPr id="16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5DA1AC0F-3605-4EA9-9F9C-F4117D417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224435" y="62356"/>
            <a:ext cx="970823" cy="644704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66428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</TotalTime>
  <Words>3666</Words>
  <Application>Microsoft Office PowerPoint</Application>
  <PresentationFormat>Широкоэкранный</PresentationFormat>
  <Paragraphs>477</Paragraphs>
  <Slides>17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Akrobat</vt:lpstr>
      <vt:lpstr>Akrobat Bold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Бюджет гранта</vt:lpstr>
      <vt:lpstr>Бюджет гранта</vt:lpstr>
      <vt:lpstr>Закупки (ПРООН, ЮНИСЕФ)</vt:lpstr>
      <vt:lpstr>Задача -  Усиление и расширение комплексных  и эффективных  программ  для  КГН по профилактике ВИЧ-инфекции и лечению и уходу ЛЖВ </vt:lpstr>
      <vt:lpstr>Задача -  Усиление и расширение комплексных  и эффективных   программ для  КГН по профилактике ВИЧ-инфекции и лечению и уходу ЛЖВ (2)</vt:lpstr>
      <vt:lpstr>Задача -  Усиление и расширение комплексных  и эффективных н  программ для  КГН по профилактике ВИЧ-инфекции и лечению и уходу ЛЖВ (3)</vt:lpstr>
      <vt:lpstr>СП -Республиканский научно-практический  центр психического здоровья </vt:lpstr>
      <vt:lpstr>СК - ОФ «Центр научно-практических инициатив» </vt:lpstr>
      <vt:lpstr> СК ОЮЛ «Казахстанский союз людей живущих с ВИЧ»</vt:lpstr>
      <vt:lpstr>Задача - Создание  благоприятной  правовой среды  и устранение правовых барьеров, связанных с вопросами здоровья и гендерного  неравенства</vt:lpstr>
      <vt:lpstr>Задача - Укрепление устойчивых механизмов финансирования, направленных  на профилактику и лечение ВИЧ- инфекции в Казахстане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 Z</dc:creator>
  <cp:lastModifiedBy>User</cp:lastModifiedBy>
  <cp:revision>88</cp:revision>
  <dcterms:created xsi:type="dcterms:W3CDTF">2021-10-14T04:36:56Z</dcterms:created>
  <dcterms:modified xsi:type="dcterms:W3CDTF">2021-11-30T10:26:15Z</dcterms:modified>
</cp:coreProperties>
</file>