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pla.asia/" TargetMode="External"/><Relationship Id="rId2" Type="http://schemas.openxmlformats.org/officeDocument/2006/relationships/hyperlink" Target="mailto:vorontsova.kz13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918648" cy="2046089"/>
          </a:xfrm>
        </p:spPr>
        <p:txBody>
          <a:bodyPr>
            <a:noAutofit/>
          </a:bodyPr>
          <a:lstStyle/>
          <a:p>
            <a:r>
              <a:rPr lang="ru-RU" sz="2800" dirty="0"/>
              <a:t>Исследование на национальном уровне по сравнению результатов закупок тест систем </a:t>
            </a:r>
            <a:r>
              <a:rPr lang="ru-RU" sz="2800" dirty="0" smtClean="0"/>
              <a:t>на ВИЧ-инфекцию, СD4</a:t>
            </a:r>
            <a:r>
              <a:rPr lang="ru-RU" sz="2800" dirty="0"/>
              <a:t>, </a:t>
            </a:r>
            <a:r>
              <a:rPr lang="ru-RU" sz="2800" dirty="0" smtClean="0"/>
              <a:t>вирусную нагрузку и резистентность </a:t>
            </a:r>
            <a:r>
              <a:rPr lang="ru-RU" sz="2800" dirty="0"/>
              <a:t>в Республике Казахстан.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157192"/>
            <a:ext cx="4096544" cy="1392560"/>
          </a:xfrm>
        </p:spPr>
        <p:txBody>
          <a:bodyPr/>
          <a:lstStyle/>
          <a:p>
            <a:r>
              <a:rPr lang="ru-RU" dirty="0"/>
              <a:t>ОЮЛ «Центрально – Азиатская Ассоциация Людей, Живущих с ВИЧ» </a:t>
            </a:r>
          </a:p>
        </p:txBody>
      </p:sp>
      <p:pic>
        <p:nvPicPr>
          <p:cNvPr id="4" name="Рисунок 3" descr="C:\Users\User\Pictures\Лого Альянс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7600"/>
            <a:ext cx="1728192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Pictures\Лого Сеть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864" y="3861048"/>
            <a:ext cx="776659" cy="995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405" y="5085184"/>
            <a:ext cx="1224136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Downloads\финал паук 80х180 (1)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2538"/>
            <a:ext cx="1309484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64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Ежегодный </a:t>
            </a:r>
            <a:r>
              <a:rPr lang="ru-RU" dirty="0"/>
              <a:t>прирост новых случаев за счёт городских жителей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РК для оказания медицинских услуг ЛЖВ, скрининга населения на ВИЧ и оказания услуг в ДК выделяется около 4 </a:t>
            </a:r>
            <a:r>
              <a:rPr lang="ru-RU" dirty="0" smtClean="0"/>
              <a:t>млрд. </a:t>
            </a:r>
            <a:r>
              <a:rPr lang="ru-RU" dirty="0"/>
              <a:t>тенге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При этом только для проведения тестирования на ВИЧ населения РК требуется около 5 млрд тенге.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аблюдается </a:t>
            </a:r>
            <a:r>
              <a:rPr lang="ru-RU" dirty="0"/>
              <a:t>дефицит бюджета практически в 2 раза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57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/>
              <a:t>оценке в разрезе городских и сельских жителей, если среди городских жителей новые случаи ВИЧ </a:t>
            </a:r>
            <a:r>
              <a:rPr lang="ru-RU" dirty="0" smtClean="0"/>
              <a:t>инфекции, </a:t>
            </a:r>
            <a:r>
              <a:rPr lang="ru-RU" dirty="0"/>
              <a:t>то среди сельских жителей старые случаи на более продвинутых </a:t>
            </a:r>
            <a:r>
              <a:rPr lang="ru-RU" dirty="0" smtClean="0"/>
              <a:t>стадиях.</a:t>
            </a:r>
          </a:p>
          <a:p>
            <a:endParaRPr lang="ru-RU" dirty="0" smtClean="0"/>
          </a:p>
          <a:p>
            <a:r>
              <a:rPr lang="ru-RU" dirty="0"/>
              <a:t>При анализе структуры тестирования, наибольшая </a:t>
            </a:r>
            <a:r>
              <a:rPr lang="ru-RU" dirty="0" err="1"/>
              <a:t>выявляемость</a:t>
            </a:r>
            <a:r>
              <a:rPr lang="ru-RU" dirty="0"/>
              <a:t> среди КГН, контактных лиц ЛЖВ, среди лиц тестируемых по клиническим показаниям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Среди </a:t>
            </a:r>
            <a:r>
              <a:rPr lang="ru-RU" dirty="0"/>
              <a:t>остального контингента </a:t>
            </a:r>
            <a:r>
              <a:rPr lang="ru-RU" dirty="0" err="1"/>
              <a:t>выявляемость</a:t>
            </a:r>
            <a:r>
              <a:rPr lang="ru-RU" dirty="0"/>
              <a:t> очень низкая, при этом затратная. </a:t>
            </a:r>
          </a:p>
        </p:txBody>
      </p:sp>
    </p:spTree>
    <p:extLst>
      <p:ext uri="{BB962C8B-B14F-4D97-AF65-F5344CB8AC3E}">
        <p14:creationId xmlns:p14="http://schemas.microsoft.com/office/powerpoint/2010/main" val="96179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183880" cy="1051560"/>
          </a:xfrm>
        </p:spPr>
        <p:txBody>
          <a:bodyPr/>
          <a:lstStyle/>
          <a:p>
            <a:r>
              <a:rPr lang="ru-RU" dirty="0" smtClean="0"/>
              <a:t>Предпосылки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/>
              <a:t>СД4 и </a:t>
            </a:r>
            <a:r>
              <a:rPr lang="ru-RU" b="1" i="1" dirty="0" smtClean="0"/>
              <a:t>ВН</a:t>
            </a:r>
          </a:p>
          <a:p>
            <a:r>
              <a:rPr lang="ru-RU" sz="3400" dirty="0"/>
              <a:t>Соблюдается кратность </a:t>
            </a:r>
            <a:r>
              <a:rPr lang="ru-RU" sz="3400" dirty="0" smtClean="0"/>
              <a:t>исследования: </a:t>
            </a:r>
            <a:r>
              <a:rPr lang="ru-RU" sz="3400" dirty="0"/>
              <a:t>на </a:t>
            </a:r>
            <a:r>
              <a:rPr lang="ru-RU" sz="3400" dirty="0" smtClean="0"/>
              <a:t>СД4 </a:t>
            </a:r>
            <a:r>
              <a:rPr lang="ru-RU" sz="3400" dirty="0"/>
              <a:t>у 74% </a:t>
            </a:r>
            <a:r>
              <a:rPr lang="ru-RU" sz="3400" dirty="0" smtClean="0"/>
              <a:t>ЛЖВ, </a:t>
            </a:r>
            <a:r>
              <a:rPr lang="ru-RU" sz="3400" dirty="0"/>
              <a:t>на ВН у 68% </a:t>
            </a:r>
            <a:r>
              <a:rPr lang="ru-RU" sz="3400" dirty="0" smtClean="0"/>
              <a:t>ЛЖВ. </a:t>
            </a:r>
          </a:p>
          <a:p>
            <a:pPr marL="0" indent="0">
              <a:buNone/>
            </a:pPr>
            <a:endParaRPr lang="ru-RU" sz="3400" dirty="0" smtClean="0"/>
          </a:p>
          <a:p>
            <a:r>
              <a:rPr lang="ru-RU" sz="3400" dirty="0" smtClean="0"/>
              <a:t>Удельный </a:t>
            </a:r>
            <a:r>
              <a:rPr lang="ru-RU" sz="3400" dirty="0"/>
              <a:t>вес проводимых исследований на </a:t>
            </a:r>
            <a:r>
              <a:rPr lang="ru-RU" sz="3400" dirty="0" smtClean="0"/>
              <a:t>СД4 </a:t>
            </a:r>
            <a:r>
              <a:rPr lang="ru-RU" sz="3400" dirty="0"/>
              <a:t>достигает до 300%, при этом часть пациентов остаётся без обследования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r>
              <a:rPr lang="ru-RU" sz="3400" dirty="0" smtClean="0"/>
              <a:t> </a:t>
            </a:r>
          </a:p>
          <a:p>
            <a:r>
              <a:rPr lang="ru-RU" sz="3400" dirty="0" smtClean="0"/>
              <a:t>В </a:t>
            </a:r>
            <a:r>
              <a:rPr lang="ru-RU" sz="3400" dirty="0"/>
              <a:t>первом квартале чаще всего тесты отсутствуют </a:t>
            </a:r>
            <a:r>
              <a:rPr lang="ru-RU" sz="3400" dirty="0" smtClean="0"/>
              <a:t>(выделение </a:t>
            </a:r>
            <a:r>
              <a:rPr lang="ru-RU" sz="3400" dirty="0"/>
              <a:t>бюджета, проведение тендеров) и исследования не проводятся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endParaRPr lang="ru-RU" sz="3400" dirty="0" smtClean="0"/>
          </a:p>
          <a:p>
            <a:r>
              <a:rPr lang="ru-RU" sz="3400" dirty="0" smtClean="0"/>
              <a:t>По ВН - удельный </a:t>
            </a:r>
            <a:r>
              <a:rPr lang="ru-RU" sz="3400" dirty="0"/>
              <a:t>вес обследованных ниже и соблюдение кратности так же </a:t>
            </a:r>
            <a:r>
              <a:rPr lang="ru-RU" sz="3400" dirty="0" smtClean="0"/>
              <a:t>ниже</a:t>
            </a:r>
            <a:r>
              <a:rPr lang="ru-RU" sz="3400" dirty="0"/>
              <a:t> </a:t>
            </a:r>
            <a:r>
              <a:rPr lang="ru-RU" sz="3400" dirty="0" smtClean="0"/>
              <a:t>,чем на СД4.</a:t>
            </a:r>
          </a:p>
          <a:p>
            <a:endParaRPr lang="ru-RU" sz="3400" dirty="0" smtClean="0"/>
          </a:p>
          <a:p>
            <a:r>
              <a:rPr lang="ru-RU" sz="3400" b="1" dirty="0"/>
              <a:t>В течение последних трёх лет, удельный вес проведённых исследований в данных регионах от планируемых не выше 7-40%. </a:t>
            </a:r>
          </a:p>
        </p:txBody>
      </p:sp>
    </p:spTree>
    <p:extLst>
      <p:ext uri="{BB962C8B-B14F-4D97-AF65-F5344CB8AC3E}">
        <p14:creationId xmlns:p14="http://schemas.microsoft.com/office/powerpoint/2010/main" val="362472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113271"/>
              </p:ext>
            </p:extLst>
          </p:nvPr>
        </p:nvGraphicFramePr>
        <p:xfrm>
          <a:off x="755576" y="836712"/>
          <a:ext cx="7776863" cy="5472608"/>
        </p:xfrm>
        <a:graphic>
          <a:graphicData uri="http://schemas.openxmlformats.org/drawingml/2006/table">
            <a:tbl>
              <a:tblPr firstRow="1" firstCol="1" bandRow="1"/>
              <a:tblGrid>
                <a:gridCol w="2272303"/>
                <a:gridCol w="5504560"/>
              </a:tblGrid>
              <a:tr h="2736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Цель исследования: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УСТАНОВИТЬ УРОВЕНЬ ОБЕСПЕЧЕНИЯ ДИАГНОСТИЧЕСКИМИ ТЕСТ-СИСТЕМАМИ НА ВИЧ-ИНФЕКЦИЮ, </a:t>
                      </a:r>
                      <a:r>
                        <a:rPr lang="kk-KZ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С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4, ВИРУСНУЮ НАГРУЗКУ И РЕЗИСТЕНТНОСТЬ В 2018 ГОДУ.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/>
                          <a:ea typeface="Calibri"/>
                          <a:cs typeface="Calibri"/>
                        </a:rPr>
                        <a:t>География исследования: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РЕСПУБЛИКА КАЗАХСТАН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Сроки 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Июнь – ноябрь 2019 г.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82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/>
          <a:lstStyle/>
          <a:p>
            <a:r>
              <a:rPr lang="ru-RU" dirty="0"/>
              <a:t>Структура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Анализ </a:t>
            </a:r>
            <a:r>
              <a:rPr lang="ru-RU" sz="2900" dirty="0"/>
              <a:t>эпидемиологической </a:t>
            </a:r>
            <a:r>
              <a:rPr lang="ru-RU" sz="2900" dirty="0" smtClean="0"/>
              <a:t>ситуации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Мониторинговые тесты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Анализ </a:t>
            </a:r>
            <a:r>
              <a:rPr lang="ru-RU" sz="2900" dirty="0"/>
              <a:t>нормативно-правовой базы в сфере закупок </a:t>
            </a:r>
            <a:r>
              <a:rPr lang="ru-RU" sz="2900" dirty="0" smtClean="0"/>
              <a:t>тестов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Процедура </a:t>
            </a:r>
            <a:r>
              <a:rPr lang="ru-RU" sz="2900" dirty="0"/>
              <a:t>регистрации тест-систем и перечень зарегистрированных </a:t>
            </a:r>
            <a:r>
              <a:rPr lang="ru-RU" sz="2900" dirty="0" smtClean="0"/>
              <a:t>тест-систем</a:t>
            </a:r>
          </a:p>
          <a:p>
            <a:pPr marL="0" indent="0">
              <a:buNone/>
            </a:pPr>
            <a:endParaRPr lang="ru-RU" sz="2900" dirty="0"/>
          </a:p>
          <a:p>
            <a:r>
              <a:rPr lang="ru-RU" sz="2900" dirty="0" smtClean="0"/>
              <a:t>Анализ </a:t>
            </a:r>
            <a:r>
              <a:rPr lang="ru-RU" sz="2900" dirty="0"/>
              <a:t>структуры закупок тест-систем в </a:t>
            </a:r>
            <a:r>
              <a:rPr lang="ru-RU" sz="2900" dirty="0" smtClean="0"/>
              <a:t>2017-2018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Анализ </a:t>
            </a:r>
            <a:r>
              <a:rPr lang="ru-RU" sz="2900" dirty="0"/>
              <a:t>информации о перебоях в предоставлении тест системах об отсутствии тест системы в РК на основании открытых </a:t>
            </a:r>
            <a:r>
              <a:rPr lang="ru-RU" sz="2900" dirty="0" smtClean="0"/>
              <a:t>источников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Основные </a:t>
            </a:r>
            <a:r>
              <a:rPr lang="ru-RU" sz="2900" dirty="0"/>
              <a:t>выводы по результатам </a:t>
            </a:r>
            <a:r>
              <a:rPr lang="ru-RU" sz="2900" dirty="0" smtClean="0"/>
              <a:t>исследования</a:t>
            </a:r>
          </a:p>
          <a:p>
            <a:pPr marL="0" indent="0">
              <a:buNone/>
            </a:pPr>
            <a:endParaRPr lang="ru-RU" sz="2900" dirty="0" smtClean="0"/>
          </a:p>
          <a:p>
            <a:r>
              <a:rPr lang="ru-RU" sz="2900" dirty="0" smtClean="0"/>
              <a:t>Разработка </a:t>
            </a:r>
            <a:r>
              <a:rPr lang="ru-RU" sz="2900" dirty="0"/>
              <a:t>ключевых рекомендаций в следующих сферах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50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(предварительные)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/>
              <a:t>Д</a:t>
            </a:r>
            <a:r>
              <a:rPr lang="ru-RU" dirty="0" smtClean="0"/>
              <a:t>ефицит </a:t>
            </a:r>
            <a:r>
              <a:rPr lang="ru-RU" dirty="0"/>
              <a:t>бюджета и </a:t>
            </a:r>
            <a:r>
              <a:rPr lang="ru-RU" dirty="0" smtClean="0"/>
              <a:t>нерациональное использование </a:t>
            </a:r>
            <a:r>
              <a:rPr lang="ru-RU" dirty="0"/>
              <a:t>имеющихся средств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В первую очередь Администрация </a:t>
            </a:r>
            <a:r>
              <a:rPr lang="ru-RU" dirty="0"/>
              <a:t>центров СПИД закупает тест системы для проведения исследования на </a:t>
            </a:r>
            <a:r>
              <a:rPr lang="ru-RU" dirty="0" smtClean="0"/>
              <a:t>ВИЧ</a:t>
            </a:r>
          </a:p>
          <a:p>
            <a:endParaRPr lang="ru-RU" dirty="0"/>
          </a:p>
          <a:p>
            <a:r>
              <a:rPr lang="ru-RU" dirty="0" smtClean="0"/>
              <a:t>Предпочтение </a:t>
            </a:r>
            <a:r>
              <a:rPr lang="ru-RU" dirty="0"/>
              <a:t>отдаётся </a:t>
            </a:r>
            <a:r>
              <a:rPr lang="ru-RU" dirty="0" smtClean="0"/>
              <a:t>СД4, </a:t>
            </a:r>
            <a:r>
              <a:rPr lang="ru-RU" dirty="0"/>
              <a:t>а не ВН, учитывая ценность результата и рекомендации ВОЗ по кратности проведения СД4 при дефиците бюджета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На сегодняшний день в разных регионах РК закуп тест систем производится самостоятельно, что приводит к разной ценовой политике на одни и </a:t>
            </a:r>
            <a:r>
              <a:rPr lang="ru-RU" dirty="0" smtClean="0"/>
              <a:t>те же </a:t>
            </a:r>
            <a:r>
              <a:rPr lang="ru-RU" dirty="0"/>
              <a:t>тест системы.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87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983480"/>
            <a:ext cx="8363272" cy="13258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можно сделать? (предварительные рекомендации)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Внести </a:t>
            </a:r>
            <a:r>
              <a:rPr lang="ru-RU" dirty="0"/>
              <a:t>изменения в структуру тестирования на ВИЧ населения </a:t>
            </a:r>
            <a:r>
              <a:rPr lang="ru-RU" dirty="0" smtClean="0"/>
              <a:t>РК</a:t>
            </a:r>
          </a:p>
          <a:p>
            <a:endParaRPr lang="ru-RU" dirty="0" smtClean="0"/>
          </a:p>
          <a:p>
            <a:r>
              <a:rPr lang="ru-RU" dirty="0" smtClean="0"/>
              <a:t>Пересмотреть </a:t>
            </a:r>
            <a:r>
              <a:rPr lang="ru-RU" dirty="0"/>
              <a:t>существующие тарифы ФОМС на оказание медицинских услуг </a:t>
            </a:r>
            <a:r>
              <a:rPr lang="ru-RU" dirty="0" smtClean="0"/>
              <a:t>ЛЖВ</a:t>
            </a:r>
          </a:p>
          <a:p>
            <a:endParaRPr lang="ru-RU" dirty="0" smtClean="0"/>
          </a:p>
          <a:p>
            <a:r>
              <a:rPr lang="ru-RU" dirty="0" smtClean="0"/>
              <a:t>Централизация </a:t>
            </a:r>
            <a:r>
              <a:rPr lang="ru-RU" dirty="0"/>
              <a:t>закупа тест систем по опыту Украины, Белоруссии и </a:t>
            </a:r>
            <a:r>
              <a:rPr lang="ru-RU" dirty="0" smtClean="0"/>
              <a:t>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25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05064"/>
            <a:ext cx="8183880" cy="105156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Спасибо за внимание!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ru-RU" sz="1600" dirty="0">
                <a:solidFill>
                  <a:srgbClr val="404040"/>
                </a:solidFill>
                <a:latin typeface="Trebuchet MS"/>
              </a:rPr>
              <a:t>Чубукова Любовь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ru-RU" sz="1600" dirty="0">
                <a:solidFill>
                  <a:srgbClr val="404040"/>
                </a:solidFill>
                <a:latin typeface="Trebuchet MS"/>
              </a:rPr>
              <a:t>Программный Специалист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ru-RU" sz="1600" dirty="0">
                <a:solidFill>
                  <a:srgbClr val="404040"/>
                </a:solidFill>
                <a:latin typeface="Trebuchet MS"/>
              </a:rPr>
              <a:t>ОЮЛ "Центрально - Азиатская Ассоциация Людей Живущих с ВИЧ" 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050057, Kazakhstan, Almaty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175/1 </a:t>
            </a:r>
            <a:r>
              <a:rPr lang="en-US" sz="1600" dirty="0" err="1">
                <a:solidFill>
                  <a:srgbClr val="404040"/>
                </a:solidFill>
                <a:latin typeface="Trebuchet MS"/>
              </a:rPr>
              <a:t>Auezov</a:t>
            </a:r>
            <a:r>
              <a:rPr lang="en-US" sz="1600" dirty="0">
                <a:solidFill>
                  <a:srgbClr val="404040"/>
                </a:solidFill>
                <a:latin typeface="Trebuchet MS"/>
              </a:rPr>
              <a:t> str., 6th floor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Office phone: + 7 (727) 225-78-38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Mobile: +7 705 571 17 25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>
                <a:solidFill>
                  <a:srgbClr val="404040"/>
                </a:solidFill>
                <a:latin typeface="Trebuchet MS"/>
              </a:rPr>
              <a:t>Email: </a:t>
            </a:r>
            <a:r>
              <a:rPr lang="en-US" sz="1600" dirty="0" smtClean="0">
                <a:solidFill>
                  <a:srgbClr val="404040"/>
                </a:solidFill>
                <a:latin typeface="Trebuchet MS"/>
                <a:hlinkClick r:id="rId2"/>
              </a:rPr>
              <a:t>vorontsova.kz13@gmail.com</a:t>
            </a:r>
            <a:r>
              <a:rPr lang="ru-RU" sz="1600" dirty="0" smtClean="0">
                <a:solidFill>
                  <a:srgbClr val="404040"/>
                </a:solidFill>
                <a:latin typeface="Trebuchet MS"/>
              </a:rPr>
              <a:t> </a:t>
            </a:r>
          </a:p>
          <a:p>
            <a:pPr marL="44450" lvl="0" indent="0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None/>
            </a:pPr>
            <a:r>
              <a:rPr lang="en-US" sz="1600" dirty="0" smtClean="0">
                <a:solidFill>
                  <a:srgbClr val="404040"/>
                </a:solidFill>
                <a:latin typeface="Trebuchet MS"/>
                <a:hlinkClick r:id="rId3"/>
              </a:rPr>
              <a:t>http</a:t>
            </a:r>
            <a:r>
              <a:rPr lang="en-US" sz="1600" dirty="0">
                <a:solidFill>
                  <a:srgbClr val="404040"/>
                </a:solidFill>
                <a:latin typeface="Trebuchet MS"/>
                <a:hlinkClick r:id="rId3"/>
              </a:rPr>
              <a:t>://capla.asia/</a:t>
            </a:r>
            <a:r>
              <a:rPr lang="ru-RU" sz="1600" dirty="0">
                <a:solidFill>
                  <a:srgbClr val="404040"/>
                </a:solidFill>
                <a:latin typeface="Trebuchet MS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866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</TotalTime>
  <Words>509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Исследование на национальном уровне по сравнению результатов закупок тест систем на ВИЧ-инфекцию, СD4, вирусную нагрузку и резистентность в Республике Казахстан.</vt:lpstr>
      <vt:lpstr>Предпосылки </vt:lpstr>
      <vt:lpstr>Предпосылки</vt:lpstr>
      <vt:lpstr>Предпосылки </vt:lpstr>
      <vt:lpstr>Презентация PowerPoint</vt:lpstr>
      <vt:lpstr>Структура исследования</vt:lpstr>
      <vt:lpstr>Выводы (предварительные)</vt:lpstr>
      <vt:lpstr>Что можно сделать? (предварительные рекомендации)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на национальном уровне по сравнению результатов закупок тест систем на определение маркеров к ВИЧ-инфекции и, иммунного статуса (СD4/СД8) и определения РНК ВИЧ (вирусная  нагрузка)  в Республике Казахстан.</dc:title>
  <dc:creator>User</dc:creator>
  <cp:lastModifiedBy>User</cp:lastModifiedBy>
  <cp:revision>35</cp:revision>
  <dcterms:created xsi:type="dcterms:W3CDTF">2019-08-14T05:54:28Z</dcterms:created>
  <dcterms:modified xsi:type="dcterms:W3CDTF">2019-08-14T06:47:09Z</dcterms:modified>
</cp:coreProperties>
</file>