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1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72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26CE44-C48A-4EAB-995B-DB82E2145AF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048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F04DA-A92D-4234-824E-7B455FFA340C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5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33AB7-485A-4288-AAFA-7BB5DABC1C3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121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69A925-97D6-41C4-B73B-9DF45F055C2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6179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4751C3-7B5B-4622-8C81-CE94C47700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926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E2B9E4-267A-4241-8862-A60202EA4AF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644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322077-B3C1-43F8-BC04-10B1D84F0C5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399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06C4D-12A8-4938-9EA0-4B62B16CB9BA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9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30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01F16-72ED-46FD-9343-5CC17815503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934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292D52-AB87-4F9F-9497-9A6EC3D55C0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683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72167-8C2C-45CF-B4D4-B5AC30F6238B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934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26CE44-C48A-4EAB-995B-DB82E2145AF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454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F04DA-A92D-4234-824E-7B455FFA340C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91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33AB7-485A-4288-AAFA-7BB5DABC1C3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032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69A925-97D6-41C4-B73B-9DF45F055C2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674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4751C3-7B5B-4622-8C81-CE94C47700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36530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E2B9E4-267A-4241-8862-A60202EA4AF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2546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322077-B3C1-43F8-BC04-10B1D84F0C5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757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38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E06C4D-12A8-4938-9EA0-4B62B16CB9BA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5169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01F16-72ED-46FD-9343-5CC17815503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172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292D52-AB87-4F9F-9497-9A6EC3D55C0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280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572167-8C2C-45CF-B4D4-B5AC30F6238B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801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9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0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6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7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8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2D794-AFDA-4112-91DC-27324B61130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8533F-9392-4824-B5E0-F3C24EDAC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5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B2B21-9EDA-4897-B6B3-5B517AB3809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73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8B2B21-9EDA-4897-B6B3-5B517AB3809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8/15/2019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66088-6654-4D3B-AE42-8FC04E9A1A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19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ccesstofunding@theglobalfund.or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057" y="1045028"/>
            <a:ext cx="11767457" cy="4060371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Согласование на СКК </a:t>
            </a:r>
            <a:r>
              <a:rPr lang="ru-RU" sz="32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пояснений на вопрос </a:t>
            </a:r>
            <a:r>
              <a:rPr lang="en-US" sz="32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TRP</a:t>
            </a:r>
            <a: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Плану по переходу финансирования из международных источников на государственное финансирование по компоненту Туберкулез</a:t>
            </a:r>
            <a:b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(повторное представление)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27913"/>
            <a:ext cx="9144000" cy="104502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Исмаилов Ш.Ш., </a:t>
            </a:r>
            <a:endParaRPr lang="en-US" dirty="0" smtClean="0"/>
          </a:p>
          <a:p>
            <a:r>
              <a:rPr lang="ru-RU" dirty="0" smtClean="0"/>
              <a:t>Менеджер ГРП ГФ по ТБ компоненту, ННЦФ</a:t>
            </a:r>
          </a:p>
          <a:p>
            <a:r>
              <a:rPr lang="ru-RU" dirty="0" smtClean="0"/>
              <a:t>Алматы, Август 15,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3914" y="223948"/>
            <a:ext cx="11644513" cy="15696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ЦЕЛЬ: ОБЕСПЕЧЕНИЕ УСТОЙЧИВОГО ПЕРЕХОДА НА ПОЛНОЕ ГОСУДАРСТВЕННОЕ ФИНАНСИРОВАНИЕ ДЛЯ ЭФФЕКТИВНОЙ РЕАЛИЗАЦИИ ПРОТИВОТУБЕРКУЛЕЗНЫХ МЕРОПРИЯТИЙ В РЕСПУБЛИКЕ КАЗАХСТАНЕ НА 2019-2022 ГГ.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1" y="1793608"/>
            <a:ext cx="117690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Задачи: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1: Обеспечение устойчивости всеобщего доступа к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качественным профилактическим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, диагностическим и лечебным услугам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для больных ТБ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и применение стратегических мер, ориентированных на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пациента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Задача 2: Повышение потенциала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кадровых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ресурсов для обеспечения эффективного противотуберкулезного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контроля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Задача 3: Укрепление потенциала мониторинга и оценки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НПТ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Задача 4: Вовлечение организаций гражданского общества, </a:t>
            </a:r>
            <a:r>
              <a:rPr lang="ru-RU" sz="2400" b="1" dirty="0" smtClean="0">
                <a:solidFill>
                  <a:prstClr val="black"/>
                </a:solidFill>
                <a:latin typeface="Century" panose="02040604050505020304" pitchFamily="18" charset="0"/>
              </a:rPr>
              <a:t>НПО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</a:rPr>
              <a:t>и сообществ в мероприятия по борьбе с туберкулезом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3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572" y="174171"/>
            <a:ext cx="11636828" cy="822291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БЮДЖЕТ ПЛАНА ПЕРЕХОДА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846765"/>
              </p:ext>
            </p:extLst>
          </p:nvPr>
        </p:nvGraphicFramePr>
        <p:xfrm>
          <a:off x="468084" y="1360715"/>
          <a:ext cx="11495316" cy="5552250"/>
        </p:xfrm>
        <a:graphic>
          <a:graphicData uri="http://schemas.openxmlformats.org/drawingml/2006/table">
            <a:tbl>
              <a:tblPr/>
              <a:tblGrid>
                <a:gridCol w="819162">
                  <a:extLst>
                    <a:ext uri="{9D8B030D-6E8A-4147-A177-3AD203B41FA5}">
                      <a16:colId xmlns:a16="http://schemas.microsoft.com/office/drawing/2014/main" val="132961671"/>
                    </a:ext>
                  </a:extLst>
                </a:gridCol>
                <a:gridCol w="1706325">
                  <a:extLst>
                    <a:ext uri="{9D8B030D-6E8A-4147-A177-3AD203B41FA5}">
                      <a16:colId xmlns:a16="http://schemas.microsoft.com/office/drawing/2014/main" val="1016266074"/>
                    </a:ext>
                  </a:extLst>
                </a:gridCol>
                <a:gridCol w="2090058">
                  <a:extLst>
                    <a:ext uri="{9D8B030D-6E8A-4147-A177-3AD203B41FA5}">
                      <a16:colId xmlns:a16="http://schemas.microsoft.com/office/drawing/2014/main" val="681556949"/>
                    </a:ext>
                  </a:extLst>
                </a:gridCol>
                <a:gridCol w="1262742">
                  <a:extLst>
                    <a:ext uri="{9D8B030D-6E8A-4147-A177-3AD203B41FA5}">
                      <a16:colId xmlns:a16="http://schemas.microsoft.com/office/drawing/2014/main" val="3749537810"/>
                    </a:ext>
                  </a:extLst>
                </a:gridCol>
                <a:gridCol w="1997992">
                  <a:extLst>
                    <a:ext uri="{9D8B030D-6E8A-4147-A177-3AD203B41FA5}">
                      <a16:colId xmlns:a16="http://schemas.microsoft.com/office/drawing/2014/main" val="2834301802"/>
                    </a:ext>
                  </a:extLst>
                </a:gridCol>
                <a:gridCol w="897608">
                  <a:extLst>
                    <a:ext uri="{9D8B030D-6E8A-4147-A177-3AD203B41FA5}">
                      <a16:colId xmlns:a16="http://schemas.microsoft.com/office/drawing/2014/main" val="382480134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66376594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35490944"/>
                    </a:ext>
                  </a:extLst>
                </a:gridCol>
              </a:tblGrid>
              <a:tr h="77752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Республиканский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/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Местный бюджеты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покрытия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Глобальный фонд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/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доноры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81538"/>
                  </a:ext>
                </a:extLst>
              </a:tr>
              <a:tr h="577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378016"/>
                  </a:ext>
                </a:extLst>
              </a:tr>
              <a:tr h="7215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343,919,800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263,263,067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27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,8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586,066,600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61,8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98,453,600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10,4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432276"/>
                  </a:ext>
                </a:extLst>
              </a:tr>
              <a:tr h="855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492,586,250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350,901,505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25,2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1,019,615,800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73,3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1,5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819675"/>
                  </a:ext>
                </a:extLst>
              </a:tr>
              <a:tr h="855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412,202,000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386,131,627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38,9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585,400,200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59,0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2.1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92202"/>
                  </a:ext>
                </a:extLst>
              </a:tr>
              <a:tr h="855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377,784,050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492,610,432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62,4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276,976,000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35,1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2,5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436504"/>
                  </a:ext>
                </a:extLst>
              </a:tr>
              <a:tr h="855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4,119,418,831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1,492,906,631</a:t>
                      </a:r>
                      <a:endParaRPr lang="ru-RU" sz="2000" b="1" i="0" u="none" strike="noStrike" dirty="0" smtClean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36,2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2,468,058,600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5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9,</a:t>
                      </a:r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158,453,600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"/>
                        </a:rPr>
                        <a:t>3,9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8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13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13" y="87087"/>
            <a:ext cx="11952515" cy="1603602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 </a:t>
            </a:r>
            <a:r>
              <a:rPr 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TRP GF-</a:t>
            </a:r>
            <a:r>
              <a:rPr lang="ru-RU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«Запрос </a:t>
            </a:r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финансирование </a:t>
            </a:r>
            <a:r>
              <a:rPr lang="ru-RU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кадровых </a:t>
            </a:r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ресурсов» </a:t>
            </a:r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модуля </a:t>
            </a:r>
            <a:r>
              <a:rPr lang="ru-RU" sz="28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Жизнеспособные и устойчивые системы для сохранения здоровья людей (ЖУССЗ) </a:t>
            </a:r>
            <a:endParaRPr lang="ru-RU" sz="36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1513" y="1825625"/>
            <a:ext cx="4267201" cy="47820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Вопрос по Плану перехода: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Улучшенный </a:t>
            </a:r>
            <a:r>
              <a:rPr lang="ru-RU" b="1" dirty="0"/>
              <a:t>и расширенный раздел по кадровым ресурсам в здравоохранении Плана устойчивости и готовности перехода от международного к внутреннему </a:t>
            </a:r>
            <a:r>
              <a:rPr lang="ru-RU" b="1" dirty="0" smtClean="0"/>
              <a:t>финансированию</a:t>
            </a:r>
            <a:endParaRPr lang="ru-RU" b="1" dirty="0"/>
          </a:p>
          <a:p>
            <a:pPr algn="just"/>
            <a:endParaRPr lang="en-US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5400" y="1901825"/>
            <a:ext cx="6879771" cy="4782004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Ответ:</a:t>
            </a:r>
          </a:p>
          <a:p>
            <a:pPr algn="ctr">
              <a:buFontTx/>
              <a:buChar char="-"/>
            </a:pPr>
            <a:r>
              <a:rPr lang="ru-RU" b="1" dirty="0" smtClean="0"/>
              <a:t>детальные ответы оправлены </a:t>
            </a:r>
            <a:r>
              <a:rPr lang="ru-RU" b="1" dirty="0"/>
              <a:t>в адрес </a:t>
            </a:r>
            <a:r>
              <a:rPr lang="en-US" b="1" dirty="0" smtClean="0"/>
              <a:t>TRP</a:t>
            </a:r>
            <a:r>
              <a:rPr lang="ru-RU" b="1" dirty="0" smtClean="0"/>
              <a:t>- </a:t>
            </a:r>
            <a:r>
              <a:rPr lang="en-US" b="1" dirty="0" smtClean="0"/>
              <a:t> </a:t>
            </a:r>
            <a:r>
              <a:rPr lang="ru-RU" b="1" dirty="0"/>
              <a:t>01 Июля 2019 года (</a:t>
            </a:r>
            <a:r>
              <a:rPr lang="en-US" b="1" dirty="0">
                <a:hlinkClick r:id="rId2"/>
              </a:rPr>
              <a:t>accesstofunding@theglobalfund.org</a:t>
            </a:r>
            <a:r>
              <a:rPr lang="ru-RU" b="1" dirty="0"/>
              <a:t> и </a:t>
            </a:r>
            <a:r>
              <a:rPr lang="ru-RU" b="1"/>
              <a:t>ФПМ</a:t>
            </a:r>
            <a:r>
              <a:rPr lang="ru-RU" b="1" smtClean="0"/>
              <a:t>)</a:t>
            </a:r>
          </a:p>
          <a:p>
            <a:pPr algn="ctr">
              <a:buFontTx/>
              <a:buChar char="-"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  - Плана перехода от </a:t>
            </a:r>
            <a:r>
              <a:rPr lang="ru-RU" b="1" dirty="0"/>
              <a:t>международного к внутреннему финансированию мероприятий по борьбе с </a:t>
            </a:r>
            <a:r>
              <a:rPr lang="ru-RU" b="1" dirty="0" smtClean="0"/>
              <a:t>ТБ:   дополнения и изменения </a:t>
            </a:r>
            <a:r>
              <a:rPr lang="ru-RU" sz="3600" b="1" dirty="0" smtClean="0">
                <a:solidFill>
                  <a:srgbClr val="7030A0"/>
                </a:solidFill>
              </a:rPr>
              <a:t>согласованы</a:t>
            </a:r>
            <a:r>
              <a:rPr lang="ru-RU" sz="3600" b="1" dirty="0" smtClean="0">
                <a:solidFill>
                  <a:srgbClr val="7030A0"/>
                </a:solidFill>
              </a:rPr>
              <a:t>.</a:t>
            </a:r>
            <a:endParaRPr lang="en-US" sz="3600" b="1" dirty="0">
              <a:solidFill>
                <a:srgbClr val="7030A0"/>
              </a:solidFill>
            </a:endParaRPr>
          </a:p>
          <a:p>
            <a:pPr algn="ctr">
              <a:buFontTx/>
              <a:buChar char="-"/>
            </a:pPr>
            <a:endParaRPr lang="ru-RU" b="1" dirty="0"/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flipH="1">
            <a:off x="4833256" y="2275114"/>
            <a:ext cx="272142" cy="4211184"/>
          </a:xfrm>
          <a:prstGeom prst="leftBrace">
            <a:avLst>
              <a:gd name="adj1" fmla="val 230270"/>
              <a:gd name="adj2" fmla="val 54762"/>
            </a:avLst>
          </a:prstGeom>
          <a:solidFill>
            <a:schemeClr val="accent4"/>
          </a:solidFill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85700" dirty="0"/>
          </a:p>
        </p:txBody>
      </p:sp>
    </p:spTree>
    <p:extLst>
      <p:ext uri="{BB962C8B-B14F-4D97-AF65-F5344CB8AC3E}">
        <p14:creationId xmlns:p14="http://schemas.microsoft.com/office/powerpoint/2010/main" val="945372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284</Words>
  <Application>Microsoft Office PowerPoint</Application>
  <PresentationFormat>Широкоэкранный</PresentationFormat>
  <Paragraphs>77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</vt:lpstr>
      <vt:lpstr>Times New Roman</vt:lpstr>
      <vt:lpstr>Office Theme</vt:lpstr>
      <vt:lpstr>1_Office Theme</vt:lpstr>
      <vt:lpstr>2_Office Theme</vt:lpstr>
      <vt:lpstr>Согласование на СКК пояснений на вопрос TRP к Плану по переходу финансирования из международных источников на государственное финансирование по компоненту Туберкулез  (повторное представление)</vt:lpstr>
      <vt:lpstr>Презентация PowerPoint</vt:lpstr>
      <vt:lpstr>ОБЩИЙ БЮДЖЕТ ПЛАНА ПЕРЕХОДА</vt:lpstr>
      <vt:lpstr>Вопрос  TRP GF- «Запрос на финансирование кадровых ресурсов» в рамках модуля Жизнеспособные и устойчивые системы для сохранения здоровья людей (ЖУССЗ)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проекта Плана по переходу финансирования из международных источников в государственное финансирование по компоненту Туберкулез</dc:title>
  <dc:creator>Victor</dc:creator>
  <cp:lastModifiedBy>Пользователь Windows</cp:lastModifiedBy>
  <cp:revision>26</cp:revision>
  <dcterms:created xsi:type="dcterms:W3CDTF">2019-08-14T08:33:18Z</dcterms:created>
  <dcterms:modified xsi:type="dcterms:W3CDTF">2019-08-15T04:30:53Z</dcterms:modified>
</cp:coreProperties>
</file>