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47" r:id="rId3"/>
    <p:sldId id="392" r:id="rId4"/>
    <p:sldId id="348" r:id="rId5"/>
    <p:sldId id="386" r:id="rId6"/>
    <p:sldId id="367" r:id="rId7"/>
    <p:sldId id="387" r:id="rId8"/>
    <p:sldId id="382" r:id="rId9"/>
    <p:sldId id="373" r:id="rId10"/>
    <p:sldId id="378" r:id="rId11"/>
    <p:sldId id="388" r:id="rId12"/>
    <p:sldId id="389" r:id="rId13"/>
    <p:sldId id="390" r:id="rId14"/>
    <p:sldId id="393" r:id="rId15"/>
    <p:sldId id="391" r:id="rId16"/>
    <p:sldId id="385" r:id="rId17"/>
    <p:sldId id="34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" initials="A" lastIdx="6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52" autoAdjust="0"/>
    <p:restoredTop sz="94434" autoAdjust="0"/>
  </p:normalViewPr>
  <p:slideViewPr>
    <p:cSldViewPr snapToGrid="0">
      <p:cViewPr varScale="1">
        <p:scale>
          <a:sx n="65" d="100"/>
          <a:sy n="65" d="100"/>
        </p:scale>
        <p:origin x="1008" y="3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72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9EFEC-DE03-4C52-A1E7-1DCD4B887299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6C9B3-A929-4D0E-A3E3-95437889C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683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4C250B-50CA-4E9F-9647-B234B5125EA3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881A8B-0B9A-4C54-8E66-BC46C3F74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73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81A8B-0B9A-4C54-8E66-BC46C3F74F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035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81A8B-0B9A-4C54-8E66-BC46C3F74F3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83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6CE44-C48A-4EAB-995B-DB82E2145AF9}" type="datetime1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20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2D52-AB87-4F9F-9497-9A6EC3D55C07}" type="datetime1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92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2167-8C2C-45CF-B4D4-B5AC30F6238B}" type="datetime1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0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04DA-A92D-4234-824E-7B455FFA340C}" type="datetime1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87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3AB7-485A-4288-AAFA-7BB5DABC1C39}" type="datetime1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34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9A925-97D6-41C4-B73B-9DF45F055C20}" type="datetime1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90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751C3-7B5B-4622-8C81-CE94C47700E2}" type="datetime1">
              <a:rPr lang="en-US" smtClean="0"/>
              <a:t>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894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B9E4-267A-4241-8862-A60202EA4AF9}" type="datetime1">
              <a:rPr lang="en-US" smtClean="0"/>
              <a:t>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61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2077-B3C1-43F8-BC04-10B1D84F0C5D}" type="datetime1">
              <a:rPr lang="en-US" smtClean="0"/>
              <a:t>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053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06C4D-12A8-4938-9EA0-4B62B16CB9BA}" type="datetime1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761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1F16-72ED-46FD-9343-5CC178155031}" type="datetime1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71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B2B21-9EDA-4897-B6B3-5B517AB3809E}" type="datetime1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71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679269"/>
            <a:ext cx="9144000" cy="3570467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ru-RU" b="1" dirty="0" smtClean="0"/>
              <a:t>П</a:t>
            </a:r>
            <a:r>
              <a:rPr lang="ru-RU" sz="4000" b="1" dirty="0" smtClean="0">
                <a:latin typeface="+mn-lt"/>
              </a:rPr>
              <a:t>ЛАН ПЕРЕХОДА ФИНАНСИРОВАНИЯ ПРОТИВОТУБЕРКУЛЕЗНЫХ МЕРОПРИЯТИЙ ОТ МЕЖДУНАРОДНЫХ К СТРАНОВЫМ ИСТОЧНИКАМ</a:t>
            </a:r>
            <a:endParaRPr lang="en-US" sz="4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7982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072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Century" panose="02040604050505020304" pitchFamily="18" charset="0"/>
              </a:rPr>
              <a:t>ПРОЕКТ БЮДЖЕТА ЗАДАЧИ №1</a:t>
            </a:r>
            <a:endParaRPr lang="ru-RU" sz="2800" b="1" dirty="0">
              <a:latin typeface="Century" panose="020406040505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3466310"/>
              </p:ext>
            </p:extLst>
          </p:nvPr>
        </p:nvGraphicFramePr>
        <p:xfrm>
          <a:off x="838200" y="1424353"/>
          <a:ext cx="10212585" cy="4081849"/>
        </p:xfrm>
        <a:graphic>
          <a:graphicData uri="http://schemas.openxmlformats.org/drawingml/2006/table">
            <a:tbl>
              <a:tblPr/>
              <a:tblGrid>
                <a:gridCol w="727754">
                  <a:extLst>
                    <a:ext uri="{9D8B030D-6E8A-4147-A177-3AD203B41FA5}">
                      <a16:colId xmlns:a16="http://schemas.microsoft.com/office/drawing/2014/main" xmlns="" val="132961671"/>
                    </a:ext>
                  </a:extLst>
                </a:gridCol>
                <a:gridCol w="1737102">
                  <a:extLst>
                    <a:ext uri="{9D8B030D-6E8A-4147-A177-3AD203B41FA5}">
                      <a16:colId xmlns:a16="http://schemas.microsoft.com/office/drawing/2014/main" xmlns="" val="1016266074"/>
                    </a:ext>
                  </a:extLst>
                </a:gridCol>
                <a:gridCol w="1904131">
                  <a:extLst>
                    <a:ext uri="{9D8B030D-6E8A-4147-A177-3AD203B41FA5}">
                      <a16:colId xmlns:a16="http://schemas.microsoft.com/office/drawing/2014/main" xmlns="" val="681556949"/>
                    </a:ext>
                  </a:extLst>
                </a:gridCol>
                <a:gridCol w="915934">
                  <a:extLst>
                    <a:ext uri="{9D8B030D-6E8A-4147-A177-3AD203B41FA5}">
                      <a16:colId xmlns:a16="http://schemas.microsoft.com/office/drawing/2014/main" xmlns="" val="3749537810"/>
                    </a:ext>
                  </a:extLst>
                </a:gridCol>
                <a:gridCol w="1712466">
                  <a:extLst>
                    <a:ext uri="{9D8B030D-6E8A-4147-A177-3AD203B41FA5}">
                      <a16:colId xmlns:a16="http://schemas.microsoft.com/office/drawing/2014/main" xmlns="" val="2834301802"/>
                    </a:ext>
                  </a:extLst>
                </a:gridCol>
                <a:gridCol w="911179">
                  <a:extLst>
                    <a:ext uri="{9D8B030D-6E8A-4147-A177-3AD203B41FA5}">
                      <a16:colId xmlns:a16="http://schemas.microsoft.com/office/drawing/2014/main" xmlns="" val="3824801344"/>
                    </a:ext>
                  </a:extLst>
                </a:gridCol>
                <a:gridCol w="1397164">
                  <a:extLst>
                    <a:ext uri="{9D8B030D-6E8A-4147-A177-3AD203B41FA5}">
                      <a16:colId xmlns:a16="http://schemas.microsoft.com/office/drawing/2014/main" xmlns="" val="3663765949"/>
                    </a:ext>
                  </a:extLst>
                </a:gridCol>
                <a:gridCol w="906855">
                  <a:extLst>
                    <a:ext uri="{9D8B030D-6E8A-4147-A177-3AD203B41FA5}">
                      <a16:colId xmlns:a16="http://schemas.microsoft.com/office/drawing/2014/main" xmlns="" val="1135490944"/>
                    </a:ext>
                  </a:extLst>
                </a:gridCol>
              </a:tblGrid>
              <a:tr h="65614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Годы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Республиканский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бюджет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 /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 Местный бюджет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 </a:t>
                      </a: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покрытия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Глобальный фонд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/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доноры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                      покрытия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Дефицит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 дефицита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4581538"/>
                  </a:ext>
                </a:extLst>
              </a:tr>
              <a:tr h="4325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( тенге)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( тенге)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(тенге)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33378016"/>
                  </a:ext>
                </a:extLst>
              </a:tr>
              <a:tr h="42924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494,419,901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232,362,301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47,0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234,057,600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47,3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28,000,000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5,7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84432276"/>
                  </a:ext>
                </a:extLst>
              </a:tr>
              <a:tr h="640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789,497,313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237,457,063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30,1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532,040,250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67,4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20,000,000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2,5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12819675"/>
                  </a:ext>
                </a:extLst>
              </a:tr>
              <a:tr h="640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463,587,501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243,061,301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52,4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200,526,200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43,3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20,000,000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4,3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21592202"/>
                  </a:ext>
                </a:extLst>
              </a:tr>
              <a:tr h="640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329,617,063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275,347,513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83,5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34,269,550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10,4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20,000,000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6,1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83436504"/>
                  </a:ext>
                </a:extLst>
              </a:tr>
              <a:tr h="640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Итого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2,077,121,778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988,228,178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47,6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1,000,893,600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48,2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88,000,000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4,2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2385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41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856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Century" panose="02040604050505020304" pitchFamily="18" charset="0"/>
              </a:rPr>
              <a:t>ПРОЕКТ БЮДЖЕТА ЗАДАЧИ №</a:t>
            </a:r>
            <a:r>
              <a:rPr lang="en-US" sz="2800" b="1" dirty="0" smtClean="0">
                <a:latin typeface="Century" panose="02040604050505020304" pitchFamily="18" charset="0"/>
              </a:rPr>
              <a:t>2</a:t>
            </a:r>
            <a:endParaRPr lang="ru-RU" sz="2800" b="1" dirty="0">
              <a:latin typeface="Century" panose="020406040505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0307853"/>
              </p:ext>
            </p:extLst>
          </p:nvPr>
        </p:nvGraphicFramePr>
        <p:xfrm>
          <a:off x="838200" y="1424353"/>
          <a:ext cx="10212585" cy="4033112"/>
        </p:xfrm>
        <a:graphic>
          <a:graphicData uri="http://schemas.openxmlformats.org/drawingml/2006/table">
            <a:tbl>
              <a:tblPr/>
              <a:tblGrid>
                <a:gridCol w="727754">
                  <a:extLst>
                    <a:ext uri="{9D8B030D-6E8A-4147-A177-3AD203B41FA5}">
                      <a16:colId xmlns:a16="http://schemas.microsoft.com/office/drawing/2014/main" xmlns="" val="132961671"/>
                    </a:ext>
                  </a:extLst>
                </a:gridCol>
                <a:gridCol w="1737102">
                  <a:extLst>
                    <a:ext uri="{9D8B030D-6E8A-4147-A177-3AD203B41FA5}">
                      <a16:colId xmlns:a16="http://schemas.microsoft.com/office/drawing/2014/main" xmlns="" val="1016266074"/>
                    </a:ext>
                  </a:extLst>
                </a:gridCol>
                <a:gridCol w="1904131">
                  <a:extLst>
                    <a:ext uri="{9D8B030D-6E8A-4147-A177-3AD203B41FA5}">
                      <a16:colId xmlns:a16="http://schemas.microsoft.com/office/drawing/2014/main" xmlns="" val="681556949"/>
                    </a:ext>
                  </a:extLst>
                </a:gridCol>
                <a:gridCol w="915934">
                  <a:extLst>
                    <a:ext uri="{9D8B030D-6E8A-4147-A177-3AD203B41FA5}">
                      <a16:colId xmlns:a16="http://schemas.microsoft.com/office/drawing/2014/main" xmlns="" val="3749537810"/>
                    </a:ext>
                  </a:extLst>
                </a:gridCol>
                <a:gridCol w="1712466">
                  <a:extLst>
                    <a:ext uri="{9D8B030D-6E8A-4147-A177-3AD203B41FA5}">
                      <a16:colId xmlns:a16="http://schemas.microsoft.com/office/drawing/2014/main" xmlns="" val="2834301802"/>
                    </a:ext>
                  </a:extLst>
                </a:gridCol>
                <a:gridCol w="911179">
                  <a:extLst>
                    <a:ext uri="{9D8B030D-6E8A-4147-A177-3AD203B41FA5}">
                      <a16:colId xmlns:a16="http://schemas.microsoft.com/office/drawing/2014/main" xmlns="" val="3824801344"/>
                    </a:ext>
                  </a:extLst>
                </a:gridCol>
                <a:gridCol w="1397164">
                  <a:extLst>
                    <a:ext uri="{9D8B030D-6E8A-4147-A177-3AD203B41FA5}">
                      <a16:colId xmlns:a16="http://schemas.microsoft.com/office/drawing/2014/main" xmlns="" val="3663765949"/>
                    </a:ext>
                  </a:extLst>
                </a:gridCol>
                <a:gridCol w="906855">
                  <a:extLst>
                    <a:ext uri="{9D8B030D-6E8A-4147-A177-3AD203B41FA5}">
                      <a16:colId xmlns:a16="http://schemas.microsoft.com/office/drawing/2014/main" xmlns="" val="1135490944"/>
                    </a:ext>
                  </a:extLst>
                </a:gridCol>
              </a:tblGrid>
              <a:tr h="62261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Годы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Республиканский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бюджет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 /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 Местный бюджет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                      покрытия</a:t>
                      </a:r>
                    </a:p>
                    <a:p>
                      <a:pPr algn="ctr" rtl="0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Глобальный фонд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/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доноры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                      покрытия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Дефицит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 дефицита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4581538"/>
                  </a:ext>
                </a:extLst>
              </a:tr>
              <a:tr h="410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( тенге)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( тенге)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(тенге)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33378016"/>
                  </a:ext>
                </a:extLst>
              </a:tr>
              <a:tr h="40731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27,366,500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27,366,500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100.0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84432276"/>
                  </a:ext>
                </a:extLst>
              </a:tr>
              <a:tr h="60822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43,544,900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43,544,900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100.0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12819675"/>
                  </a:ext>
                </a:extLst>
              </a:tr>
              <a:tr h="60822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49,204,400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0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49,204,400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100.0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0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21592202"/>
                  </a:ext>
                </a:extLst>
              </a:tr>
              <a:tr h="60822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41,056,400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0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41,056,400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100.0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0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83436504"/>
                  </a:ext>
                </a:extLst>
              </a:tr>
              <a:tr h="70318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Итого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161,172,200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161,172,200</a:t>
                      </a:r>
                    </a:p>
                    <a:p>
                      <a:pPr algn="ctr" rtl="0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100.0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2385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816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0289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Century" panose="02040604050505020304" pitchFamily="18" charset="0"/>
              </a:rPr>
              <a:t>ПРОЕКТ БЮДЖЕТА ЗАДАЧИ №</a:t>
            </a:r>
            <a:r>
              <a:rPr lang="en-US" sz="2800" b="1" dirty="0" smtClean="0">
                <a:latin typeface="Century" panose="02040604050505020304" pitchFamily="18" charset="0"/>
              </a:rPr>
              <a:t>3</a:t>
            </a:r>
            <a:endParaRPr lang="ru-RU" sz="2800" b="1" dirty="0">
              <a:latin typeface="Century" panose="020406040505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5057934"/>
              </p:ext>
            </p:extLst>
          </p:nvPr>
        </p:nvGraphicFramePr>
        <p:xfrm>
          <a:off x="838200" y="1424353"/>
          <a:ext cx="10212585" cy="4081849"/>
        </p:xfrm>
        <a:graphic>
          <a:graphicData uri="http://schemas.openxmlformats.org/drawingml/2006/table">
            <a:tbl>
              <a:tblPr/>
              <a:tblGrid>
                <a:gridCol w="727754">
                  <a:extLst>
                    <a:ext uri="{9D8B030D-6E8A-4147-A177-3AD203B41FA5}">
                      <a16:colId xmlns:a16="http://schemas.microsoft.com/office/drawing/2014/main" xmlns="" val="132961671"/>
                    </a:ext>
                  </a:extLst>
                </a:gridCol>
                <a:gridCol w="1737102">
                  <a:extLst>
                    <a:ext uri="{9D8B030D-6E8A-4147-A177-3AD203B41FA5}">
                      <a16:colId xmlns:a16="http://schemas.microsoft.com/office/drawing/2014/main" xmlns="" val="1016266074"/>
                    </a:ext>
                  </a:extLst>
                </a:gridCol>
                <a:gridCol w="1904131">
                  <a:extLst>
                    <a:ext uri="{9D8B030D-6E8A-4147-A177-3AD203B41FA5}">
                      <a16:colId xmlns:a16="http://schemas.microsoft.com/office/drawing/2014/main" xmlns="" val="681556949"/>
                    </a:ext>
                  </a:extLst>
                </a:gridCol>
                <a:gridCol w="915934">
                  <a:extLst>
                    <a:ext uri="{9D8B030D-6E8A-4147-A177-3AD203B41FA5}">
                      <a16:colId xmlns:a16="http://schemas.microsoft.com/office/drawing/2014/main" xmlns="" val="3749537810"/>
                    </a:ext>
                  </a:extLst>
                </a:gridCol>
                <a:gridCol w="1712466">
                  <a:extLst>
                    <a:ext uri="{9D8B030D-6E8A-4147-A177-3AD203B41FA5}">
                      <a16:colId xmlns:a16="http://schemas.microsoft.com/office/drawing/2014/main" xmlns="" val="2834301802"/>
                    </a:ext>
                  </a:extLst>
                </a:gridCol>
                <a:gridCol w="911179">
                  <a:extLst>
                    <a:ext uri="{9D8B030D-6E8A-4147-A177-3AD203B41FA5}">
                      <a16:colId xmlns:a16="http://schemas.microsoft.com/office/drawing/2014/main" xmlns="" val="3824801344"/>
                    </a:ext>
                  </a:extLst>
                </a:gridCol>
                <a:gridCol w="1397164">
                  <a:extLst>
                    <a:ext uri="{9D8B030D-6E8A-4147-A177-3AD203B41FA5}">
                      <a16:colId xmlns:a16="http://schemas.microsoft.com/office/drawing/2014/main" xmlns="" val="3663765949"/>
                    </a:ext>
                  </a:extLst>
                </a:gridCol>
                <a:gridCol w="906855">
                  <a:extLst>
                    <a:ext uri="{9D8B030D-6E8A-4147-A177-3AD203B41FA5}">
                      <a16:colId xmlns:a16="http://schemas.microsoft.com/office/drawing/2014/main" xmlns="" val="1135490944"/>
                    </a:ext>
                  </a:extLst>
                </a:gridCol>
              </a:tblGrid>
              <a:tr h="65614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Годы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Республиканский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бюджет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 /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 Местный бюджет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 </a:t>
                      </a: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покрытия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Глобальный фонд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/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доноры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                      покрытия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Дефицит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 дефицита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4581538"/>
                  </a:ext>
                </a:extLst>
              </a:tr>
              <a:tr h="4325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( тенге)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( тенге)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(тенге)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33378016"/>
                  </a:ext>
                </a:extLst>
              </a:tr>
              <a:tr h="42924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82,077,065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30,900,765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37,6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51,176,300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62,4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84432276"/>
                  </a:ext>
                </a:extLst>
              </a:tr>
              <a:tr h="640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64,888,842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33,990,842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52,4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30,898,000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4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7,6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12819675"/>
                  </a:ext>
                </a:extLst>
              </a:tr>
              <a:tr h="640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66,537,926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37,389,926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56,2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29,148,000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43,8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0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21592202"/>
                  </a:ext>
                </a:extLst>
              </a:tr>
              <a:tr h="640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329,617,063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41,128,919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100.0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0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0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83436504"/>
                  </a:ext>
                </a:extLst>
              </a:tr>
              <a:tr h="640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Итого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254,632,752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143,410,452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56,3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111,222,300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43,7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2385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118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4089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Century" panose="02040604050505020304" pitchFamily="18" charset="0"/>
              </a:rPr>
              <a:t>ПРОЕКТ БЮДЖЕТА ЗАДАЧИ №</a:t>
            </a:r>
            <a:r>
              <a:rPr lang="en-US" sz="2800" b="1" dirty="0" smtClean="0">
                <a:latin typeface="Century" panose="02040604050505020304" pitchFamily="18" charset="0"/>
              </a:rPr>
              <a:t>4</a:t>
            </a:r>
            <a:endParaRPr lang="ru-RU" sz="2800" b="1" dirty="0">
              <a:latin typeface="Century" panose="020406040505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0371787"/>
              </p:ext>
            </p:extLst>
          </p:nvPr>
        </p:nvGraphicFramePr>
        <p:xfrm>
          <a:off x="838200" y="1424353"/>
          <a:ext cx="10212585" cy="4193389"/>
        </p:xfrm>
        <a:graphic>
          <a:graphicData uri="http://schemas.openxmlformats.org/drawingml/2006/table">
            <a:tbl>
              <a:tblPr/>
              <a:tblGrid>
                <a:gridCol w="727754">
                  <a:extLst>
                    <a:ext uri="{9D8B030D-6E8A-4147-A177-3AD203B41FA5}">
                      <a16:colId xmlns:a16="http://schemas.microsoft.com/office/drawing/2014/main" xmlns="" val="132961671"/>
                    </a:ext>
                  </a:extLst>
                </a:gridCol>
                <a:gridCol w="1737102">
                  <a:extLst>
                    <a:ext uri="{9D8B030D-6E8A-4147-A177-3AD203B41FA5}">
                      <a16:colId xmlns:a16="http://schemas.microsoft.com/office/drawing/2014/main" xmlns="" val="1016266074"/>
                    </a:ext>
                  </a:extLst>
                </a:gridCol>
                <a:gridCol w="1904131">
                  <a:extLst>
                    <a:ext uri="{9D8B030D-6E8A-4147-A177-3AD203B41FA5}">
                      <a16:colId xmlns:a16="http://schemas.microsoft.com/office/drawing/2014/main" xmlns="" val="681556949"/>
                    </a:ext>
                  </a:extLst>
                </a:gridCol>
                <a:gridCol w="915934">
                  <a:extLst>
                    <a:ext uri="{9D8B030D-6E8A-4147-A177-3AD203B41FA5}">
                      <a16:colId xmlns:a16="http://schemas.microsoft.com/office/drawing/2014/main" xmlns="" val="3749537810"/>
                    </a:ext>
                  </a:extLst>
                </a:gridCol>
                <a:gridCol w="1712466">
                  <a:extLst>
                    <a:ext uri="{9D8B030D-6E8A-4147-A177-3AD203B41FA5}">
                      <a16:colId xmlns:a16="http://schemas.microsoft.com/office/drawing/2014/main" xmlns="" val="2834301802"/>
                    </a:ext>
                  </a:extLst>
                </a:gridCol>
                <a:gridCol w="911179">
                  <a:extLst>
                    <a:ext uri="{9D8B030D-6E8A-4147-A177-3AD203B41FA5}">
                      <a16:colId xmlns:a16="http://schemas.microsoft.com/office/drawing/2014/main" xmlns="" val="3824801344"/>
                    </a:ext>
                  </a:extLst>
                </a:gridCol>
                <a:gridCol w="1397164">
                  <a:extLst>
                    <a:ext uri="{9D8B030D-6E8A-4147-A177-3AD203B41FA5}">
                      <a16:colId xmlns:a16="http://schemas.microsoft.com/office/drawing/2014/main" xmlns="" val="3663765949"/>
                    </a:ext>
                  </a:extLst>
                </a:gridCol>
                <a:gridCol w="906855">
                  <a:extLst>
                    <a:ext uri="{9D8B030D-6E8A-4147-A177-3AD203B41FA5}">
                      <a16:colId xmlns:a16="http://schemas.microsoft.com/office/drawing/2014/main" xmlns="" val="1135490944"/>
                    </a:ext>
                  </a:extLst>
                </a:gridCol>
              </a:tblGrid>
              <a:tr h="65614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Годы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Республиканский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бюджет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 /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 Местный бюджет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</a:t>
                      </a: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покрытия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Глобальный фонд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/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доноры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                      покрытия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Дефицит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 дефицита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4581538"/>
                  </a:ext>
                </a:extLst>
              </a:tr>
              <a:tr h="4325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( тенге)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( тенге)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(тенге)</a:t>
                      </a:r>
                    </a:p>
                  </a:txBody>
                  <a:tcPr marL="9525" marR="9525" marT="9525" marB="0" anchor="b"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33378016"/>
                  </a:ext>
                </a:extLst>
              </a:tr>
              <a:tr h="54078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343,919,800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273,466,200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79,5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70,453,600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20,5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84432276"/>
                  </a:ext>
                </a:extLst>
              </a:tr>
              <a:tr h="640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492,586,250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79,453,600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16,1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413,132,650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8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3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,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12819675"/>
                  </a:ext>
                </a:extLst>
              </a:tr>
              <a:tr h="640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412,202,000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105,680,400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25,6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306,521,600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74,4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0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21592202"/>
                  </a:ext>
                </a:extLst>
              </a:tr>
              <a:tr h="640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377,784,050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176,134,000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46,6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201,650,050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53,4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0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83436504"/>
                  </a:ext>
                </a:extLst>
              </a:tr>
              <a:tr h="640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Итого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1,626,492,100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361,268,000</a:t>
                      </a:r>
                      <a:endParaRPr lang="ru-RU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22,2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1,194,770,500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73,4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70,453,600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4,4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2385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36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8634" y="1"/>
            <a:ext cx="10515600" cy="110358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Century" panose="02040604050505020304" pitchFamily="18" charset="0"/>
              </a:rPr>
              <a:t>ПРОПОРЦИЯ ПОКРЫТИЯ МЕРОПРИЯТИЙ ПЛАНА ПЕРЕХОДА ИЗ ВНУТРЕННИХ ИСТОЧНИКОВ</a:t>
            </a:r>
            <a:endParaRPr lang="ru-RU" sz="2400" dirty="0">
              <a:latin typeface="Century" panose="020406040505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641131" y="1177161"/>
          <a:ext cx="11046370" cy="5489193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4601087">
                  <a:extLst>
                    <a:ext uri="{9D8B030D-6E8A-4147-A177-3AD203B41FA5}">
                      <a16:colId xmlns:a16="http://schemas.microsoft.com/office/drawing/2014/main" xmlns="" val="2739805094"/>
                    </a:ext>
                  </a:extLst>
                </a:gridCol>
                <a:gridCol w="1611133">
                  <a:extLst>
                    <a:ext uri="{9D8B030D-6E8A-4147-A177-3AD203B41FA5}">
                      <a16:colId xmlns:a16="http://schemas.microsoft.com/office/drawing/2014/main" xmlns="" val="4160915491"/>
                    </a:ext>
                  </a:extLst>
                </a:gridCol>
                <a:gridCol w="1611133">
                  <a:extLst>
                    <a:ext uri="{9D8B030D-6E8A-4147-A177-3AD203B41FA5}">
                      <a16:colId xmlns:a16="http://schemas.microsoft.com/office/drawing/2014/main" xmlns="" val="2947861336"/>
                    </a:ext>
                  </a:extLst>
                </a:gridCol>
                <a:gridCol w="1611133">
                  <a:extLst>
                    <a:ext uri="{9D8B030D-6E8A-4147-A177-3AD203B41FA5}">
                      <a16:colId xmlns:a16="http://schemas.microsoft.com/office/drawing/2014/main" xmlns="" val="4083771499"/>
                    </a:ext>
                  </a:extLst>
                </a:gridCol>
                <a:gridCol w="1611884">
                  <a:extLst>
                    <a:ext uri="{9D8B030D-6E8A-4147-A177-3AD203B41FA5}">
                      <a16:colId xmlns:a16="http://schemas.microsoft.com/office/drawing/2014/main" xmlns="" val="2829767191"/>
                    </a:ext>
                  </a:extLst>
                </a:gridCol>
              </a:tblGrid>
              <a:tr h="2793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entury" panose="02040604050505020304" pitchFamily="18" charset="0"/>
                        </a:rPr>
                        <a:t>Мероприятие</a:t>
                      </a:r>
                      <a:endParaRPr lang="ru-RU" sz="140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entury" panose="02040604050505020304" pitchFamily="18" charset="0"/>
                        </a:rPr>
                        <a:t>2019</a:t>
                      </a:r>
                      <a:endParaRPr lang="ru-RU" sz="140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Century" panose="02040604050505020304" pitchFamily="18" charset="0"/>
                        </a:rPr>
                        <a:t>2020</a:t>
                      </a:r>
                      <a:endParaRPr lang="ru-RU" sz="140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Century" panose="02040604050505020304" pitchFamily="18" charset="0"/>
                        </a:rPr>
                        <a:t>2021</a:t>
                      </a:r>
                      <a:endParaRPr lang="ru-RU" sz="140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entury" panose="02040604050505020304" pitchFamily="18" charset="0"/>
                        </a:rPr>
                        <a:t>2022</a:t>
                      </a:r>
                      <a:endParaRPr lang="ru-RU" sz="140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71093639"/>
                  </a:ext>
                </a:extLst>
              </a:tr>
              <a:tr h="7933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 smtClean="0">
                          <a:effectLst/>
                          <a:latin typeface="Century" panose="02040604050505020304" pitchFamily="18" charset="0"/>
                        </a:rPr>
                        <a:t>1.Обеспечение </a:t>
                      </a: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</a:rPr>
                        <a:t>бесперебойных поставок тестов и принадлежностей для быстрой диагностики туберкулеза для пенитенциарной системы</a:t>
                      </a:r>
                      <a:endParaRPr lang="ru-RU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entury" panose="020406040505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entury" panose="020406040505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entury" panose="020406040505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Century" panose="02040604050505020304" pitchFamily="18" charset="0"/>
                        </a:rPr>
                        <a:t>100%</a:t>
                      </a:r>
                      <a:endParaRPr lang="ru-RU" sz="1400" b="1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55578965"/>
                  </a:ext>
                </a:extLst>
              </a:tr>
              <a:tr h="9387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</a:rPr>
                        <a:t>1.7 Обеспечение бесперебойных поставок противотуберкулезных препаратов для лечение пациентов с М/ШЛУ-ТБ, для пенитенциарной системы </a:t>
                      </a:r>
                      <a:endParaRPr lang="ru-RU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Century" panose="020406040505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Century" panose="020406040505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entury" panose="02040604050505020304" pitchFamily="18" charset="0"/>
                        </a:rPr>
                        <a:t>100% (МЛУ-ТБ)</a:t>
                      </a:r>
                      <a:br>
                        <a:rPr lang="ru-RU" sz="1400" dirty="0">
                          <a:effectLst/>
                          <a:latin typeface="Century" panose="02040604050505020304" pitchFamily="18" charset="0"/>
                        </a:rPr>
                      </a:br>
                      <a:r>
                        <a:rPr lang="ru-RU" sz="1400" dirty="0">
                          <a:effectLst/>
                          <a:latin typeface="Century" panose="02040604050505020304" pitchFamily="18" charset="0"/>
                        </a:rPr>
                        <a:t>50% (ШЛУ-ТБ)</a:t>
                      </a:r>
                      <a:endParaRPr lang="ru-RU" sz="140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Century" panose="02040604050505020304" pitchFamily="18" charset="0"/>
                        </a:rPr>
                        <a:t>100% </a:t>
                      </a:r>
                      <a:r>
                        <a:rPr lang="ru-RU" sz="1400" b="1" dirty="0" smtClean="0">
                          <a:effectLst/>
                          <a:latin typeface="Century" panose="02040604050505020304" pitchFamily="18" charset="0"/>
                        </a:rPr>
                        <a:t>                      (</a:t>
                      </a:r>
                      <a:r>
                        <a:rPr lang="ru-RU" sz="1400" b="1" dirty="0">
                          <a:effectLst/>
                          <a:latin typeface="Century" panose="02040604050505020304" pitchFamily="18" charset="0"/>
                        </a:rPr>
                        <a:t>М/ШЛУ-ТБ)</a:t>
                      </a:r>
                      <a:endParaRPr lang="ru-RU" sz="1400" b="1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15781065"/>
                  </a:ext>
                </a:extLst>
              </a:tr>
              <a:tr h="9387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</a:rPr>
                        <a:t>3.4 Поддержка в проведении мониторинговых визитов центральным подразделением НТП для непрерывного мониторинга и оценки во время переходной фазы</a:t>
                      </a:r>
                      <a:endParaRPr lang="ru-RU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Century" panose="02040604050505020304" pitchFamily="18" charset="0"/>
                        </a:rPr>
                        <a:t>50%</a:t>
                      </a:r>
                      <a:endParaRPr lang="ru-RU" sz="140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Century" panose="02040604050505020304" pitchFamily="18" charset="0"/>
                        </a:rPr>
                        <a:t>50%</a:t>
                      </a:r>
                      <a:endParaRPr lang="ru-RU" sz="140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entury" panose="02040604050505020304" pitchFamily="18" charset="0"/>
                        </a:rPr>
                        <a:t>50%</a:t>
                      </a:r>
                      <a:endParaRPr lang="ru-RU" sz="140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Century" panose="02040604050505020304" pitchFamily="18" charset="0"/>
                        </a:rPr>
                        <a:t>100%</a:t>
                      </a:r>
                      <a:endParaRPr lang="ru-RU" sz="1400" b="1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92458227"/>
                  </a:ext>
                </a:extLst>
              </a:tr>
              <a:tr h="11734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</a:rPr>
                        <a:t>4.4 Расширение внедрения программы грантов </a:t>
                      </a:r>
                      <a:r>
                        <a:rPr lang="ru-RU" sz="1400" b="0" dirty="0" smtClean="0">
                          <a:effectLst/>
                          <a:latin typeface="Century" panose="02040604050505020304" pitchFamily="18" charset="0"/>
                        </a:rPr>
                        <a:t>для НПО </a:t>
                      </a: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</a:rPr>
                        <a:t>и </a:t>
                      </a:r>
                      <a:r>
                        <a:rPr lang="ru-RU" sz="1400" b="0" dirty="0" smtClean="0">
                          <a:effectLst/>
                          <a:latin typeface="Century" panose="02040604050505020304" pitchFamily="18" charset="0"/>
                        </a:rPr>
                        <a:t>сообществ </a:t>
                      </a: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</a:rPr>
                        <a:t>по </a:t>
                      </a:r>
                      <a:r>
                        <a:rPr lang="ru-RU" sz="1400" b="0" dirty="0" smtClean="0">
                          <a:effectLst/>
                          <a:latin typeface="Century" panose="02040604050505020304" pitchFamily="18" charset="0"/>
                        </a:rPr>
                        <a:t>инновационным, </a:t>
                      </a: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</a:rPr>
                        <a:t>ориентированным на пациентов подходов, обеспечению приверженности к лечению и контроля туберкулеза в группах риска</a:t>
                      </a:r>
                      <a:endParaRPr lang="ru-RU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Century" panose="020406040505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Century" panose="020406040505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entury" panose="02040604050505020304" pitchFamily="18" charset="0"/>
                        </a:rPr>
                        <a:t>25%</a:t>
                      </a:r>
                      <a:endParaRPr lang="ru-RU" sz="140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Century" panose="02040604050505020304" pitchFamily="18" charset="0"/>
                        </a:rPr>
                        <a:t>50%</a:t>
                      </a:r>
                      <a:endParaRPr lang="ru-RU" sz="1400" b="1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30276911"/>
                  </a:ext>
                </a:extLst>
              </a:tr>
              <a:tr h="11734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</a:rPr>
                        <a:t>4.5 Расширение мероприятий по мониторингу и оценке программ грантов НПО и сообществам по инновационным ориентированным на пациентов подходов и контроля туберкулеза среди групп риска</a:t>
                      </a:r>
                      <a:endParaRPr lang="ru-RU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Century" panose="020406040505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Century" panose="020406040505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Century" panose="02040604050505020304" pitchFamily="18" charset="0"/>
                        </a:rPr>
                        <a:t>25%</a:t>
                      </a:r>
                      <a:endParaRPr lang="ru-RU" sz="140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Century" panose="02040604050505020304" pitchFamily="18" charset="0"/>
                        </a:rPr>
                        <a:t>50%</a:t>
                      </a:r>
                      <a:endParaRPr lang="ru-RU" sz="1400" b="1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12031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005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133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Century" panose="02040604050505020304" pitchFamily="18" charset="0"/>
              </a:rPr>
              <a:t>ОБЩИЙ БЮДЖЕТ ПЛАНА ПЕРЕХОДА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6818667"/>
              </p:ext>
            </p:extLst>
          </p:nvPr>
        </p:nvGraphicFramePr>
        <p:xfrm>
          <a:off x="838200" y="1424353"/>
          <a:ext cx="10212585" cy="4193389"/>
        </p:xfrm>
        <a:graphic>
          <a:graphicData uri="http://schemas.openxmlformats.org/drawingml/2006/table">
            <a:tbl>
              <a:tblPr/>
              <a:tblGrid>
                <a:gridCol w="727754">
                  <a:extLst>
                    <a:ext uri="{9D8B030D-6E8A-4147-A177-3AD203B41FA5}">
                      <a16:colId xmlns:a16="http://schemas.microsoft.com/office/drawing/2014/main" xmlns="" val="132961671"/>
                    </a:ext>
                  </a:extLst>
                </a:gridCol>
                <a:gridCol w="1737102">
                  <a:extLst>
                    <a:ext uri="{9D8B030D-6E8A-4147-A177-3AD203B41FA5}">
                      <a16:colId xmlns:a16="http://schemas.microsoft.com/office/drawing/2014/main" xmlns="" val="1016266074"/>
                    </a:ext>
                  </a:extLst>
                </a:gridCol>
                <a:gridCol w="1904131">
                  <a:extLst>
                    <a:ext uri="{9D8B030D-6E8A-4147-A177-3AD203B41FA5}">
                      <a16:colId xmlns:a16="http://schemas.microsoft.com/office/drawing/2014/main" xmlns="" val="681556949"/>
                    </a:ext>
                  </a:extLst>
                </a:gridCol>
                <a:gridCol w="915934">
                  <a:extLst>
                    <a:ext uri="{9D8B030D-6E8A-4147-A177-3AD203B41FA5}">
                      <a16:colId xmlns:a16="http://schemas.microsoft.com/office/drawing/2014/main" xmlns="" val="3749537810"/>
                    </a:ext>
                  </a:extLst>
                </a:gridCol>
                <a:gridCol w="1712466">
                  <a:extLst>
                    <a:ext uri="{9D8B030D-6E8A-4147-A177-3AD203B41FA5}">
                      <a16:colId xmlns:a16="http://schemas.microsoft.com/office/drawing/2014/main" xmlns="" val="2834301802"/>
                    </a:ext>
                  </a:extLst>
                </a:gridCol>
                <a:gridCol w="911179">
                  <a:extLst>
                    <a:ext uri="{9D8B030D-6E8A-4147-A177-3AD203B41FA5}">
                      <a16:colId xmlns:a16="http://schemas.microsoft.com/office/drawing/2014/main" xmlns="" val="3824801344"/>
                    </a:ext>
                  </a:extLst>
                </a:gridCol>
                <a:gridCol w="1397164">
                  <a:extLst>
                    <a:ext uri="{9D8B030D-6E8A-4147-A177-3AD203B41FA5}">
                      <a16:colId xmlns:a16="http://schemas.microsoft.com/office/drawing/2014/main" xmlns="" val="3663765949"/>
                    </a:ext>
                  </a:extLst>
                </a:gridCol>
                <a:gridCol w="906855">
                  <a:extLst>
                    <a:ext uri="{9D8B030D-6E8A-4147-A177-3AD203B41FA5}">
                      <a16:colId xmlns:a16="http://schemas.microsoft.com/office/drawing/2014/main" xmlns="" val="1135490944"/>
                    </a:ext>
                  </a:extLst>
                </a:gridCol>
              </a:tblGrid>
              <a:tr h="65614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Годы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Республиканский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бюджет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 /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 Местный бюджет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 </a:t>
                      </a: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покрытия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Глобальный фонд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/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доноры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                      покрытия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Дефицит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% дефицита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4581538"/>
                  </a:ext>
                </a:extLst>
              </a:tr>
              <a:tr h="4325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( тенге)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( тенге)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(тенге)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33378016"/>
                  </a:ext>
                </a:extLst>
              </a:tr>
              <a:tr h="54078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343,919,800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263,263,067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27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,8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586,066,600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61,8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98,453,600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10,4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84432276"/>
                  </a:ext>
                </a:extLst>
              </a:tr>
              <a:tr h="640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492,586,250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350,901,505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25,2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1,019,615,800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73,3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20,000,000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1,5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12819675"/>
                  </a:ext>
                </a:extLst>
              </a:tr>
              <a:tr h="640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412,202,000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386,131,627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38,9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585,400,200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59,0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20,000,000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2.1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21592202"/>
                  </a:ext>
                </a:extLst>
              </a:tr>
              <a:tr h="640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377,784,050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492,610,432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62,4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276,976,000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35,1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20,000,000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  <a:ea typeface="+mn-ea"/>
                          <a:cs typeface="+mn-cs"/>
                        </a:rPr>
                        <a:t>2,5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Century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83436504"/>
                  </a:ext>
                </a:extLst>
              </a:tr>
              <a:tr h="640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Итого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4,119,418,831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/>
                        </a:rPr>
                        <a:t>1,492,906,631</a:t>
                      </a:r>
                      <a:endParaRPr lang="ru-RU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36,2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2,468,058,600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5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9,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9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158,453,600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"/>
                        </a:rPr>
                        <a:t>3,9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entury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2385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618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61792" y="336373"/>
            <a:ext cx="107372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Century" panose="02040604050505020304" pitchFamily="18" charset="0"/>
              </a:rPr>
              <a:t>МЕРОПРИЯТИЯ, ПО КОТОРЫМ ИМЕЕТСЯ ДЕФИЦИТ </a:t>
            </a:r>
            <a:r>
              <a:rPr lang="ru-RU" sz="2400" b="1" dirty="0">
                <a:latin typeface="Century" panose="02040604050505020304" pitchFamily="18" charset="0"/>
              </a:rPr>
              <a:t>БЮДЖЕТА </a:t>
            </a:r>
          </a:p>
        </p:txBody>
      </p:sp>
      <p:sp>
        <p:nvSpPr>
          <p:cNvPr id="4" name="Прямоугольник 3"/>
          <p:cNvSpPr/>
          <p:nvPr/>
        </p:nvSpPr>
        <p:spPr>
          <a:xfrm rot="10800000" flipV="1">
            <a:off x="773722" y="1248650"/>
            <a:ext cx="10879015" cy="5012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Century" panose="02040604050505020304" pitchFamily="18" charset="0"/>
              </a:rPr>
              <a:t>1.3 Обеспечение технического обслуживания лабораторного оборудования и вентиляционных систем в бактериологических референс лабораториях, в отделениях и зонах повышенного биологического </a:t>
            </a:r>
            <a:r>
              <a:rPr lang="ru-RU" sz="2000" dirty="0" smtClean="0">
                <a:latin typeface="Century" panose="02040604050505020304" pitchFamily="18" charset="0"/>
              </a:rPr>
              <a:t>риска</a:t>
            </a:r>
            <a:r>
              <a:rPr lang="en-US" sz="2000" dirty="0" smtClean="0">
                <a:latin typeface="Century" panose="02040604050505020304" pitchFamily="18" charset="0"/>
              </a:rPr>
              <a:t> (2019-2022):  80,000,000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US" sz="2000" dirty="0" smtClean="0">
              <a:latin typeface="Century" panose="02040604050505020304" pitchFamily="18" charset="0"/>
            </a:endParaRPr>
          </a:p>
          <a:p>
            <a:pPr algn="just">
              <a:lnSpc>
                <a:spcPct val="115000"/>
              </a:lnSpc>
            </a:pPr>
            <a:endParaRPr lang="en-US" sz="2000" dirty="0" smtClean="0">
              <a:latin typeface="Century" panose="020406040505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000" dirty="0" smtClean="0">
                <a:latin typeface="Century" panose="02040604050505020304" pitchFamily="18" charset="0"/>
                <a:ea typeface="Times New Roman" panose="02020603050405020304" pitchFamily="18" charset="0"/>
              </a:rPr>
              <a:t>1.4 </a:t>
            </a:r>
            <a:r>
              <a:rPr lang="ru-RU" sz="2000" dirty="0">
                <a:latin typeface="Century" panose="02040604050505020304" pitchFamily="18" charset="0"/>
                <a:ea typeface="Times New Roman" panose="02020603050405020304" pitchFamily="18" charset="0"/>
              </a:rPr>
              <a:t>Обучение и сертификация местных инженеров с целью проведения технического обслуживания и ремонта лабораторного оборудования в бактериологических лабораториях: шкафов биобезопасности и систем </a:t>
            </a:r>
            <a:r>
              <a:rPr lang="ru-RU" sz="2000" dirty="0" smtClean="0">
                <a:latin typeface="Century" panose="02040604050505020304" pitchFamily="18" charset="0"/>
                <a:ea typeface="Times New Roman" panose="02020603050405020304" pitchFamily="18" charset="0"/>
              </a:rPr>
              <a:t>вентиляции</a:t>
            </a:r>
            <a:r>
              <a:rPr lang="en-US" sz="2000" dirty="0">
                <a:latin typeface="Century" panose="020406040505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smtClean="0">
                <a:latin typeface="Century" panose="02040604050505020304" pitchFamily="18" charset="0"/>
              </a:rPr>
              <a:t>(2019):  8,000,000</a:t>
            </a:r>
          </a:p>
          <a:p>
            <a:pPr algn="just">
              <a:lnSpc>
                <a:spcPct val="115000"/>
              </a:lnSpc>
            </a:pPr>
            <a:endParaRPr lang="en-US" sz="2000" dirty="0">
              <a:latin typeface="Century" panose="02040604050505020304" pitchFamily="18" charset="0"/>
            </a:endParaRPr>
          </a:p>
          <a:p>
            <a:pPr algn="just">
              <a:lnSpc>
                <a:spcPct val="115000"/>
              </a:lnSpc>
            </a:pPr>
            <a:endParaRPr lang="en-US" sz="2000" dirty="0" smtClean="0">
              <a:latin typeface="Century" panose="020406040505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000" dirty="0" smtClean="0">
                <a:latin typeface="Century" panose="02040604050505020304" pitchFamily="18" charset="0"/>
                <a:ea typeface="Times New Roman" panose="02020603050405020304" pitchFamily="18" charset="0"/>
              </a:rPr>
              <a:t>4.4 </a:t>
            </a:r>
            <a:r>
              <a:rPr lang="ru-RU" sz="2000" dirty="0">
                <a:latin typeface="Century" panose="02040604050505020304" pitchFamily="18" charset="0"/>
                <a:ea typeface="Times New Roman" panose="02020603050405020304" pitchFamily="18" charset="0"/>
              </a:rPr>
              <a:t>Расширение внедрения программы грантов НПО и сообществам по инновационным ориентированным на пациентов подходов, обеспечению приверженности к лечению и контроля туберкулеза в группах </a:t>
            </a:r>
            <a:r>
              <a:rPr lang="ru-RU" sz="2000" dirty="0" smtClean="0">
                <a:latin typeface="Century" panose="02040604050505020304" pitchFamily="18" charset="0"/>
                <a:ea typeface="Times New Roman" panose="02020603050405020304" pitchFamily="18" charset="0"/>
              </a:rPr>
              <a:t>риска</a:t>
            </a:r>
            <a:r>
              <a:rPr lang="en-US" sz="2000" dirty="0" smtClean="0">
                <a:latin typeface="Century" panose="020406040505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Century" panose="02040604050505020304" pitchFamily="18" charset="0"/>
              </a:rPr>
              <a:t>(2019):  </a:t>
            </a:r>
            <a:r>
              <a:rPr lang="en-US" sz="2000" dirty="0" smtClean="0">
                <a:latin typeface="Century" panose="02040604050505020304" pitchFamily="18" charset="0"/>
              </a:rPr>
              <a:t>70,453,600</a:t>
            </a:r>
            <a:endParaRPr lang="en-US" sz="2000" dirty="0" smtClean="0">
              <a:latin typeface="Century" panose="020406040505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solidFill>
                <a:srgbClr val="002060"/>
              </a:solidFill>
              <a:latin typeface="Century" panose="020406040505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01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dirty="0" smtClean="0"/>
          </a:p>
          <a:p>
            <a:endParaRPr lang="ru-RU" altLang="ru-RU" dirty="0" smtClean="0"/>
          </a:p>
          <a:p>
            <a:pPr algn="ctr">
              <a:buFont typeface="Arial" panose="020B0604020202020204" pitchFamily="34" charset="0"/>
              <a:buNone/>
            </a:pPr>
            <a:r>
              <a:rPr lang="ru-RU" altLang="ru-RU" sz="4400" i="1" dirty="0">
                <a:latin typeface="Impact" panose="020B0806030902050204" pitchFamily="34" charset="0"/>
                <a:cs typeface="Times New Roman" panose="02020603050405020304" pitchFamily="18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15400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4593" y="265989"/>
            <a:ext cx="1193842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 smtClean="0"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ОСНОВНЫЕ ВЫЗОВЫ ПЕРЕХОДНОГО ПЕРИОДА</a:t>
            </a:r>
          </a:p>
          <a:p>
            <a:pPr algn="ctr">
              <a:spcAft>
                <a:spcPts val="0"/>
              </a:spcAft>
            </a:pPr>
            <a:endParaRPr lang="ru-RU" sz="2000" dirty="0">
              <a:effectLst/>
              <a:latin typeface="Century" panose="020406040505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00" y="1110257"/>
            <a:ext cx="11179651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latin typeface="Century" panose="02040604050505020304" pitchFamily="18" charset="0"/>
              </a:rPr>
              <a:t>Внутреннее финансирование расходных материалов и реагентов для диагностики </a:t>
            </a:r>
            <a:r>
              <a:rPr lang="ru-RU" b="1" i="1" dirty="0" smtClean="0">
                <a:latin typeface="Century" panose="02040604050505020304" pitchFamily="18" charset="0"/>
              </a:rPr>
              <a:t>туберкулеза, преимущественно для пенитенциарного сектора</a:t>
            </a:r>
          </a:p>
          <a:p>
            <a:pPr algn="just"/>
            <a:endParaRPr lang="ru-RU" b="1" i="1" dirty="0">
              <a:latin typeface="Century" panose="02040604050505020304" pitchFamily="18" charset="0"/>
            </a:endParaRPr>
          </a:p>
          <a:p>
            <a:pPr algn="just"/>
            <a:r>
              <a:rPr lang="ru-RU" b="1" i="1" dirty="0">
                <a:latin typeface="Century" panose="02040604050505020304" pitchFamily="18" charset="0"/>
              </a:rPr>
              <a:t>Внутреннее финансирование </a:t>
            </a:r>
            <a:r>
              <a:rPr lang="ru-RU" b="1" i="1" dirty="0" smtClean="0">
                <a:latin typeface="Century" panose="02040604050505020304" pitchFamily="18" charset="0"/>
              </a:rPr>
              <a:t>препаратов </a:t>
            </a:r>
            <a:r>
              <a:rPr lang="ru-RU" b="1" i="1" dirty="0">
                <a:latin typeface="Century" panose="02040604050505020304" pitchFamily="18" charset="0"/>
              </a:rPr>
              <a:t>для лечения М/ШЛУ ТБ, преимущественно </a:t>
            </a:r>
            <a:r>
              <a:rPr lang="ru-RU" b="1" i="1" dirty="0" smtClean="0">
                <a:latin typeface="Century" panose="02040604050505020304" pitchFamily="18" charset="0"/>
              </a:rPr>
              <a:t>для </a:t>
            </a:r>
            <a:r>
              <a:rPr lang="ru-RU" b="1" i="1" dirty="0">
                <a:latin typeface="Century" panose="02040604050505020304" pitchFamily="18" charset="0"/>
              </a:rPr>
              <a:t>пенитенциарного сектора</a:t>
            </a:r>
          </a:p>
          <a:p>
            <a:pPr algn="just"/>
            <a:endParaRPr lang="ru-RU" dirty="0" smtClean="0">
              <a:latin typeface="Century" panose="02040604050505020304" pitchFamily="18" charset="0"/>
            </a:endParaRPr>
          </a:p>
          <a:p>
            <a:pPr algn="just"/>
            <a:r>
              <a:rPr lang="ru-RU" b="1" i="1" dirty="0">
                <a:latin typeface="Century" panose="02040604050505020304" pitchFamily="18" charset="0"/>
              </a:rPr>
              <a:t>Поддержка вовлечения НПО и пациентских организаций в проведении противотуберкулезных мероприятий среди </a:t>
            </a:r>
            <a:r>
              <a:rPr lang="ru-RU" b="1" i="1" dirty="0" err="1" smtClean="0">
                <a:latin typeface="Century" panose="02040604050505020304" pitchFamily="18" charset="0"/>
              </a:rPr>
              <a:t>высокоуязвимых</a:t>
            </a:r>
            <a:r>
              <a:rPr lang="ru-RU" b="1" i="1" dirty="0" smtClean="0">
                <a:latin typeface="Century" panose="02040604050505020304" pitchFamily="18" charset="0"/>
              </a:rPr>
              <a:t> </a:t>
            </a:r>
            <a:r>
              <a:rPr lang="ru-RU" b="1" i="1" dirty="0">
                <a:latin typeface="Century" panose="02040604050505020304" pitchFamily="18" charset="0"/>
              </a:rPr>
              <a:t>и труднодоступных групп </a:t>
            </a:r>
            <a:r>
              <a:rPr lang="ru-RU" b="1" i="1" dirty="0" smtClean="0">
                <a:latin typeface="Century" panose="02040604050505020304" pitchFamily="18" charset="0"/>
              </a:rPr>
              <a:t>населения</a:t>
            </a:r>
          </a:p>
          <a:p>
            <a:pPr algn="just"/>
            <a:endParaRPr lang="ru-RU" b="1" i="1" dirty="0">
              <a:latin typeface="Century" panose="02040604050505020304" pitchFamily="18" charset="0"/>
            </a:endParaRPr>
          </a:p>
          <a:p>
            <a:pPr algn="just"/>
            <a:r>
              <a:rPr lang="ru-RU" b="1" i="1" dirty="0">
                <a:latin typeface="Century" panose="02040604050505020304" pitchFamily="18" charset="0"/>
              </a:rPr>
              <a:t>Повышение потенциала </a:t>
            </a:r>
            <a:r>
              <a:rPr lang="ru-RU" b="1" i="1" dirty="0" smtClean="0">
                <a:latin typeface="Century" panose="02040604050505020304" pitchFamily="18" charset="0"/>
              </a:rPr>
              <a:t>человеческих </a:t>
            </a:r>
            <a:r>
              <a:rPr lang="ru-RU" b="1" i="1" dirty="0">
                <a:latin typeface="Century" panose="02040604050505020304" pitchFamily="18" charset="0"/>
              </a:rPr>
              <a:t>ресурсов для обеспечения эффективного противотуберкулезного контроля</a:t>
            </a:r>
          </a:p>
          <a:p>
            <a:pPr algn="just"/>
            <a:endParaRPr lang="ru-RU" b="1" i="1" dirty="0">
              <a:latin typeface="Century" panose="02040604050505020304" pitchFamily="18" charset="0"/>
            </a:endParaRPr>
          </a:p>
          <a:p>
            <a:pPr algn="just"/>
            <a:r>
              <a:rPr lang="ru-RU" b="1" i="1" dirty="0" smtClean="0">
                <a:latin typeface="Century" panose="02040604050505020304" pitchFamily="18" charset="0"/>
              </a:rPr>
              <a:t>Укрепление </a:t>
            </a:r>
            <a:r>
              <a:rPr lang="ru-RU" b="1" i="1" dirty="0">
                <a:latin typeface="Century" panose="02040604050505020304" pitchFamily="18" charset="0"/>
              </a:rPr>
              <a:t>потенциала мониторинга и оценки НПТ</a:t>
            </a:r>
          </a:p>
          <a:p>
            <a:pPr algn="just"/>
            <a:endParaRPr lang="ru-RU" sz="2000" b="1" i="1" dirty="0" smtClean="0">
              <a:latin typeface="Century" panose="02040604050505020304" pitchFamily="18" charset="0"/>
            </a:endParaRPr>
          </a:p>
          <a:p>
            <a:pPr algn="just"/>
            <a:endParaRPr lang="ru-RU" sz="2000" b="1" i="1" dirty="0">
              <a:latin typeface="Century" panose="02040604050505020304" pitchFamily="18" charset="0"/>
            </a:endParaRPr>
          </a:p>
          <a:p>
            <a:pPr algn="just"/>
            <a:endParaRPr lang="ru-RU" sz="20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93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23948"/>
            <a:ext cx="119384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 smtClean="0"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ЦЕЛЬ: ОБЕСПЕЧЕНИЕ УСТОЙЧИВОГО ПЕРЕХОДА НА ПОЛНОЕ ФИНАНСИРОВАНИЕ ЭФФЕКТИВНОЙ РЕАЛИЗАЦИИ ПРОТИВОТУБЕРКУЛЕЗНЫХ МЕРОПРИЯТИЙ В РЕСПУБЛИКЕ КАЗАХСТАНЕ НА 2019-2022 ГГ.</a:t>
            </a:r>
            <a:endParaRPr lang="ru-RU" sz="2000" dirty="0">
              <a:effectLst/>
              <a:latin typeface="Century" panose="020406040505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8817" y="1778472"/>
            <a:ext cx="1117965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u="sng" dirty="0" smtClean="0"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Задачи:</a:t>
            </a:r>
          </a:p>
          <a:p>
            <a:pPr algn="just"/>
            <a:endParaRPr lang="ru-RU" sz="2000" b="1" u="sng" dirty="0" smtClean="0">
              <a:solidFill>
                <a:srgbClr val="C00000"/>
              </a:solidFill>
              <a:latin typeface="Century" panose="020406040505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ru-RU" sz="2000" b="1" dirty="0"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Задача 1: Обеспечение устойчивости всеобщего доступа к профилактическим, диагностическим и лечебным услугам хорошего качества больным туберкулезом и применение стратегических мер, ориентированных на </a:t>
            </a:r>
            <a:r>
              <a:rPr lang="ru-RU" sz="2000" b="1" dirty="0" smtClean="0"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пациента</a:t>
            </a:r>
            <a:endParaRPr lang="en-US" sz="2000" b="1" dirty="0" smtClean="0">
              <a:latin typeface="Century" panose="020406040505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ru-RU" sz="2000" b="1" dirty="0" smtClean="0">
              <a:latin typeface="Century" panose="020406040505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ru-RU" sz="2000" b="1" dirty="0">
                <a:latin typeface="Century" panose="02040604050505020304" pitchFamily="18" charset="0"/>
              </a:rPr>
              <a:t>Задача 2: Повышение </a:t>
            </a:r>
            <a:r>
              <a:rPr lang="ru-RU" sz="2000" b="1" dirty="0" smtClean="0">
                <a:latin typeface="Century" panose="02040604050505020304" pitchFamily="18" charset="0"/>
              </a:rPr>
              <a:t>потенциала человеческих </a:t>
            </a:r>
            <a:r>
              <a:rPr lang="ru-RU" sz="2000" b="1" dirty="0">
                <a:latin typeface="Century" panose="02040604050505020304" pitchFamily="18" charset="0"/>
              </a:rPr>
              <a:t>ресурсов для обеспечения эффективного противотуберкулезного </a:t>
            </a:r>
            <a:r>
              <a:rPr lang="ru-RU" sz="2000" b="1" dirty="0" smtClean="0">
                <a:latin typeface="Century" panose="02040604050505020304" pitchFamily="18" charset="0"/>
              </a:rPr>
              <a:t>контроля</a:t>
            </a:r>
            <a:endParaRPr lang="en-US" sz="2000" b="1" dirty="0" smtClean="0">
              <a:latin typeface="Century" panose="02040604050505020304" pitchFamily="18" charset="0"/>
            </a:endParaRPr>
          </a:p>
          <a:p>
            <a:pPr algn="just"/>
            <a:endParaRPr lang="ru-RU" sz="2000" b="1" dirty="0" smtClean="0">
              <a:latin typeface="Century" panose="02040604050505020304" pitchFamily="18" charset="0"/>
            </a:endParaRPr>
          </a:p>
          <a:p>
            <a:pPr algn="just"/>
            <a:r>
              <a:rPr lang="ru-RU" sz="2000" b="1" dirty="0">
                <a:latin typeface="Century" panose="02040604050505020304" pitchFamily="18" charset="0"/>
              </a:rPr>
              <a:t>Задача 3: Укрепление потенциала мониторинга и оценки </a:t>
            </a:r>
            <a:r>
              <a:rPr lang="ru-RU" sz="2000" b="1" dirty="0" smtClean="0">
                <a:latin typeface="Century" panose="02040604050505020304" pitchFamily="18" charset="0"/>
              </a:rPr>
              <a:t>НПТ</a:t>
            </a:r>
            <a:endParaRPr lang="en-US" sz="2000" b="1" dirty="0" smtClean="0">
              <a:latin typeface="Century" panose="02040604050505020304" pitchFamily="18" charset="0"/>
            </a:endParaRPr>
          </a:p>
          <a:p>
            <a:pPr algn="just"/>
            <a:endParaRPr lang="ru-RU" sz="2000" b="1" dirty="0" smtClean="0">
              <a:latin typeface="Century" panose="02040604050505020304" pitchFamily="18" charset="0"/>
            </a:endParaRPr>
          </a:p>
          <a:p>
            <a:pPr algn="just"/>
            <a:r>
              <a:rPr lang="ru-RU" sz="2000" b="1" dirty="0">
                <a:latin typeface="Century" panose="02040604050505020304" pitchFamily="18" charset="0"/>
              </a:rPr>
              <a:t>Задача 4: Вовлечение организаций гражданского общества, неправительственных организаций и сообществ в </a:t>
            </a:r>
            <a:r>
              <a:rPr lang="ru-RU" sz="2000" b="1" dirty="0" smtClean="0">
                <a:latin typeface="Century" panose="02040604050505020304" pitchFamily="18" charset="0"/>
              </a:rPr>
              <a:t>мероприятиях </a:t>
            </a:r>
            <a:r>
              <a:rPr lang="ru-RU" sz="2000" b="1" dirty="0">
                <a:latin typeface="Century" panose="02040604050505020304" pitchFamily="18" charset="0"/>
              </a:rPr>
              <a:t>по борьбе с туберкулезом</a:t>
            </a:r>
            <a:endParaRPr lang="ru-RU" sz="20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75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369" y="0"/>
            <a:ext cx="119692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ЗАДАЧА 1. Обеспечение устойчивости всеобщего доступа к профилактическим, диагностическим и лечебным услугам хорошего качества больным туберкулезом и применение стратегических мер, ориентированных на пациента</a:t>
            </a:r>
            <a:endParaRPr lang="en-US" b="1" dirty="0">
              <a:latin typeface="Century" panose="020406040505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906475"/>
              </p:ext>
            </p:extLst>
          </p:nvPr>
        </p:nvGraphicFramePr>
        <p:xfrm>
          <a:off x="94588" y="1011574"/>
          <a:ext cx="11971285" cy="552383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6112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364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90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657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889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355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№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МЕРОПРИЯТИЯ 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ФОРМА ЗАВЕРШЕНИЯ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ОТВЕТСТВЕННЫЕ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 ЗА РЕАЛИЗАЦИЮ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СРОКИ ИСПОЛНЕНИЯ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352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и утверждение механизма по обеспечению закупок тестов для быстрой диагностики туберкулеза для пенитенциарной системы, используя международные механизмы по преференциальным 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ценам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kk-KZ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Механизм утвержден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МВД РК, УЗ МЗ РК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2019-2022гг.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5402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бесперебойных поставок тестов и принадлежностей для быстрой диагностики туберкулеза для пенитенциарной системы</a:t>
                      </a: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обеспечен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МВД РК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2019-2022гг.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799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технического обслуживания лабораторного оборудования и вентиляционных систем в бактериологических референс лабораториях, в отделениях и зонах повышенного биологического </a:t>
                      </a:r>
                      <a:r>
                        <a:rPr lang="ru-RU" sz="1400" b="0" dirty="0" smtClean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риска</a:t>
                      </a:r>
                      <a:endParaRPr lang="en-US" sz="1400" b="0" dirty="0" smtClean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техобслуживания утвержден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МВД РК, УЗ МЗ РК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2019-2022гг.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50435230"/>
                  </a:ext>
                </a:extLst>
              </a:tr>
              <a:tr h="154521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и сертификация местных инженеров с целью проведения технического обслуживания и ремонта лабораторного оборудования в бактериологических лабораториях: шкафов биобезопасности и систем вентиляции</a:t>
                      </a: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обучения утвержден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МВД РК, УЗ МЗ РК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2019-2022гг.</a:t>
                      </a: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63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6201" y="0"/>
            <a:ext cx="1203373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ЗАДАЧА 1. </a:t>
            </a:r>
            <a:r>
              <a:rPr lang="ru-RU" b="1" dirty="0"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Обеспечение устойчивости всеобщего доступа к профилактическим, диагностическим и лечебным услугам хорошего качества больным туберкулезом и применение стратегических мер, ориентированных на пациента</a:t>
            </a:r>
            <a:endParaRPr lang="en-US" b="1" dirty="0">
              <a:latin typeface="Century" panose="020406040505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/>
            <a:endParaRPr lang="ru-RU" sz="1600" b="1" dirty="0">
              <a:solidFill>
                <a:srgbClr val="C00000"/>
              </a:solidFill>
              <a:latin typeface="Century" panose="020406040505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410335"/>
              </p:ext>
            </p:extLst>
          </p:nvPr>
        </p:nvGraphicFramePr>
        <p:xfrm>
          <a:off x="94588" y="973015"/>
          <a:ext cx="11971285" cy="575319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6112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364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90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657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889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95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 smtClean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№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МЕРОПРИЯТИЯ 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ФОРМА ЗАВЕРШЕНИЯ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ОТВЕТСТВЕННЫЕ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 ЗА РЕАЛИЗАЦИЮ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 smtClean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Calibri" panose="020F0502020204030204" pitchFamily="34" charset="0"/>
                        </a:rPr>
                        <a:t>СРОКИ ИСПОЛНЕНИЯ</a:t>
                      </a:r>
                      <a:endParaRPr lang="en-US" sz="1200" b="1" dirty="0" smtClean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3046" marR="630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4121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и утверждение механизма по обеспечению закупок новых и перепрофилированных противотуберкулезных препаратов, для пенитенциарной системы, используя международные механизмы по преференциальным ценам</a:t>
                      </a: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kk-KZ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Механизм утвержден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МВД РК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2019-2022гг.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05406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1.6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бесперебойных поставок противотуберкулезных препаратов для лечение пациентов с М/ШЛУ-ТБ, для пенитенциарной системы </a:t>
                      </a:r>
                      <a:endParaRPr lang="en-US" sz="1400" b="0" dirty="0" smtClean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обеспечен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МВД РК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2019-2022гг.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1578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специалистов ПТО и ПМСП по менеджменту ТБ и ЛУ-ТБ, включая персонал пенитенциарной </a:t>
                      </a:r>
                      <a:r>
                        <a:rPr lang="ru-RU" sz="1400" b="0" dirty="0" smtClean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системы</a:t>
                      </a:r>
                      <a:endParaRPr lang="en-US" sz="1400" b="0" dirty="0" smtClean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обучения утвержден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МВД РК, УЗ МЗ РК, ННЦФ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2019-2022гг.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53061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Расширение внедрения мероприятий по активному мониторингу безопасности использования противотуберкулезных препаратов, в том числе: координация мероприятий, обновление лекарственного модуля НРБТ, обучение персонала по вопросам фармаконадзора и </a:t>
                      </a:r>
                      <a:r>
                        <a:rPr lang="ru-RU" sz="1400" b="0" dirty="0" err="1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аМБП</a:t>
                      </a: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 по использованию лекарственного </a:t>
                      </a:r>
                      <a:r>
                        <a:rPr lang="ru-RU" sz="1400" b="0" dirty="0" smtClean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модуля</a:t>
                      </a:r>
                      <a:endParaRPr lang="en-US" sz="1400" b="0" dirty="0" smtClean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 реализованы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УЗ МЗ РК, ННЦФ, НЦЭЛС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2019-2022гг.</a:t>
                      </a: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388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5045" y="147482"/>
            <a:ext cx="11341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ЗАДАЧА 2. </a:t>
            </a:r>
            <a:r>
              <a:rPr lang="ru-RU" b="1" dirty="0"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Повышение потенциала </a:t>
            </a:r>
            <a:r>
              <a:rPr lang="ru-RU" b="1" dirty="0" smtClean="0"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человеческих </a:t>
            </a:r>
            <a:r>
              <a:rPr lang="ru-RU" b="1" dirty="0"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ресурсов для обеспечения эффективного противотуберкулезного контроля</a:t>
            </a:r>
            <a:endParaRPr lang="en-US" b="1" dirty="0">
              <a:latin typeface="Century" panose="020406040505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565764"/>
              </p:ext>
            </p:extLst>
          </p:nvPr>
        </p:nvGraphicFramePr>
        <p:xfrm>
          <a:off x="199700" y="793813"/>
          <a:ext cx="11750765" cy="59132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5999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423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85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9939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005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697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Мероприятия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Форма завершения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Ответственные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 за реализацию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Сроки исполнения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456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Техническое содействие в пересмотре механизмов оплаты провайдеров оказывающих противотуберкулезную помощь населению для повышения эффективности </a:t>
                      </a:r>
                      <a:r>
                        <a:rPr lang="ru-RU" sz="1400" b="0" dirty="0" smtClean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системы</a:t>
                      </a:r>
                      <a:endParaRPr lang="en-US" sz="1400" b="0" dirty="0" smtClean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kk-KZ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Техническая помощь осуществлена, отчет представлен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МЗ РК, УЗ МЗ РК, ННЦФ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2019-2022гг.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8198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Техническое содействие в разработке и внедрении механизмов стимулирования для работников противотуберкулезной службы (врачи, медсестры, сотрудники лабораторий</a:t>
                      </a:r>
                      <a:r>
                        <a:rPr lang="ru-RU" sz="1400" b="0" dirty="0" smtClean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400" b="0" dirty="0" smtClean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kk-KZ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Техническая помощь осуществлена, отчет представлен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МЗ РК, УЗ МЗ РК, ННЦФ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2019-2022гг.</a:t>
                      </a: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23338598"/>
                  </a:ext>
                </a:extLst>
              </a:tr>
              <a:tr h="151835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руководителей региональных противотуберкулезных диспансеров и сети ПМСП, ориентированное на управленческие и практические аспекты, для поддержки внедрения новых платежных механизмов в учреждениях по борьбе с </a:t>
                      </a:r>
                      <a:r>
                        <a:rPr lang="ru-RU" sz="1400" b="0" dirty="0" smtClean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туберкулезом</a:t>
                      </a:r>
                      <a:endParaRPr lang="en-US" sz="1400" b="0" dirty="0" smtClean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обучения утвержден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МЗ РК, УЗ МЗ РК, ННЦФ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2019-2022гг.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26512979"/>
                  </a:ext>
                </a:extLst>
              </a:tr>
              <a:tr h="128198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руководителей региональных противотуберкулезных диспансеров и сети ПМСП в реализации концепции амбулаторной модели ухода за больными туберкулеза и по оптимизации коечного </a:t>
                      </a:r>
                      <a:r>
                        <a:rPr lang="ru-RU" sz="1400" b="0" dirty="0" smtClean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фонда</a:t>
                      </a: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обучения утвержден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МЗ РК, УЗ МЗ РК, ННЦФ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2019-2022гг.</a:t>
                      </a: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90006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949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5045" y="147482"/>
            <a:ext cx="11341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ЗАДАЧА 2. </a:t>
            </a:r>
            <a:r>
              <a:rPr lang="ru-RU" b="1" dirty="0"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Повышение потенциала </a:t>
            </a:r>
            <a:r>
              <a:rPr lang="ru-RU" b="1" dirty="0" smtClean="0"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человеческих </a:t>
            </a:r>
            <a:r>
              <a:rPr lang="ru-RU" b="1" dirty="0"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ресурсов для обеспечения эффективного противотуберкулезного контроля</a:t>
            </a:r>
            <a:endParaRPr lang="en-US" b="1" dirty="0">
              <a:latin typeface="Century" panose="020406040505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854090"/>
              </p:ext>
            </p:extLst>
          </p:nvPr>
        </p:nvGraphicFramePr>
        <p:xfrm>
          <a:off x="189189" y="943412"/>
          <a:ext cx="11750765" cy="534322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5999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423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85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9939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005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697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Мероприятия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Форма завершения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Ответственные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 за реализацию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Сроки исполнения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403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при ННЦФ Центра клинического наставничества и повышения квалификации медицинского персонала с использованием дистанционных технологий по оказанию качественных услуг по уходу и лечению больных с туберкулезом и лекарственно-устойчивым </a:t>
                      </a:r>
                      <a:r>
                        <a:rPr lang="ru-RU" sz="1400" b="0" dirty="0" smtClean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туберкулезом</a:t>
                      </a: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и программа обучения разработаны и утверждены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ННЦФ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2019-2022гг.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9972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Регулярный пересмотр и обновление учебных программ на всех уровнях медицинского образования для врачей и медсестер, с целью обеспечения соответствия с последними рекомендациями ВОЗ</a:t>
                      </a: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Обновление программ обучения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ННЦФ, РЦРЗ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2019-2022гг.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23338598"/>
                  </a:ext>
                </a:extLst>
              </a:tr>
              <a:tr h="9021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Периодическое обновление национального плана людских ресурсов для поддержки производства, найма, назначения и сохранения людских ресурсов для борьбы с туберкулезом</a:t>
                      </a: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пересмотрен и утвержден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МЗ РК, МВД РК, УЗ МЗ РК, ННЦФ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2019-2022гг.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26512979"/>
                  </a:ext>
                </a:extLst>
              </a:tr>
              <a:tr h="113127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Внедрение механизмов стимулирования работников противотуберкулезной службы для обеспечения удержания персонала и привлечения молодых врачей в программы по борьбе с туберкулезом</a:t>
                      </a: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Механизм разработан и утвержден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МЗ РК, МВД РК, УЗ МЗ РК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2019-2022гг.</a:t>
                      </a: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90006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001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0907" y="173657"/>
            <a:ext cx="113416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ЗАДАЧА 3. Укрепление потенциала мониторинга и оценки НПТ</a:t>
            </a:r>
            <a:endParaRPr lang="en-US" b="1" dirty="0">
              <a:latin typeface="Century" panose="020406040505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323943"/>
              </p:ext>
            </p:extLst>
          </p:nvPr>
        </p:nvGraphicFramePr>
        <p:xfrm>
          <a:off x="83880" y="1066799"/>
          <a:ext cx="11960772" cy="55773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6106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370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4526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387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91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968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№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Мероприятия 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Форма завершения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Ответственные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 за реализацию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Сроки исполнения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802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Поддержка мероприятий по усовершенствование НРБТ в соответствии с последними рекомендациями ВОЗ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Контракт с ИТ компанией подписан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МЗ РК, ННЦФ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2019-2022гг.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0025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электронной национальной информационной системы по </a:t>
                      </a:r>
                      <a:r>
                        <a:rPr lang="ru-RU" sz="1400" b="0" dirty="0" smtClean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туберкулезу</a:t>
                      </a: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Контракт по обслуживанию подписан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МЗ РК, ННЦФ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2019-2022гг.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03780125"/>
                  </a:ext>
                </a:extLst>
              </a:tr>
              <a:tr h="113713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Пересмотр и обновление в соответствии с международными стандартами методических рекомендаций по учетно-отчетным формам используемых при проведении противотуберкулезных </a:t>
                      </a:r>
                      <a:r>
                        <a:rPr lang="ru-RU" sz="1400" b="0" dirty="0" smtClean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</a:t>
                      </a: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Методические рекомендации пересмотрены и утверждены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МЗ РК, РЦРЗ, ННЦФ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2019-2022гг.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73587623"/>
                  </a:ext>
                </a:extLst>
              </a:tr>
              <a:tr h="105436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Поддержка в проведении мониторинговых визитов центральным подразделением НТП для непрерывного мониторинга и оценки во время переходного </a:t>
                      </a:r>
                      <a:r>
                        <a:rPr lang="ru-RU" sz="1400" b="0" dirty="0" smtClean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периода</a:t>
                      </a: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МиО утвержден и визиты реализованы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МЗ РК, МВД РК, УЗ МЗ РК, ННЦФ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2019-2022гг.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70186700"/>
                  </a:ext>
                </a:extLst>
              </a:tr>
              <a:tr h="8733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Обеспечить регулярное обновление плана оперативных исследований для решения возникающих вопросов и поддержки их </a:t>
                      </a:r>
                      <a:r>
                        <a:rPr lang="ru-RU" sz="1400" b="0" dirty="0" smtClean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реализации</a:t>
                      </a:r>
                      <a:endParaRPr lang="en-US" sz="1400" b="0" dirty="0" smtClean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пересмотрен и утвержден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МЗ РК, МВД РК, УЗ МЗ РК, ННЦФ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2019-2022гг.</a:t>
                      </a: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118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5045" y="147482"/>
            <a:ext cx="11341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ЗАДАЧА 4. </a:t>
            </a:r>
            <a:r>
              <a:rPr lang="ru-RU" b="1" dirty="0"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Вовлечение организаций гражданского общества, неправительственных организаций и сообществ в мероприятия по борьбе с </a:t>
            </a:r>
            <a:r>
              <a:rPr lang="ru-RU" b="1" dirty="0" smtClean="0">
                <a:latin typeface="Century" panose="020406040505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туберкулезом</a:t>
            </a:r>
            <a:endParaRPr lang="ru-RU" b="1" dirty="0">
              <a:latin typeface="Century" panose="020406040505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927887"/>
              </p:ext>
            </p:extLst>
          </p:nvPr>
        </p:nvGraphicFramePr>
        <p:xfrm>
          <a:off x="81317" y="973014"/>
          <a:ext cx="11960772" cy="540523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6106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432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90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387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91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81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Мероприятия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Форма завершения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Ответственные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 за реализацию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Сроки исполнения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046" marR="63046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825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Оказание технического содействия в расчете стоимости услуг НПО, участвующих в мероприятиях по борьбе с туберкулезом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Техническая помощь осуществлена, отчет представлен 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МЗ РК, МВД РК, УЗ МЗ РК, ННЦФ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2019-2022гг.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978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представителей организаций сообществ управлению программами, стратегическому планированию и развитию организации и проведению мероприятий по контролю туберкулеза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обучения утвержден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МЗ РК, УЗ МЗ РК, ННЦФ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2019-2022гг.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6786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.3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представителей организаций сообществ по проведению мероприятий по контролю чувствительного и лекарственно-устойчивого туберкулеза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обучения утвержден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МЗ РК, МВД РК, УЗ МЗ РК, ННЦФ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2019-2022гг.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87527928"/>
                  </a:ext>
                </a:extLst>
              </a:tr>
              <a:tr h="114948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.4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Расширение внедрения программы грантов НПО и сообществам по инновационным ориентированным на пациентов подходов, обеспечению приверженности к лечению и контроля туберкулеза в группах риска</a:t>
                      </a: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Контракты с НПО подписаны, мероприятия реализованы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МЗ РК, МВД РК, УЗ МЗ РК, ННЦФ</a:t>
                      </a:r>
                      <a:endParaRPr lang="en-US" sz="1400" b="0" kern="120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2019-2022гг.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71062025"/>
                  </a:ext>
                </a:extLst>
              </a:tr>
              <a:tr h="108626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400" b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.5</a:t>
                      </a:r>
                      <a:endParaRPr lang="en-US" sz="1400" b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Расширение мероприятий по мониторингу и оценке программ грантов НПО и сообществам по инновационным ориентированным на пациентов подходов и контроля туберкулеза среди групп риска</a:t>
                      </a: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по </a:t>
                      </a:r>
                      <a:r>
                        <a:rPr lang="ru-RU" sz="1400" b="0" kern="1200" dirty="0" err="1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МиО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разработан и утвержден, визиты реализованы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МЗ РК, МВД РК, УЗ МЗ РК, ННЦФ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400" b="0" dirty="0">
                          <a:effectLst/>
                          <a:latin typeface="Century" panose="020406040505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2019-2022гг.</a:t>
                      </a:r>
                      <a:endParaRPr lang="en-US" sz="1400" b="0" dirty="0">
                        <a:effectLst/>
                        <a:latin typeface="Century" panose="020406040505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12012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57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5541</TotalTime>
  <Words>1790</Words>
  <Application>Microsoft Office PowerPoint</Application>
  <PresentationFormat>Widescreen</PresentationFormat>
  <Paragraphs>502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Century</vt:lpstr>
      <vt:lpstr>Impact</vt:lpstr>
      <vt:lpstr>Times New Roman</vt:lpstr>
      <vt:lpstr>Office Theme</vt:lpstr>
      <vt:lpstr> ПЛАН ПЕРЕХОДА ФИНАНСИРОВАНИЯ ПРОТИВОТУБЕРКУЛЕЗНЫХ МЕРОПРИЯТИЙ ОТ МЕЖДУНАРОДНЫХ К СТРАНОВЫМ ИСТОЧНИКАМ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ПРОЕКТ БЮДЖЕТА ЗАДАЧИ №1</vt:lpstr>
      <vt:lpstr>ПРОЕКТ БЮДЖЕТА ЗАДАЧИ №2</vt:lpstr>
      <vt:lpstr>ПРОЕКТ БЮДЖЕТА ЗАДАЧИ №3</vt:lpstr>
      <vt:lpstr>ПРОЕКТ БЮДЖЕТА ЗАДАЧИ №4</vt:lpstr>
      <vt:lpstr>ПРОПОРЦИЯ ПОКРЫТИЯ МЕРОПРИЯТИЙ ПЛАНА ПЕРЕХОДА ИЗ ВНУТРЕННИХ ИСТОЧНИКОВ</vt:lpstr>
      <vt:lpstr>ОБЩИЙ БЮДЖЕТ ПЛАНА ПЕРЕХОДА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&lt;country&gt;: &lt;title of presentation&gt;</dc:title>
  <dc:creator>Project HOPE</dc:creator>
  <cp:lastModifiedBy>Victor</cp:lastModifiedBy>
  <cp:revision>836</cp:revision>
  <cp:lastPrinted>2017-05-02T03:15:50Z</cp:lastPrinted>
  <dcterms:created xsi:type="dcterms:W3CDTF">2016-07-14T06:58:14Z</dcterms:created>
  <dcterms:modified xsi:type="dcterms:W3CDTF">2019-01-14T06:20:52Z</dcterms:modified>
</cp:coreProperties>
</file>