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5" r:id="rId5"/>
    <p:sldId id="266" r:id="rId6"/>
    <p:sldId id="267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16CA-2C9E-604A-84EF-F3309758B81E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8077-6E85-BB41-81C4-A553353F9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0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16CA-2C9E-604A-84EF-F3309758B81E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8077-6E85-BB41-81C4-A553353F9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0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16CA-2C9E-604A-84EF-F3309758B81E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8077-6E85-BB41-81C4-A553353F9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16CA-2C9E-604A-84EF-F3309758B81E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8077-6E85-BB41-81C4-A553353F9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2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16CA-2C9E-604A-84EF-F3309758B81E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8077-6E85-BB41-81C4-A553353F9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16CA-2C9E-604A-84EF-F3309758B81E}" type="datetimeFigureOut">
              <a:rPr lang="en-US" smtClean="0"/>
              <a:t>3/4/15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8077-6E85-BB41-81C4-A553353F9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4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16CA-2C9E-604A-84EF-F3309758B81E}" type="datetimeFigureOut">
              <a:rPr lang="en-US" smtClean="0"/>
              <a:t>3/4/15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8077-6E85-BB41-81C4-A553353F9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0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16CA-2C9E-604A-84EF-F3309758B81E}" type="datetimeFigureOut">
              <a:rPr lang="en-US" smtClean="0"/>
              <a:t>3/4/15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8077-6E85-BB41-81C4-A553353F9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3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16CA-2C9E-604A-84EF-F3309758B81E}" type="datetimeFigureOut">
              <a:rPr lang="en-US" smtClean="0"/>
              <a:t>3/4/15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8077-6E85-BB41-81C4-A553353F9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2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16CA-2C9E-604A-84EF-F3309758B81E}" type="datetimeFigureOut">
              <a:rPr lang="en-US" smtClean="0"/>
              <a:t>3/4/15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8077-6E85-BB41-81C4-A553353F9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2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616CA-2C9E-604A-84EF-F3309758B81E}" type="datetimeFigureOut">
              <a:rPr lang="en-US" smtClean="0"/>
              <a:t>3/4/15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8077-6E85-BB41-81C4-A553353F9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2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616CA-2C9E-604A-84EF-F3309758B81E}" type="datetimeFigureOut">
              <a:rPr lang="en-US" smtClean="0"/>
              <a:t>3/4/15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38077-6E85-BB41-81C4-A553353F9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1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Обеспечение </a:t>
            </a:r>
            <a:r>
              <a:rPr lang="ru-RU" sz="3600" b="1" dirty="0" smtClean="0"/>
              <a:t>устойчивости</a:t>
            </a:r>
            <a:r>
              <a:rPr lang="en-US" sz="3600" b="1" dirty="0" smtClean="0"/>
              <a:t> </a:t>
            </a:r>
            <a:r>
              <a:rPr lang="ru-RU" sz="3600" b="1" dirty="0" smtClean="0"/>
              <a:t>координационного </a:t>
            </a:r>
            <a:r>
              <a:rPr lang="ru-RU" sz="3600" b="1" dirty="0"/>
              <a:t>механизма по ответу Республики Казахстан на эпидемии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>ВИЧ</a:t>
            </a:r>
            <a:r>
              <a:rPr lang="ru-RU" sz="3600" b="1" dirty="0"/>
              <a:t>/СПИДа и туберкулеза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Кульжанов Максут Каримович,</a:t>
            </a:r>
          </a:p>
          <a:p>
            <a:pPr algn="r"/>
            <a:r>
              <a:rPr lang="ru-RU" dirty="0">
                <a:solidFill>
                  <a:schemeClr val="tx1"/>
                </a:solidFill>
              </a:rPr>
              <a:t>д</a:t>
            </a:r>
            <a:r>
              <a:rPr lang="ru-RU" dirty="0" smtClean="0">
                <a:solidFill>
                  <a:schemeClr val="tx1"/>
                </a:solidFill>
              </a:rPr>
              <a:t>.м.н., профессор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076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ru-RU" sz="3100" b="1" dirty="0" smtClean="0"/>
              <a:t>Потенциальные </a:t>
            </a:r>
            <a:r>
              <a:rPr lang="ru-RU" sz="3100" b="1" dirty="0"/>
              <a:t>риски в связи с завершением гранта Глобального Фонда в Казахстане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Прекращение деятельности </a:t>
            </a:r>
            <a:r>
              <a:rPr lang="ru-RU" dirty="0" err="1"/>
              <a:t>Странового</a:t>
            </a:r>
            <a:r>
              <a:rPr lang="ru-RU" dirty="0"/>
              <a:t> координационного совета по работе с международными </a:t>
            </a:r>
            <a:r>
              <a:rPr lang="ru-RU" dirty="0" smtClean="0"/>
              <a:t>организациями</a:t>
            </a:r>
            <a:endParaRPr lang="en-US" dirty="0"/>
          </a:p>
          <a:p>
            <a:endParaRPr lang="en-US" dirty="0" smtClean="0"/>
          </a:p>
          <a:p>
            <a:r>
              <a:rPr lang="uk-UA" dirty="0"/>
              <a:t>Ослабление приоритизации вопросов противодействия ВИЧ и туберкулеза в регионах, особенно в </a:t>
            </a:r>
            <a:r>
              <a:rPr lang="uk-UA" dirty="0" smtClean="0"/>
              <a:t>дотационных</a:t>
            </a:r>
            <a:endParaRPr lang="en-US" dirty="0" smtClean="0"/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r>
              <a:rPr lang="uk-UA" dirty="0"/>
              <a:t>Возникновение административных и логистических барьеров в  предоставлении услуг при их </a:t>
            </a:r>
            <a:r>
              <a:rPr lang="ru-RU" dirty="0"/>
              <a:t>п</a:t>
            </a:r>
            <a:r>
              <a:rPr lang="uk-UA" dirty="0"/>
              <a:t>ереходе от НПО в систему государственных лечебных </a:t>
            </a:r>
            <a:r>
              <a:rPr lang="uk-UA" dirty="0" smtClean="0"/>
              <a:t>учреждений</a:t>
            </a:r>
            <a:endParaRPr lang="en-US" dirty="0" smtClean="0"/>
          </a:p>
          <a:p>
            <a:endParaRPr lang="en-US" dirty="0" smtClean="0"/>
          </a:p>
          <a:p>
            <a:r>
              <a:rPr lang="uk-UA" dirty="0" smtClean="0"/>
              <a:t>Усиление </a:t>
            </a:r>
            <a:r>
              <a:rPr lang="uk-UA" dirty="0"/>
              <a:t>тенденции к уменьшению доступа уязвимых групп населения к услугам, которые предоставляются НПО и возможное ухудшение качества некоторых </a:t>
            </a:r>
            <a:r>
              <a:rPr lang="uk-UA" dirty="0" smtClean="0"/>
              <a:t>услуг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328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4478"/>
          </a:xfrm>
        </p:spPr>
        <p:txBody>
          <a:bodyPr>
            <a:noAutofit/>
          </a:bodyPr>
          <a:lstStyle/>
          <a:p>
            <a:r>
              <a:rPr lang="ru-RU" sz="2000" b="1" u="sng" dirty="0" smtClean="0"/>
              <a:t>Оптимальная модель: </a:t>
            </a:r>
            <a:r>
              <a:rPr lang="ru-RU" sz="2000" dirty="0" smtClean="0"/>
              <a:t>Сохранение </a:t>
            </a:r>
            <a:r>
              <a:rPr lang="ru-RU" sz="2000" dirty="0"/>
              <a:t>СКК в качестве консультативно-совещательного органа при Министерстве здравоохранения с условием обновления его </a:t>
            </a:r>
            <a:r>
              <a:rPr lang="ru-RU" sz="2000" dirty="0" smtClean="0"/>
              <a:t>полномочий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69" y="1474229"/>
            <a:ext cx="6951198" cy="502371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  <p:extLst>
      <p:ext uri="{BB962C8B-B14F-4D97-AF65-F5344CB8AC3E}">
        <p14:creationId xmlns:p14="http://schemas.microsoft.com/office/powerpoint/2010/main" val="852227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Разработаны документы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Обоснование для обеспечения </a:t>
            </a:r>
            <a:r>
              <a:rPr lang="ru-RU" sz="2400" dirty="0"/>
              <a:t>устойчивости координационного механизма в рамках программы противодействия эпидемии ВИЧ/СПИДа и туберкулёза в Республике </a:t>
            </a:r>
            <a:r>
              <a:rPr lang="ru-RU" sz="2400" dirty="0" smtClean="0"/>
              <a:t>Казахстан</a:t>
            </a:r>
          </a:p>
          <a:p>
            <a:endParaRPr lang="en-US" sz="2400" dirty="0"/>
          </a:p>
          <a:p>
            <a:r>
              <a:rPr lang="ru-RU" sz="2400" dirty="0"/>
              <a:t>Положение о работе </a:t>
            </a:r>
            <a:r>
              <a:rPr lang="ru-RU" sz="2400" dirty="0" err="1"/>
              <a:t>Странового</a:t>
            </a:r>
            <a:r>
              <a:rPr lang="ru-RU" sz="2400" dirty="0"/>
              <a:t> Координационного Совета по противодействию туберкулёзу и ВИЧ/</a:t>
            </a:r>
            <a:r>
              <a:rPr lang="ru-RU" sz="2400" dirty="0" smtClean="0"/>
              <a:t>СПИД</a:t>
            </a:r>
          </a:p>
          <a:p>
            <a:endParaRPr lang="ru-RU" sz="2400" dirty="0" smtClean="0"/>
          </a:p>
          <a:p>
            <a:r>
              <a:rPr lang="ru-RU" sz="2400" dirty="0"/>
              <a:t>Р</a:t>
            </a:r>
            <a:r>
              <a:rPr lang="ru-RU" sz="2400" dirty="0" smtClean="0"/>
              <a:t>уководство для секретариата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62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 </a:t>
            </a:r>
            <a:r>
              <a:rPr lang="ru-RU" b="1" dirty="0" smtClean="0"/>
              <a:t>Статус Координационного Совета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Координационный Совет является функциональной структурой Министерства здравоохранения и социального развития и осуществляет функции консультативно-совещательного органа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b="1" dirty="0" smtClean="0"/>
              <a:t>Цель </a:t>
            </a:r>
            <a:r>
              <a:rPr lang="ru-RU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Содействие в повышении эффективности государственных программ по противодействию ВИЧ/СПИДу и туберкулёзу, включающие программу </a:t>
            </a:r>
            <a:r>
              <a:rPr lang="ru-RU" dirty="0" err="1"/>
              <a:t>Саламатты</a:t>
            </a:r>
            <a:r>
              <a:rPr lang="ru-RU" dirty="0"/>
              <a:t> Казахстан 2016-2020, комплексный план по борьбе с туберкулёзом в Республике Казахстан 2014 – 2020 годы, концепцию развития службы по профилактике и борьбе со СПИД Республики Казахстан на 2016-2020 годы.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843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Задачи </a:t>
            </a:r>
            <a:r>
              <a:rPr lang="ru-RU" b="1" dirty="0" smtClean="0"/>
              <a:t>Координационного Совета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Содействие </a:t>
            </a:r>
            <a:r>
              <a:rPr lang="ru-RU" dirty="0"/>
              <a:t>в консолидации средств из разных источников, таких как государственный бюджет, местные бюджеты, бюджеты общественных организаций, финансирование со стороны международных доноров, с целью их рационального использования для противодействия эпидемиям туберкулёза и ВИЧ/СПИД. </a:t>
            </a:r>
            <a:endParaRPr lang="ru-RU" dirty="0" smtClean="0"/>
          </a:p>
          <a:p>
            <a:pPr lvl="0"/>
            <a:endParaRPr lang="en-US" dirty="0"/>
          </a:p>
          <a:p>
            <a:pPr lvl="0"/>
            <a:r>
              <a:rPr lang="ru-RU" dirty="0"/>
              <a:t>Координация деятельности местных и государственных органов власти (министерств, областных и городских </a:t>
            </a:r>
            <a:r>
              <a:rPr lang="ru-RU" dirty="0" err="1"/>
              <a:t>акиматов</a:t>
            </a:r>
            <a:r>
              <a:rPr lang="ru-RU" dirty="0"/>
              <a:t>), международных партнёрских организаций, международных и национальных общественных организаций, организаций представляющих людей, живущих с ВИЧ или туберкулёзом, представителей частного бизнеса, профсоюзов и других сторон с целью реализации на государственном уровне и обеспечению эффективности программ по противодействию туберкулёзу и ВИЧ/СПИД</a:t>
            </a:r>
            <a:r>
              <a:rPr lang="ru-RU" dirty="0" smtClean="0"/>
              <a:t>.</a:t>
            </a:r>
          </a:p>
          <a:p>
            <a:pPr lvl="0"/>
            <a:endParaRPr lang="en-US" dirty="0"/>
          </a:p>
          <a:p>
            <a:r>
              <a:rPr lang="ru-RU" dirty="0"/>
              <a:t>Обеспечение </a:t>
            </a:r>
            <a:r>
              <a:rPr lang="ru-RU" dirty="0" err="1"/>
              <a:t>межсекторального</a:t>
            </a:r>
            <a:r>
              <a:rPr lang="ru-RU" dirty="0"/>
              <a:t> диалога для вовлечения в деятельность Совета различных секторов и получения обратной связи от представителей затронутых групп (лиц, живущих или пострадавших от ВИЧ/СПИДа и туберкулёза).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419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Следующие шаги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sz="2400" dirty="0"/>
          </a:p>
          <a:p>
            <a:r>
              <a:rPr lang="ru-RU" sz="2400" dirty="0" smtClean="0"/>
              <a:t>Согласование с СКК и правительством</a:t>
            </a:r>
          </a:p>
          <a:p>
            <a:endParaRPr lang="ru-RU" sz="2400" dirty="0" smtClean="0"/>
          </a:p>
          <a:p>
            <a:r>
              <a:rPr lang="ru-RU" sz="2400" dirty="0" smtClean="0"/>
              <a:t>Утверждение плана перехода (кто и какие решения принимает)</a:t>
            </a:r>
          </a:p>
          <a:p>
            <a:endParaRPr lang="ru-RU" sz="2400" dirty="0" smtClean="0"/>
          </a:p>
          <a:p>
            <a:r>
              <a:rPr lang="ru-RU" sz="2400" dirty="0"/>
              <a:t>Утверждение </a:t>
            </a:r>
            <a:r>
              <a:rPr lang="ru-RU" sz="2400" dirty="0" smtClean="0"/>
              <a:t>Положения будущего координационного органа (функций и структура)</a:t>
            </a:r>
          </a:p>
          <a:p>
            <a:endParaRPr lang="ru-RU" sz="2400" dirty="0" smtClean="0"/>
          </a:p>
          <a:p>
            <a:r>
              <a:rPr lang="ru-RU" sz="2400" dirty="0" smtClean="0"/>
              <a:t>Обеспечение деятельности (финансирование и административная поддержка)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143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307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Обеспечение устойчивости координационного механизма по ответу Республики Казахстан на эпидемии  ВИЧ/СПИДа и туберкулеза  </vt:lpstr>
      <vt:lpstr> Потенциальные риски в связи с завершением гранта Глобального Фонда в Казахстане </vt:lpstr>
      <vt:lpstr>Оптимальная модель: Сохранение СКК в качестве консультативно-совещательного органа при Министерстве здравоохранения с условием обновления его полномочий </vt:lpstr>
      <vt:lpstr>Разработаны документы</vt:lpstr>
      <vt:lpstr>PowerPoint Presentation</vt:lpstr>
      <vt:lpstr>Задачи Координационного Совета </vt:lpstr>
      <vt:lpstr>Следующие шаги</vt:lpstr>
    </vt:vector>
  </TitlesOfParts>
  <Company>Alternative Georgia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Otiashvili</dc:creator>
  <cp:lastModifiedBy>David Otiashvili</cp:lastModifiedBy>
  <cp:revision>25</cp:revision>
  <dcterms:created xsi:type="dcterms:W3CDTF">2014-10-21T11:50:47Z</dcterms:created>
  <dcterms:modified xsi:type="dcterms:W3CDTF">2015-03-04T04:06:28Z</dcterms:modified>
</cp:coreProperties>
</file>