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76" r:id="rId25"/>
    <p:sldId id="275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ASCU, Gabriela" userId="41fa3bd9-78f6-486d-81f5-9fc9263fc8aa" providerId="ADAL" clId="{A378523F-9FEC-4D8F-995C-5AA2DBEEA311}"/>
    <pc:docChg chg="custSel addSld delSld modSld sldOrd">
      <pc:chgData name="IONASCU, Gabriela" userId="41fa3bd9-78f6-486d-81f5-9fc9263fc8aa" providerId="ADAL" clId="{A378523F-9FEC-4D8F-995C-5AA2DBEEA311}" dt="2021-03-30T08:00:21.512" v="131" actId="20577"/>
      <pc:docMkLst>
        <pc:docMk/>
      </pc:docMkLst>
      <pc:sldChg chg="modSp mod">
        <pc:chgData name="IONASCU, Gabriela" userId="41fa3bd9-78f6-486d-81f5-9fc9263fc8aa" providerId="ADAL" clId="{A378523F-9FEC-4D8F-995C-5AA2DBEEA311}" dt="2021-03-30T08:00:21.512" v="131" actId="20577"/>
        <pc:sldMkLst>
          <pc:docMk/>
          <pc:sldMk cId="2104301033" sldId="256"/>
        </pc:sldMkLst>
        <pc:spChg chg="mod">
          <ac:chgData name="IONASCU, Gabriela" userId="41fa3bd9-78f6-486d-81f5-9fc9263fc8aa" providerId="ADAL" clId="{A378523F-9FEC-4D8F-995C-5AA2DBEEA311}" dt="2021-03-30T08:00:21.512" v="131" actId="20577"/>
          <ac:spMkLst>
            <pc:docMk/>
            <pc:sldMk cId="2104301033" sldId="256"/>
            <ac:spMk id="2" creationId="{03CAAF02-B3A2-4FC1-AABA-EBEA730AECB7}"/>
          </ac:spMkLst>
        </pc:spChg>
      </pc:sldChg>
      <pc:sldChg chg="del">
        <pc:chgData name="IONASCU, Gabriela" userId="41fa3bd9-78f6-486d-81f5-9fc9263fc8aa" providerId="ADAL" clId="{A378523F-9FEC-4D8F-995C-5AA2DBEEA311}" dt="2021-03-30T03:08:29.566" v="2" actId="47"/>
        <pc:sldMkLst>
          <pc:docMk/>
          <pc:sldMk cId="1298324897" sldId="277"/>
        </pc:sldMkLst>
      </pc:sldChg>
      <pc:sldChg chg="new del">
        <pc:chgData name="IONASCU, Gabriela" userId="41fa3bd9-78f6-486d-81f5-9fc9263fc8aa" providerId="ADAL" clId="{A378523F-9FEC-4D8F-995C-5AA2DBEEA311}" dt="2021-03-11T02:17:48.838" v="1" actId="47"/>
        <pc:sldMkLst>
          <pc:docMk/>
          <pc:sldMk cId="2042273834" sldId="284"/>
        </pc:sldMkLst>
      </pc:sldChg>
      <pc:sldChg chg="addSp delSp modSp new del mod ord setBg">
        <pc:chgData name="IONASCU, Gabriela" userId="41fa3bd9-78f6-486d-81f5-9fc9263fc8aa" providerId="ADAL" clId="{A378523F-9FEC-4D8F-995C-5AA2DBEEA311}" dt="2021-03-30T07:59:59.657" v="103" actId="47"/>
        <pc:sldMkLst>
          <pc:docMk/>
          <pc:sldMk cId="3036064664" sldId="284"/>
        </pc:sldMkLst>
        <pc:spChg chg="del">
          <ac:chgData name="IONASCU, Gabriela" userId="41fa3bd9-78f6-486d-81f5-9fc9263fc8aa" providerId="ADAL" clId="{A378523F-9FEC-4D8F-995C-5AA2DBEEA311}" dt="2021-03-30T03:08:41.172" v="5" actId="478"/>
          <ac:spMkLst>
            <pc:docMk/>
            <pc:sldMk cId="3036064664" sldId="284"/>
            <ac:spMk id="2" creationId="{D10F0D95-B0B5-49FD-9337-4C1966967A27}"/>
          </ac:spMkLst>
        </pc:spChg>
        <pc:spChg chg="del">
          <ac:chgData name="IONASCU, Gabriela" userId="41fa3bd9-78f6-486d-81f5-9fc9263fc8aa" providerId="ADAL" clId="{A378523F-9FEC-4D8F-995C-5AA2DBEEA311}" dt="2021-03-30T03:08:35.892" v="4" actId="22"/>
          <ac:spMkLst>
            <pc:docMk/>
            <pc:sldMk cId="3036064664" sldId="284"/>
            <ac:spMk id="3" creationId="{1DBC9B44-1C8E-4FD1-978C-4AB981AF0056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10" creationId="{F3060C83-F051-4F0E-ABAD-AA0DFC48B218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12" creationId="{83C98ABE-055B-441F-B07E-44F97F083C39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14" creationId="{29FDB030-9B49-4CED-8CCD-4D99382388AC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16" creationId="{3783CA14-24A1-485C-8B30-D6A5D87987AD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18" creationId="{9A97C86A-04D6-40F7-AE84-31AB43E6A846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20" creationId="{FF9F2414-84E8-453E-B1F3-389FDE8192D9}"/>
          </ac:spMkLst>
        </pc:spChg>
        <pc:spChg chg="add">
          <ac:chgData name="IONASCU, Gabriela" userId="41fa3bd9-78f6-486d-81f5-9fc9263fc8aa" providerId="ADAL" clId="{A378523F-9FEC-4D8F-995C-5AA2DBEEA311}" dt="2021-03-30T03:21:14.916" v="33" actId="26606"/>
          <ac:spMkLst>
            <pc:docMk/>
            <pc:sldMk cId="3036064664" sldId="284"/>
            <ac:spMk id="22" creationId="{3ECA69A1-7536-43AC-85EF-C7106179F5ED}"/>
          </ac:spMkLst>
        </pc:spChg>
        <pc:picChg chg="add mod ord">
          <ac:chgData name="IONASCU, Gabriela" userId="41fa3bd9-78f6-486d-81f5-9fc9263fc8aa" providerId="ADAL" clId="{A378523F-9FEC-4D8F-995C-5AA2DBEEA311}" dt="2021-03-30T03:21:27.795" v="35" actId="1076"/>
          <ac:picMkLst>
            <pc:docMk/>
            <pc:sldMk cId="3036064664" sldId="284"/>
            <ac:picMk id="5" creationId="{CB7DD0F6-8263-449F-909F-ADEA4DC25DE2}"/>
          </ac:picMkLst>
        </pc:picChg>
      </pc:sldChg>
      <pc:sldChg chg="addSp delSp modSp new del mod setBg">
        <pc:chgData name="IONASCU, Gabriela" userId="41fa3bd9-78f6-486d-81f5-9fc9263fc8aa" providerId="ADAL" clId="{A378523F-9FEC-4D8F-995C-5AA2DBEEA311}" dt="2021-03-30T08:00:00.310" v="104" actId="47"/>
        <pc:sldMkLst>
          <pc:docMk/>
          <pc:sldMk cId="4078219091" sldId="285"/>
        </pc:sldMkLst>
        <pc:spChg chg="del">
          <ac:chgData name="IONASCU, Gabriela" userId="41fa3bd9-78f6-486d-81f5-9fc9263fc8aa" providerId="ADAL" clId="{A378523F-9FEC-4D8F-995C-5AA2DBEEA311}" dt="2021-03-30T03:10:01.287" v="12" actId="478"/>
          <ac:spMkLst>
            <pc:docMk/>
            <pc:sldMk cId="4078219091" sldId="285"/>
            <ac:spMk id="2" creationId="{78737A50-B921-4ACD-8CE2-5203D11BDF52}"/>
          </ac:spMkLst>
        </pc:spChg>
        <pc:spChg chg="del">
          <ac:chgData name="IONASCU, Gabriela" userId="41fa3bd9-78f6-486d-81f5-9fc9263fc8aa" providerId="ADAL" clId="{A378523F-9FEC-4D8F-995C-5AA2DBEEA311}" dt="2021-03-30T03:09:56.125" v="11" actId="22"/>
          <ac:spMkLst>
            <pc:docMk/>
            <pc:sldMk cId="4078219091" sldId="285"/>
            <ac:spMk id="3" creationId="{4EFBE939-5B47-4986-AD23-2AED307AAE77}"/>
          </ac:spMkLst>
        </pc:spChg>
        <pc:spChg chg="add">
          <ac:chgData name="IONASCU, Gabriela" userId="41fa3bd9-78f6-486d-81f5-9fc9263fc8aa" providerId="ADAL" clId="{A378523F-9FEC-4D8F-995C-5AA2DBEEA311}" dt="2021-03-30T03:21:37.548" v="36" actId="26606"/>
          <ac:spMkLst>
            <pc:docMk/>
            <pc:sldMk cId="4078219091" sldId="285"/>
            <ac:spMk id="10" creationId="{86FF76B9-219D-4469-AF87-0236D29032F1}"/>
          </ac:spMkLst>
        </pc:spChg>
        <pc:spChg chg="add">
          <ac:chgData name="IONASCU, Gabriela" userId="41fa3bd9-78f6-486d-81f5-9fc9263fc8aa" providerId="ADAL" clId="{A378523F-9FEC-4D8F-995C-5AA2DBEEA311}" dt="2021-03-30T03:21:37.548" v="36" actId="26606"/>
          <ac:spMkLst>
            <pc:docMk/>
            <pc:sldMk cId="4078219091" sldId="285"/>
            <ac:spMk id="16" creationId="{2E80C965-DB6D-4F81-9E9E-B027384D0BD6}"/>
          </ac:spMkLst>
        </pc:spChg>
        <pc:spChg chg="add">
          <ac:chgData name="IONASCU, Gabriela" userId="41fa3bd9-78f6-486d-81f5-9fc9263fc8aa" providerId="ADAL" clId="{A378523F-9FEC-4D8F-995C-5AA2DBEEA311}" dt="2021-03-30T03:21:37.548" v="36" actId="26606"/>
          <ac:spMkLst>
            <pc:docMk/>
            <pc:sldMk cId="4078219091" sldId="285"/>
            <ac:spMk id="18" creationId="{633C5E46-DAC5-4661-9C87-22B08E2A512F}"/>
          </ac:spMkLst>
        </pc:spChg>
        <pc:grpChg chg="add">
          <ac:chgData name="IONASCU, Gabriela" userId="41fa3bd9-78f6-486d-81f5-9fc9263fc8aa" providerId="ADAL" clId="{A378523F-9FEC-4D8F-995C-5AA2DBEEA311}" dt="2021-03-30T03:21:37.548" v="36" actId="26606"/>
          <ac:grpSpMkLst>
            <pc:docMk/>
            <pc:sldMk cId="4078219091" sldId="285"/>
            <ac:grpSpMk id="12" creationId="{DB88BD78-87E1-424D-B479-C37D8E41B12E}"/>
          </ac:grpSpMkLst>
        </pc:grpChg>
        <pc:picChg chg="add mod ord">
          <ac:chgData name="IONASCU, Gabriela" userId="41fa3bd9-78f6-486d-81f5-9fc9263fc8aa" providerId="ADAL" clId="{A378523F-9FEC-4D8F-995C-5AA2DBEEA311}" dt="2021-03-30T03:21:37.548" v="36" actId="26606"/>
          <ac:picMkLst>
            <pc:docMk/>
            <pc:sldMk cId="4078219091" sldId="285"/>
            <ac:picMk id="5" creationId="{ACC187F1-3874-496F-9557-8C164C2BC4CD}"/>
          </ac:picMkLst>
        </pc:picChg>
      </pc:sldChg>
      <pc:sldChg chg="addSp delSp modSp new del mod">
        <pc:chgData name="IONASCU, Gabriela" userId="41fa3bd9-78f6-486d-81f5-9fc9263fc8aa" providerId="ADAL" clId="{A378523F-9FEC-4D8F-995C-5AA2DBEEA311}" dt="2021-03-30T08:00:01.184" v="105" actId="47"/>
        <pc:sldMkLst>
          <pc:docMk/>
          <pc:sldMk cId="215064863" sldId="286"/>
        </pc:sldMkLst>
        <pc:spChg chg="mod">
          <ac:chgData name="IONASCU, Gabriela" userId="41fa3bd9-78f6-486d-81f5-9fc9263fc8aa" providerId="ADAL" clId="{A378523F-9FEC-4D8F-995C-5AA2DBEEA311}" dt="2021-03-30T03:16:03.618" v="31" actId="20577"/>
          <ac:spMkLst>
            <pc:docMk/>
            <pc:sldMk cId="215064863" sldId="286"/>
            <ac:spMk id="2" creationId="{1ECF3420-994C-4378-BB63-1D0E4054B946}"/>
          </ac:spMkLst>
        </pc:spChg>
        <pc:spChg chg="del">
          <ac:chgData name="IONASCU, Gabriela" userId="41fa3bd9-78f6-486d-81f5-9fc9263fc8aa" providerId="ADAL" clId="{A378523F-9FEC-4D8F-995C-5AA2DBEEA311}" dt="2021-03-30T03:15:51.063" v="16" actId="22"/>
          <ac:spMkLst>
            <pc:docMk/>
            <pc:sldMk cId="215064863" sldId="286"/>
            <ac:spMk id="3" creationId="{8609E043-AB62-4C6D-A26B-0648B7415A5F}"/>
          </ac:spMkLst>
        </pc:spChg>
        <pc:picChg chg="add mod ord">
          <ac:chgData name="IONASCU, Gabriela" userId="41fa3bd9-78f6-486d-81f5-9fc9263fc8aa" providerId="ADAL" clId="{A378523F-9FEC-4D8F-995C-5AA2DBEEA311}" dt="2021-03-30T03:16:11.253" v="32" actId="14100"/>
          <ac:picMkLst>
            <pc:docMk/>
            <pc:sldMk cId="215064863" sldId="286"/>
            <ac:picMk id="5" creationId="{0D6F0CA2-AC01-443E-9416-477204368783}"/>
          </ac:picMkLst>
        </pc:picChg>
      </pc:sldChg>
      <pc:sldChg chg="modSp new del mod">
        <pc:chgData name="IONASCU, Gabriela" userId="41fa3bd9-78f6-486d-81f5-9fc9263fc8aa" providerId="ADAL" clId="{A378523F-9FEC-4D8F-995C-5AA2DBEEA311}" dt="2021-03-30T03:39:57.451" v="85" actId="47"/>
        <pc:sldMkLst>
          <pc:docMk/>
          <pc:sldMk cId="1248660936" sldId="287"/>
        </pc:sldMkLst>
        <pc:spChg chg="mod">
          <ac:chgData name="IONASCU, Gabriela" userId="41fa3bd9-78f6-486d-81f5-9fc9263fc8aa" providerId="ADAL" clId="{A378523F-9FEC-4D8F-995C-5AA2DBEEA311}" dt="2021-03-30T03:39:10.611" v="67" actId="20577"/>
          <ac:spMkLst>
            <pc:docMk/>
            <pc:sldMk cId="1248660936" sldId="287"/>
            <ac:spMk id="2" creationId="{53143BF4-F83C-4583-A6C3-9A692C172940}"/>
          </ac:spMkLst>
        </pc:spChg>
        <pc:spChg chg="mod">
          <ac:chgData name="IONASCU, Gabriela" userId="41fa3bd9-78f6-486d-81f5-9fc9263fc8aa" providerId="ADAL" clId="{A378523F-9FEC-4D8F-995C-5AA2DBEEA311}" dt="2021-03-30T03:39:55.181" v="84" actId="6549"/>
          <ac:spMkLst>
            <pc:docMk/>
            <pc:sldMk cId="1248660936" sldId="287"/>
            <ac:spMk id="3" creationId="{01917D20-E5F0-44B7-AE1D-775F3FA0E1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CE49-86EB-4A9C-A77F-50B20876C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CE850-9DA1-450B-BF70-4076B3C77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97CA-04DB-4E07-904B-A7776D9B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6DF43-9FEF-4251-AA0D-24D79D66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66E05-5E66-491D-AAC5-A683A204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A1D0-ED63-4A1D-AAD8-6DE1E898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4921A-9AC5-47AC-BB53-1BD0F90D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352-0A95-4F37-A3E1-C53180D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4F689-AC6A-4D33-8340-683E3F50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ED761-86A2-406D-920B-FEB07E2E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2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1BAA9-3DA0-48B6-8DD8-564B3B734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68973-70C2-496C-8B70-639FB95FB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7096C-400A-41E5-84D8-E239A5AF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A7BAB-DF64-43FF-AE54-76F82C8C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057D9-6ADE-472F-B108-AF6AFCEE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5E0C-7E51-461E-A335-EF0A3FE7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F42F-74B0-4988-A6BD-DD9299E2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6537-8DEE-430A-A497-843D62F4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EC25-938A-41E7-B520-7C9A30E6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B09D-A1BE-480E-92B8-85A52401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F513-6526-443F-A701-E26AFB84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646E4-D75D-4E32-A994-16161EFBD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D184-7DDC-41BD-A75A-934289F5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C8AA7-9071-4CBD-9277-F7753B70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E3621-6139-45E6-8D93-58096DF6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8554-A94A-40B5-8D53-6C962C3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57D9-53A0-4E87-B7F4-D83083FE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7359A-AF4A-4FC8-8E98-5AB9D9A36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1B2D1-8FBF-4E48-B1FB-E7907747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BF5EA-0B95-49FF-9A67-57C389AE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07B95-A6B0-4A2F-B884-A1918BA0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65CC-1BD5-4EA3-A01D-B22BF2FD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86CC6-2C4B-4C58-B566-0A9F525D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E61A7-9092-4144-9563-CFD7EF445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FB147-9C8F-47EA-A34E-D2D29667C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97A04-7920-4571-9D9C-D2B8FEC12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C2E4D-40B6-420D-80CD-8DF5C944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1DBF9-0F0D-4E77-9061-EED63C8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0A016-06FC-4EA4-BEBF-8DB58AE6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DC89-E1D6-46B9-BBA1-42123C52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380B2-2FCE-4665-969F-1004D64F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3030E-F4C0-42D7-87F6-0D12A649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FF3E0-9642-49C8-8999-73E3AC92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39C4E-282F-42D0-8207-745AC845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AD5AA-DF3C-4918-89BF-0248158C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0D8A2-2886-4872-960E-A4911920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4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0153-F01D-41B5-9FEF-995CAF09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5E8B-28B8-4260-871D-309A7E2F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AD958-6BBB-44A9-8078-2ED6AFE8A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950D9-1072-4868-9502-0F33BDA2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7A0F7-9C2E-469A-9702-2175B863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191D4-8990-429B-B16D-3AF1049F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A65F-A60A-4879-9E52-809DB652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6C8E7-C2E9-42AA-BDDE-895AC04B4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22A7-97E3-4F8D-8845-F5800A824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17E98-97A2-4F6B-A9F1-8AA1C427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2A633-E819-4D35-B952-DB1D6978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99FED-339B-4208-9567-0D610197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9AB22-632B-48E4-A565-2F53C2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DDEC3-6870-434E-A2A5-F553AD5C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567A-8DCB-4B31-ADA5-04B02CE59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42FA-FDB1-41F5-A9B3-C03C9AE36D4C}" type="datetimeFigureOut">
              <a:rPr lang="en-US" smtClean="0"/>
              <a:t>30/03/2021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E5518-4B8F-470D-9362-D8E7E8CAF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269DB-F80B-48D3-9510-0D3CF1F4B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DC13-E44E-4075-A6B0-8E52CD7C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aids.org/ru/resources/documents/2020/prevailing-against-pandem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AF02-B3A2-4FC1-AABA-EBEA730AE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/>
              <a:t>Цели на 2025 </a:t>
            </a:r>
            <a:r>
              <a:rPr lang="ru-RU" dirty="0"/>
              <a:t>ГОД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F7982-D4C6-4A10-B54C-0AF62FE07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9724"/>
            <a:ext cx="9144000" cy="82867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Gabriela Ionascu</a:t>
            </a:r>
          </a:p>
          <a:p>
            <a:pPr algn="r"/>
            <a:r>
              <a:rPr lang="en-US" dirty="0"/>
              <a:t>UNAIDS</a:t>
            </a:r>
          </a:p>
        </p:txBody>
      </p:sp>
    </p:spTree>
    <p:extLst>
      <p:ext uri="{BB962C8B-B14F-4D97-AF65-F5344CB8AC3E}">
        <p14:creationId xmlns:p14="http://schemas.microsoft.com/office/powerpoint/2010/main" val="210430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1EB22F-B4E9-435C-ABF7-97912C0A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</a:rPr>
              <a:t>Шесть показателей «95» для оказания комплексных услуг по противодействию ВИЧ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6AE19-6045-4DDF-866C-58DF049A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Между профилактикой, диагностированием и лечением ВИЧ, профилактикой передачи ВИЧ от матери к ребенку, а также услугами по обеспечению сексуального и репродуктивного здоровья отсутствуют четкие границы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8454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1002AB-BB24-43F2-8D3C-22ACAA4A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Цели тестирования на ВИЧ и лечения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B6D5-F1F2-4AFC-A3F4-FE9AB5D9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 sz="2400"/>
          </a:p>
          <a:p>
            <a:pPr marL="0" indent="0">
              <a:buNone/>
            </a:pPr>
            <a:r>
              <a:rPr lang="ru-RU" sz="2400"/>
              <a:t>К 2025 г. достигнуты целевые показатели тестирования и лечения 95–95–95 среди людей, живущих с ВИЧ, в рамках всех субпопуляций и возрастных групп.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138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7BF2C-7AB4-4ED3-91C7-DDBC5718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Подробные цели тестирования и лечения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988271-7A0A-4777-90FF-E179D8326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059" y="1675227"/>
            <a:ext cx="1004388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0464-5206-4989-AC3B-DB27DEE3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0"/>
            <a:ext cx="10515600" cy="1044575"/>
          </a:xfrm>
        </p:spPr>
        <p:txBody>
          <a:bodyPr>
            <a:normAutofit fontScale="90000"/>
          </a:bodyPr>
          <a:lstStyle/>
          <a:p>
            <a:r>
              <a:rPr lang="ru-RU" sz="2800"/>
              <a:t>Подробные цели для услуг по обеспечению сексуального и репродуктивного здоровья и устранения вертикальной передачи ВИЧ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DE6AE-CDB7-424C-A5E9-90914A3A1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813310"/>
            <a:ext cx="9858375" cy="5955889"/>
          </a:xfrm>
        </p:spPr>
      </p:pic>
    </p:spTree>
    <p:extLst>
      <p:ext uri="{BB962C8B-B14F-4D97-AF65-F5344CB8AC3E}">
        <p14:creationId xmlns:p14="http://schemas.microsoft.com/office/powerpoint/2010/main" val="332851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6AC7-C07B-4D26-9D9B-BA5E84A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1766"/>
            <a:ext cx="10439400" cy="1200348"/>
          </a:xfrm>
        </p:spPr>
        <p:txBody>
          <a:bodyPr>
            <a:noAutofit/>
          </a:bodyPr>
          <a:lstStyle/>
          <a:p>
            <a:r>
              <a:rPr lang="ru-RU" sz="2800" dirty="0"/>
              <a:t>Пороговые значения для </a:t>
            </a:r>
            <a:r>
              <a:rPr lang="ru-RU" sz="2800" dirty="0" err="1"/>
              <a:t>приоритизации</a:t>
            </a:r>
            <a:r>
              <a:rPr lang="ru-RU" sz="2800" dirty="0"/>
              <a:t> методов профилактики ВИЧ для людей с повышенным риском инфицирования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DE7B1-E5A0-4F35-BC6A-8AFD4D1D5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0" y="1254208"/>
            <a:ext cx="9387840" cy="5321397"/>
          </a:xfrm>
        </p:spPr>
      </p:pic>
    </p:spTree>
    <p:extLst>
      <p:ext uri="{BB962C8B-B14F-4D97-AF65-F5344CB8AC3E}">
        <p14:creationId xmlns:p14="http://schemas.microsoft.com/office/powerpoint/2010/main" val="215137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741B4-60B2-4EC1-9143-CC545676A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760" y="73648"/>
            <a:ext cx="8950960" cy="6764183"/>
          </a:xfrm>
        </p:spPr>
      </p:pic>
    </p:spTree>
    <p:extLst>
      <p:ext uri="{BB962C8B-B14F-4D97-AF65-F5344CB8AC3E}">
        <p14:creationId xmlns:p14="http://schemas.microsoft.com/office/powerpoint/2010/main" val="14544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575-73ED-4DC3-88C9-B5567CFD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60350"/>
            <a:ext cx="10515600" cy="663575"/>
          </a:xfrm>
        </p:spPr>
        <p:txBody>
          <a:bodyPr>
            <a:noAutofit/>
          </a:bodyPr>
          <a:lstStyle/>
          <a:p>
            <a:r>
              <a:rPr lang="ru-RU" sz="2800" dirty="0"/>
              <a:t>Подробные цели по профилактике ВИЧ для ключевых групп населения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1ABA4-5349-4D87-8C26-AB04A9DB1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112" y="704850"/>
            <a:ext cx="8386763" cy="5972175"/>
          </a:xfrm>
        </p:spPr>
      </p:pic>
    </p:spTree>
    <p:extLst>
      <p:ext uri="{BB962C8B-B14F-4D97-AF65-F5344CB8AC3E}">
        <p14:creationId xmlns:p14="http://schemas.microsoft.com/office/powerpoint/2010/main" val="318932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4C6D-8C81-4003-B941-F4EBA604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7061AE-7E52-431A-BF2B-7603BA4CC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612" y="1690687"/>
            <a:ext cx="9577388" cy="16280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B96BF-FFCD-4463-96D2-8A62A9E6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3233738"/>
            <a:ext cx="9577388" cy="33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9194-E837-4135-9DCB-AB6CEF98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00"/>
          </a:xfrm>
        </p:spPr>
        <p:txBody>
          <a:bodyPr>
            <a:normAutofit/>
          </a:bodyPr>
          <a:lstStyle/>
          <a:p>
            <a:r>
              <a:rPr lang="ru-RU" sz="2800" dirty="0"/>
              <a:t>Подробные цели по профилактике ВИЧ для общей популяции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D0261E-3066-4C0A-AA7A-3CAA2ECA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91" y="1285874"/>
            <a:ext cx="11306151" cy="4688205"/>
          </a:xfrm>
        </p:spPr>
      </p:pic>
    </p:spTree>
    <p:extLst>
      <p:ext uri="{BB962C8B-B14F-4D97-AF65-F5344CB8AC3E}">
        <p14:creationId xmlns:p14="http://schemas.microsoft.com/office/powerpoint/2010/main" val="314318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591BBD-396B-426B-9EE5-68F95B332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25932"/>
            <a:ext cx="10160000" cy="6606135"/>
          </a:xfrm>
        </p:spPr>
      </p:pic>
    </p:spTree>
    <p:extLst>
      <p:ext uri="{BB962C8B-B14F-4D97-AF65-F5344CB8AC3E}">
        <p14:creationId xmlns:p14="http://schemas.microsoft.com/office/powerpoint/2010/main" val="353112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DA7E-E28A-4553-A011-C27BDBF5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A8B1-0713-4343-81FE-F8134BF3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/>
              <a:t>При разработке целей на 2025 г. во главу угла были поставлены интересы людей, живущих с ВИЧ, и сообществ, подверженных риску инфицирования ВИЧ.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452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EE497-A265-400B-984F-CE12D782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FFFFFF"/>
                </a:solidFill>
              </a:rPr>
              <a:t>Менее чем в 10 % стран существуют карательные правовые и политические условия, которые запрещают или ограничивают доступ к услугам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C931-2DF9-41AD-B28F-8D7017F1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012494"/>
            <a:ext cx="10432493" cy="459150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К 2025 г. менее 10 % стран криминализируют </a:t>
            </a:r>
            <a:r>
              <a:rPr lang="ru-RU" sz="2200" dirty="0" err="1"/>
              <a:t>сексбизнес</a:t>
            </a:r>
            <a:r>
              <a:rPr lang="ru-RU" sz="2200" dirty="0"/>
              <a:t>, хранение небольшого количества наркотиков, однополые сексуальные отношения, передачу ВИЧ, контакт с ВИЧ-инфицированным или сокрытие такого контакта.</a:t>
            </a:r>
          </a:p>
          <a:p>
            <a:r>
              <a:rPr lang="ru-RU" sz="2200" dirty="0"/>
              <a:t> К 2025 г. менее чем в 10 % стран не хватает механизмов оповещения о насилии и дискриминации, а также обращения за защитой нарушенных прав для людей, живущих с ВИЧ, и ключевых групп населения. </a:t>
            </a:r>
          </a:p>
          <a:p>
            <a:r>
              <a:rPr lang="ru-RU" sz="2200" dirty="0"/>
              <a:t>К 2025 г. менее 10 % людей, живущих с ВИЧ, и ключевых групп населения не имеют достаточного доступа к правовой помощи.  К 2025 г. более 90 % людей, живущих с ВИЧ, права которых были ущемлены, обратились за защитой нарушенных прав.</a:t>
            </a:r>
          </a:p>
          <a:p>
            <a:r>
              <a:rPr lang="ru-RU" sz="2200" dirty="0"/>
              <a:t>К 2025 г. более 90 % людей, живущих с ВИЧ, права которых были ущемлены, обратились за защитой нарушенных прав.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444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E8CA8-D67F-49D2-B15D-7B7D53C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FFFFFF"/>
                </a:solidFill>
              </a:rPr>
              <a:t>Менее 10 % людей в ключевых группах населения и людей, живущих с ВИЧ, сталкиваются с дискриминацией и стигматизацией.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3C1E-F082-40FD-BF38-98A41D8D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668" y="2177170"/>
            <a:ext cx="9722952" cy="4243950"/>
          </a:xfrm>
        </p:spPr>
        <p:txBody>
          <a:bodyPr anchor="ctr">
            <a:noAutofit/>
          </a:bodyPr>
          <a:lstStyle/>
          <a:p>
            <a:r>
              <a:rPr lang="ru-RU" sz="2400" dirty="0"/>
              <a:t>К 2025 г. менее 10 % людей, живущих с ВИЧ, сообщают о внутренней стигматизации. </a:t>
            </a:r>
          </a:p>
          <a:p>
            <a:r>
              <a:rPr lang="ru-RU" sz="2400" dirty="0"/>
              <a:t>К 2025 г. менее 10 % людей, живущих с ВИЧ, сообщают о столкновении со стигматизацией и дискриминацией в лечебных учреждениях и местах общественного пользования. </a:t>
            </a:r>
          </a:p>
          <a:p>
            <a:r>
              <a:rPr lang="ru-RU" sz="2400" dirty="0"/>
              <a:t>К 2025 г. менее 10 % ключевых групп населения (например, мужчины-геи и другие мужчины, имеющие сексуальные контакты с мужчинами, работники секс-бизнеса, </a:t>
            </a:r>
            <a:r>
              <a:rPr lang="ru-RU" sz="2400" dirty="0" err="1"/>
              <a:t>трансгендерные</a:t>
            </a:r>
            <a:r>
              <a:rPr lang="ru-RU" sz="2400" dirty="0"/>
              <a:t> лица и люди, употребляющие инъекционные наркотики) сообщают о столкновении со стигматизацией и дискриминацией.</a:t>
            </a:r>
          </a:p>
          <a:p>
            <a:r>
              <a:rPr lang="ru-RU" sz="2400" dirty="0"/>
              <a:t>К 2025 г. менее чем у 10 % населения в целом наблюдается дискриминационное отношение к людям, живущим с ВИЧ.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78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9A958-35AC-45AB-B104-DBA84586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FFFFFF"/>
                </a:solidFill>
              </a:rPr>
              <a:t>Менее 10 % людей в ключевых группах населения и людей, живущих с ВИЧ, сталкиваются с дискриминацией и стигматизацией.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4191-D87E-4147-8699-F6B40472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940456" cy="3818924"/>
          </a:xfrm>
        </p:spPr>
        <p:txBody>
          <a:bodyPr anchor="ctr">
            <a:normAutofit/>
          </a:bodyPr>
          <a:lstStyle/>
          <a:p>
            <a:r>
              <a:rPr lang="ru-RU" dirty="0"/>
              <a:t>К 2025 г. менее 10 % работников сферы здравоохранения испытывают отрицательное отношение к людям, живущим с ВИЧ. </a:t>
            </a:r>
          </a:p>
          <a:p>
            <a:r>
              <a:rPr lang="ru-RU" dirty="0"/>
              <a:t>К 2025 г. менее 10 % работников сферы здравоохранения испытывают отрицательное отношение к ключевым группам населения.  </a:t>
            </a:r>
          </a:p>
          <a:p>
            <a:r>
              <a:rPr lang="ru-RU" dirty="0"/>
              <a:t>К 2025 г. менее 10 % сотрудников правоохранительных органов испытывают отрицательное отношение к ключевым группам населения.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1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97D3D-CC5C-4870-94A1-BBBC1802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FFFFFF"/>
                </a:solidFill>
              </a:rPr>
              <a:t>Менее 10 % женщин, девушек, людей, живущих с ВИЧ, и ключевых групп населения сталкиваются с насилием и гендерным неравенством.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DF77-4886-48F5-97F1-0F407ADD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10414666" cy="3567173"/>
          </a:xfrm>
        </p:spPr>
        <p:txBody>
          <a:bodyPr anchor="ctr">
            <a:noAutofit/>
          </a:bodyPr>
          <a:lstStyle/>
          <a:p>
            <a:r>
              <a:rPr lang="ru-RU" sz="2400" dirty="0"/>
              <a:t>К 2025 г. менее 10 % женщин и девушек подвергаются сексуальному насилию со стороны своего партнера.</a:t>
            </a:r>
          </a:p>
          <a:p>
            <a:r>
              <a:rPr lang="ru-RU" sz="2400" dirty="0"/>
              <a:t>К 2025 г. менее 10 % ключевых групп населения (например, мужчины-геи и другие мужчины, имеющие сексуальные контакты с мужчинами, работники секс-бизнеса, </a:t>
            </a:r>
            <a:r>
              <a:rPr lang="ru-RU" sz="2400" dirty="0" err="1"/>
              <a:t>трансгендерные</a:t>
            </a:r>
            <a:r>
              <a:rPr lang="ru-RU" sz="2400" dirty="0"/>
              <a:t> лица и люди, употребляющие инъекционные наркотики) подвергаются физическому или сексуальному насилию. </a:t>
            </a:r>
          </a:p>
          <a:p>
            <a:r>
              <a:rPr lang="ru-RU" sz="2400" dirty="0"/>
              <a:t> К 2025 г. менее 10 % людей, живущих с ВИЧ, сталкиваются с физическим или сексуальным насилием.</a:t>
            </a:r>
          </a:p>
          <a:p>
            <a:r>
              <a:rPr lang="ru-RU" sz="2400" dirty="0"/>
              <a:t>К 2025 г. менее 10 % людей поддерживают неравноправные гендерные нормы. </a:t>
            </a:r>
          </a:p>
          <a:p>
            <a:r>
              <a:rPr lang="ru-RU" sz="2400" dirty="0"/>
              <a:t> К 2025 г. более 90 % услуг по борьбе с ВИЧ учитывают гендерные аспекты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18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743D-0C79-427B-A9D5-B7CF816F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ru-RU" sz="2800" dirty="0"/>
              <a:t>Конкретные цели интеграции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4F5F0-8752-4308-BA4A-8F6AC0F0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840268"/>
            <a:ext cx="10033202" cy="5357331"/>
          </a:xfrm>
        </p:spPr>
      </p:pic>
    </p:spTree>
    <p:extLst>
      <p:ext uri="{BB962C8B-B14F-4D97-AF65-F5344CB8AC3E}">
        <p14:creationId xmlns:p14="http://schemas.microsoft.com/office/powerpoint/2010/main" val="30447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9F923-C92C-44C0-B243-8DEE19EB1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496" y="611980"/>
            <a:ext cx="10301024" cy="5974595"/>
          </a:xfrm>
        </p:spPr>
      </p:pic>
    </p:spTree>
    <p:extLst>
      <p:ext uri="{BB962C8B-B14F-4D97-AF65-F5344CB8AC3E}">
        <p14:creationId xmlns:p14="http://schemas.microsoft.com/office/powerpoint/2010/main" val="66084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FB889-3875-4949-A140-9C869EED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Оценка влияния внутренней стигматизации на последовательные этапы лечения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5AE25-FD83-4431-8359-6B46AD04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200" dirty="0"/>
              <a:t>Осведомленность о своем статусе, лечение и супрессию вируса. Если предположить, что глобальных целевых показателей 95–95–95 можно достичь только при отсутствии внутренней стигматизации, то для лиц с внутренней стигматизацией максимальные значения, вероятно, составят 83–79–84 (как показано в таблице далее)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442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3ECB-8BC3-4F67-9C43-98C761CA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B4FC-2765-4D85-89A9-0C3D52EE4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000" dirty="0"/>
              <a:t>Спасибо за внимание! </a:t>
            </a:r>
          </a:p>
          <a:p>
            <a:pPr marL="0" indent="0">
              <a:buNone/>
            </a:pPr>
            <a:r>
              <a:rPr lang="ru-RU" dirty="0"/>
              <a:t>Ссылка на публикацию </a:t>
            </a:r>
            <a:r>
              <a:rPr lang="ru-RU" dirty="0">
                <a:hlinkClick r:id="rId2"/>
              </a:rPr>
              <a:t>Преодоление пандемий — Ставя интересы людей в центр внимания — Доклад ко всемирному дню борьбы со СПИДом | 2020 г | ЮНЭЙДС (unaids.org)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7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9F93C-E9BF-4DC4-B77B-C813BFD8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Инвестиционная структура для разработки целей по борьбе со СПИДом на 2025 г.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C619E-BB8A-4A32-8E19-DA13B5D51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201" y="1295116"/>
            <a:ext cx="9723120" cy="54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2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7E67A5-00FE-4017-B3AC-8652677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Три ключевые инструмента реализации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9C56-1332-44A6-BF72-373D82196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ru-RU" sz="2400"/>
              <a:t>Социальные инструменты реализации</a:t>
            </a:r>
          </a:p>
          <a:p>
            <a:r>
              <a:rPr lang="ru-RU" sz="2400"/>
              <a:t>Инструменты реализации, касающиеся предоставления услуг</a:t>
            </a:r>
          </a:p>
          <a:p>
            <a:r>
              <a:rPr lang="ru-RU" sz="2400"/>
              <a:t>Системные инструменты реализации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5980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61E7D7-126E-4138-9B85-50546FE1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Социальные инструменты реализации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47381-C443-4DDA-AA9C-50B59BDC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Законы, принципы и кампании по просвещению общественности, направленные на то, чтобы устранить стигматизацию и дискриминацию, которые все еще окружают ВИЧ, расширить права и возможности женщин и девочек, с тем чтобы они могли отстаивать свои права на сексуальное и репродуктивное здоровье, и положить конец маргинализации людей, которым грозит повышенный риск инфицирования ВИЧ. Этот пункт также включает в себя мероприятия, направленные на преодоление стигмы среди медицинских работников и полиции.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89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ABFFB6-36BA-42C8-8EC3-57BD0CDF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</a:rPr>
              <a:t>Инструменты реализации, касающиеся предоставления услуг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1534-DE5B-41EA-BA4F-F045D769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 sz="2400"/>
          </a:p>
          <a:p>
            <a:pPr marL="0" indent="0">
              <a:buNone/>
            </a:pPr>
            <a:r>
              <a:rPr lang="ru-RU" sz="2400"/>
              <a:t>Стратегии, которые привлекают людей к оказанию услуг или предоставляют эти услуги, эти инструменты включают взаимосвязь или интеграцию услуг, дифференцированное предоставление услуг и услуги при ведущем участии сообществ.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935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19AC44-C0B9-43E8-813E-FE1F3174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Системные инструменты реализации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7B8D-2BFA-46C1-8DE3-A218369E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/>
              <a:t>Инфраструктура и системы, имеющие важнейшее значение для эффективного предоставления услуг, включая помещения, оборудование и системы для стратегического планирования, составления бюджета, управления человеческими ресурсами, мониторинга и оценки, а также средства связи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7147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07E7-E3D2-4FB2-91A0-609BBA18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/>
          <a:lstStyle/>
          <a:p>
            <a:r>
              <a:rPr lang="ru-RU"/>
              <a:t>Первостепенные цели на 2025 г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77A2B2-6BA7-46ED-BCCD-7063F7FB8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920" y="1076326"/>
            <a:ext cx="9076661" cy="5592880"/>
          </a:xfrm>
        </p:spPr>
      </p:pic>
    </p:spTree>
    <p:extLst>
      <p:ext uri="{BB962C8B-B14F-4D97-AF65-F5344CB8AC3E}">
        <p14:creationId xmlns:p14="http://schemas.microsoft.com/office/powerpoint/2010/main" val="90211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2907F-530D-43D1-B43B-CA8396C1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Сексуальное и репродуктивное здоровье и права в рамках целей по противодействию СПИДу на 2025 г.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F598B-8DD6-4F74-9982-6E08D5A2B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1675227"/>
            <a:ext cx="8829040" cy="51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964</Words>
  <Application>Microsoft Office PowerPoint</Application>
  <PresentationFormat>Widescreen</PresentationFormat>
  <Paragraphs>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Цели на 2025 ГОД</vt:lpstr>
      <vt:lpstr>PowerPoint Presentation</vt:lpstr>
      <vt:lpstr>Инвестиционная структура для разработки целей по борьбе со СПИДом на 2025 г.</vt:lpstr>
      <vt:lpstr>Три ключевые инструмента реализации</vt:lpstr>
      <vt:lpstr>Социальные инструменты реализации</vt:lpstr>
      <vt:lpstr>Инструменты реализации, касающиеся предоставления услуг</vt:lpstr>
      <vt:lpstr>Системные инструменты реализации</vt:lpstr>
      <vt:lpstr>Первостепенные цели на 2025 г</vt:lpstr>
      <vt:lpstr>Сексуальное и репродуктивное здоровье и права в рамках целей по противодействию СПИДу на 2025 г.</vt:lpstr>
      <vt:lpstr>Шесть показателей «95» для оказания комплексных услуг по противодействию ВИЧ</vt:lpstr>
      <vt:lpstr>Цели тестирования на ВИЧ и лечения</vt:lpstr>
      <vt:lpstr>Подробные цели тестирования и лечения</vt:lpstr>
      <vt:lpstr>Подробные цели для услуг по обеспечению сексуального и репродуктивного здоровья и устранения вертикальной передачи ВИЧ</vt:lpstr>
      <vt:lpstr>Пороговые значения для приоритизации методов профилактики ВИЧ для людей с повышенным риском инфицирования </vt:lpstr>
      <vt:lpstr>PowerPoint Presentation</vt:lpstr>
      <vt:lpstr>Подробные цели по профилактике ВИЧ для ключевых групп населения</vt:lpstr>
      <vt:lpstr>PowerPoint Presentation</vt:lpstr>
      <vt:lpstr>Подробные цели по профилактике ВИЧ для общей популяции</vt:lpstr>
      <vt:lpstr>PowerPoint Presentation</vt:lpstr>
      <vt:lpstr>Менее чем в 10 % стран существуют карательные правовые и политические условия, которые запрещают или ограничивают доступ к услугам</vt:lpstr>
      <vt:lpstr>Менее 10 % людей в ключевых группах населения и людей, живущих с ВИЧ, сталкиваются с дискриминацией и стигматизацией.</vt:lpstr>
      <vt:lpstr>Менее 10 % людей в ключевых группах населения и людей, живущих с ВИЧ, сталкиваются с дискриминацией и стигматизацией.</vt:lpstr>
      <vt:lpstr>Менее 10 % женщин, девушек, людей, живущих с ВИЧ, и ключевых групп населения сталкиваются с насилием и гендерным неравенством.</vt:lpstr>
      <vt:lpstr>Конкретные цели интеграции</vt:lpstr>
      <vt:lpstr>PowerPoint Presentation</vt:lpstr>
      <vt:lpstr>Оценка влияния внутренней стигматизации на последовательные этапы лечения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ПО ПРОТИВОДЕЙСТВИЮ СПИДу НА 2025 ГОД</dc:title>
  <dc:creator>IONASCU, Gabriela</dc:creator>
  <cp:lastModifiedBy>IONASCU, Gabriela</cp:lastModifiedBy>
  <cp:revision>2</cp:revision>
  <dcterms:created xsi:type="dcterms:W3CDTF">2021-03-10T07:36:15Z</dcterms:created>
  <dcterms:modified xsi:type="dcterms:W3CDTF">2021-03-30T08:00:24Z</dcterms:modified>
</cp:coreProperties>
</file>