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23"/>
  </p:sldMasterIdLst>
  <p:notesMasterIdLst>
    <p:notesMasterId r:id="rId31"/>
  </p:notesMasterIdLst>
  <p:sldIdLst>
    <p:sldId id="284" r:id="rId24"/>
    <p:sldId id="270" r:id="rId25"/>
    <p:sldId id="853" r:id="rId26"/>
    <p:sldId id="274" r:id="rId27"/>
    <p:sldId id="862" r:id="rId28"/>
    <p:sldId id="725" r:id="rId29"/>
    <p:sldId id="498" r:id="rId30"/>
  </p:sldIdLst>
  <p:sldSz cx="12192000" cy="6858000"/>
  <p:notesSz cx="9928225" cy="6797675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Nash-Mendez" initials="DN" lastIdx="13" clrIdx="0"/>
  <p:cmAuthor id="2" name="Nicole Bustamante" initials="NB" lastIdx="26" clrIdx="1"/>
  <p:cmAuthor id="3" name="Jessica Fleskes" initials="JF" lastIdx="5" clrIdx="2"/>
  <p:cmAuthor id="4" name="Lindsay Smith" initials="LS" lastIdx="24" clrIdx="3"/>
  <p:cmAuthor id="5" name="Lindsay Smith" initials="LS [2]" lastIdx="1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265B"/>
    <a:srgbClr val="BC261A"/>
    <a:srgbClr val="003F72"/>
    <a:srgbClr val="F8CCD4"/>
    <a:srgbClr val="7EBCE6"/>
    <a:srgbClr val="FF898C"/>
    <a:srgbClr val="FFC5E8"/>
    <a:srgbClr val="E0479E"/>
    <a:srgbClr val="E1EE9B"/>
    <a:srgbClr val="70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8" autoAdjust="0"/>
    <p:restoredTop sz="81905" autoAdjust="0"/>
  </p:normalViewPr>
  <p:slideViewPr>
    <p:cSldViewPr>
      <p:cViewPr varScale="1">
        <p:scale>
          <a:sx n="72" d="100"/>
          <a:sy n="72" d="100"/>
        </p:scale>
        <p:origin x="186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1" d="100"/>
        <a:sy n="191" d="100"/>
      </p:scale>
      <p:origin x="0" y="-6624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3.xml"/><Relationship Id="rId21" Type="http://schemas.openxmlformats.org/officeDocument/2006/relationships/customXml" Target="../customXml/item21.xml"/><Relationship Id="rId34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2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Master" Target="slideMasters/slideMaster1.xml"/><Relationship Id="rId28" Type="http://schemas.openxmlformats.org/officeDocument/2006/relationships/slide" Target="slides/slide5.xml"/><Relationship Id="rId36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viewProps" Target="viewProps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83102-02F2-4E57-AEF0-6D4411DB244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F39A049-5487-4ADB-83F9-1BF42E4406F5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dirty="0"/>
        </a:p>
      </dgm:t>
    </dgm:pt>
    <dgm:pt modelId="{099A41E7-E8AA-4C76-9A8E-71ACE90B85E5}" type="parTrans" cxnId="{D8D0E161-2B2A-445B-B2CE-D289765438C5}">
      <dgm:prSet/>
      <dgm:spPr/>
      <dgm:t>
        <a:bodyPr/>
        <a:lstStyle/>
        <a:p>
          <a:endParaRPr lang="en-US"/>
        </a:p>
      </dgm:t>
    </dgm:pt>
    <dgm:pt modelId="{7333FDDB-8E8A-4F63-A44B-024C2DE742E9}" type="sibTrans" cxnId="{D8D0E161-2B2A-445B-B2CE-D289765438C5}">
      <dgm:prSet/>
      <dgm:spPr/>
      <dgm:t>
        <a:bodyPr/>
        <a:lstStyle/>
        <a:p>
          <a:endParaRPr lang="en-US"/>
        </a:p>
      </dgm:t>
    </dgm:pt>
    <dgm:pt modelId="{269AD133-AD47-4C00-9817-A22B473F4C3B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dirty="0"/>
        </a:p>
      </dgm:t>
    </dgm:pt>
    <dgm:pt modelId="{5D11A590-5F4C-4782-A941-9A15C1C4C501}" type="parTrans" cxnId="{C7214C2D-718C-47C1-AACF-6B94B3FEE4A9}">
      <dgm:prSet/>
      <dgm:spPr/>
      <dgm:t>
        <a:bodyPr/>
        <a:lstStyle/>
        <a:p>
          <a:endParaRPr lang="en-US"/>
        </a:p>
      </dgm:t>
    </dgm:pt>
    <dgm:pt modelId="{BF893DE3-C065-4486-B246-34173C800B9E}" type="sibTrans" cxnId="{C7214C2D-718C-47C1-AACF-6B94B3FEE4A9}">
      <dgm:prSet/>
      <dgm:spPr/>
      <dgm:t>
        <a:bodyPr/>
        <a:lstStyle/>
        <a:p>
          <a:endParaRPr lang="en-US"/>
        </a:p>
      </dgm:t>
    </dgm:pt>
    <dgm:pt modelId="{D4DB674A-5313-40C4-8190-A1A129B586AA}" type="pres">
      <dgm:prSet presAssocID="{65683102-02F2-4E57-AEF0-6D4411DB244E}" presName="linearFlow" presStyleCnt="0">
        <dgm:presLayoutVars>
          <dgm:dir/>
          <dgm:resizeHandles val="exact"/>
        </dgm:presLayoutVars>
      </dgm:prSet>
      <dgm:spPr/>
    </dgm:pt>
    <dgm:pt modelId="{765DCD95-747E-40AC-9A7B-BC34E0CF04D9}" type="pres">
      <dgm:prSet presAssocID="{2F39A049-5487-4ADB-83F9-1BF42E4406F5}" presName="composite" presStyleCnt="0"/>
      <dgm:spPr/>
    </dgm:pt>
    <dgm:pt modelId="{DB0D2932-9114-4BE9-97E4-B7325A2441BB}" type="pres">
      <dgm:prSet presAssocID="{2F39A049-5487-4ADB-83F9-1BF42E4406F5}" presName="imgShp" presStyleLbl="fgImgPlace1" presStyleIdx="0" presStyleCnt="2" custLinFactNeighborX="-3629" custLinFactNeighborY="1267"/>
      <dgm:spPr>
        <a:solidFill>
          <a:schemeClr val="tx2">
            <a:lumMod val="50000"/>
          </a:schemeClr>
        </a:solidFill>
      </dgm:spPr>
    </dgm:pt>
    <dgm:pt modelId="{58C8ED73-5DFE-4757-B55C-5D71C192AE5E}" type="pres">
      <dgm:prSet presAssocID="{2F39A049-5487-4ADB-83F9-1BF42E4406F5}" presName="txShp" presStyleLbl="node1" presStyleIdx="0" presStyleCnt="2">
        <dgm:presLayoutVars>
          <dgm:bulletEnabled val="1"/>
        </dgm:presLayoutVars>
      </dgm:prSet>
      <dgm:spPr/>
    </dgm:pt>
    <dgm:pt modelId="{24E54CD7-E123-48DB-8484-F807B7751742}" type="pres">
      <dgm:prSet presAssocID="{7333FDDB-8E8A-4F63-A44B-024C2DE742E9}" presName="spacing" presStyleCnt="0"/>
      <dgm:spPr/>
    </dgm:pt>
    <dgm:pt modelId="{2FFB8E67-767B-4D50-9454-AD712E6EBCD8}" type="pres">
      <dgm:prSet presAssocID="{269AD133-AD47-4C00-9817-A22B473F4C3B}" presName="composite" presStyleCnt="0"/>
      <dgm:spPr/>
    </dgm:pt>
    <dgm:pt modelId="{4443435D-1E53-4DB3-843A-8595288A12C6}" type="pres">
      <dgm:prSet presAssocID="{269AD133-AD47-4C00-9817-A22B473F4C3B}" presName="imgShp" presStyleLbl="fgImgPlace1" presStyleIdx="1" presStyleCnt="2"/>
      <dgm:spPr>
        <a:solidFill>
          <a:schemeClr val="tx2">
            <a:lumMod val="50000"/>
          </a:schemeClr>
        </a:solidFill>
      </dgm:spPr>
    </dgm:pt>
    <dgm:pt modelId="{854E74EE-685B-4952-8F86-7CCB5BDDE528}" type="pres">
      <dgm:prSet presAssocID="{269AD133-AD47-4C00-9817-A22B473F4C3B}" presName="txShp" presStyleLbl="node1" presStyleIdx="1" presStyleCnt="2">
        <dgm:presLayoutVars>
          <dgm:bulletEnabled val="1"/>
        </dgm:presLayoutVars>
      </dgm:prSet>
      <dgm:spPr/>
    </dgm:pt>
  </dgm:ptLst>
  <dgm:cxnLst>
    <dgm:cxn modelId="{C7214C2D-718C-47C1-AACF-6B94B3FEE4A9}" srcId="{65683102-02F2-4E57-AEF0-6D4411DB244E}" destId="{269AD133-AD47-4C00-9817-A22B473F4C3B}" srcOrd="1" destOrd="0" parTransId="{5D11A590-5F4C-4782-A941-9A15C1C4C501}" sibTransId="{BF893DE3-C065-4486-B246-34173C800B9E}"/>
    <dgm:cxn modelId="{DF756535-FAED-4345-B18B-4EEEA1E789B6}" type="presOf" srcId="{2F39A049-5487-4ADB-83F9-1BF42E4406F5}" destId="{58C8ED73-5DFE-4757-B55C-5D71C192AE5E}" srcOrd="0" destOrd="0" presId="urn:microsoft.com/office/officeart/2005/8/layout/vList3"/>
    <dgm:cxn modelId="{075F8E54-D4B8-406C-ADBE-395296318796}" type="presOf" srcId="{65683102-02F2-4E57-AEF0-6D4411DB244E}" destId="{D4DB674A-5313-40C4-8190-A1A129B586AA}" srcOrd="0" destOrd="0" presId="urn:microsoft.com/office/officeart/2005/8/layout/vList3"/>
    <dgm:cxn modelId="{D8D0E161-2B2A-445B-B2CE-D289765438C5}" srcId="{65683102-02F2-4E57-AEF0-6D4411DB244E}" destId="{2F39A049-5487-4ADB-83F9-1BF42E4406F5}" srcOrd="0" destOrd="0" parTransId="{099A41E7-E8AA-4C76-9A8E-71ACE90B85E5}" sibTransId="{7333FDDB-8E8A-4F63-A44B-024C2DE742E9}"/>
    <dgm:cxn modelId="{AFDFD4EC-5517-4AE7-8781-754DC8A4A9F7}" type="presOf" srcId="{269AD133-AD47-4C00-9817-A22B473F4C3B}" destId="{854E74EE-685B-4952-8F86-7CCB5BDDE528}" srcOrd="0" destOrd="0" presId="urn:microsoft.com/office/officeart/2005/8/layout/vList3"/>
    <dgm:cxn modelId="{4A0008E0-2872-4E9C-A6E5-64A416106866}" type="presParOf" srcId="{D4DB674A-5313-40C4-8190-A1A129B586AA}" destId="{765DCD95-747E-40AC-9A7B-BC34E0CF04D9}" srcOrd="0" destOrd="0" presId="urn:microsoft.com/office/officeart/2005/8/layout/vList3"/>
    <dgm:cxn modelId="{49AA8107-1ED5-49CB-80C8-42215BAD830C}" type="presParOf" srcId="{765DCD95-747E-40AC-9A7B-BC34E0CF04D9}" destId="{DB0D2932-9114-4BE9-97E4-B7325A2441BB}" srcOrd="0" destOrd="0" presId="urn:microsoft.com/office/officeart/2005/8/layout/vList3"/>
    <dgm:cxn modelId="{59B340AB-DE99-48B0-BBD3-771FDC63AE99}" type="presParOf" srcId="{765DCD95-747E-40AC-9A7B-BC34E0CF04D9}" destId="{58C8ED73-5DFE-4757-B55C-5D71C192AE5E}" srcOrd="1" destOrd="0" presId="urn:microsoft.com/office/officeart/2005/8/layout/vList3"/>
    <dgm:cxn modelId="{030F64C3-C55B-4D14-A7FA-84B6A31C1518}" type="presParOf" srcId="{D4DB674A-5313-40C4-8190-A1A129B586AA}" destId="{24E54CD7-E123-48DB-8484-F807B7751742}" srcOrd="1" destOrd="0" presId="urn:microsoft.com/office/officeart/2005/8/layout/vList3"/>
    <dgm:cxn modelId="{499965DE-BCF6-40C7-82A7-A401B9E256D0}" type="presParOf" srcId="{D4DB674A-5313-40C4-8190-A1A129B586AA}" destId="{2FFB8E67-767B-4D50-9454-AD712E6EBCD8}" srcOrd="2" destOrd="0" presId="urn:microsoft.com/office/officeart/2005/8/layout/vList3"/>
    <dgm:cxn modelId="{7CE5BA1A-8206-4109-8FE6-0EC3686B645C}" type="presParOf" srcId="{2FFB8E67-767B-4D50-9454-AD712E6EBCD8}" destId="{4443435D-1E53-4DB3-843A-8595288A12C6}" srcOrd="0" destOrd="0" presId="urn:microsoft.com/office/officeart/2005/8/layout/vList3"/>
    <dgm:cxn modelId="{C86F453C-E899-454E-9BFC-2F6E62ACF7A2}" type="presParOf" srcId="{2FFB8E67-767B-4D50-9454-AD712E6EBCD8}" destId="{854E74EE-685B-4952-8F86-7CCB5BDDE52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8ED73-5DFE-4757-B55C-5D71C192AE5E}">
      <dsp:nvSpPr>
        <dsp:cNvPr id="0" name=""/>
        <dsp:cNvSpPr/>
      </dsp:nvSpPr>
      <dsp:spPr>
        <a:xfrm rot="10800000">
          <a:off x="1069769" y="353920"/>
          <a:ext cx="2831430" cy="1426359"/>
        </a:xfrm>
        <a:prstGeom prst="homePlate">
          <a:avLst/>
        </a:prstGeom>
        <a:solidFill>
          <a:srgbClr val="E6EEF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85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sz="1600" kern="1200" dirty="0"/>
        </a:p>
      </dsp:txBody>
      <dsp:txXfrm rot="10800000">
        <a:off x="1426359" y="353920"/>
        <a:ext cx="2474840" cy="1426359"/>
      </dsp:txXfrm>
    </dsp:sp>
    <dsp:sp modelId="{DB0D2932-9114-4BE9-97E4-B7325A2441BB}">
      <dsp:nvSpPr>
        <dsp:cNvPr id="0" name=""/>
        <dsp:cNvSpPr/>
      </dsp:nvSpPr>
      <dsp:spPr>
        <a:xfrm>
          <a:off x="304827" y="371992"/>
          <a:ext cx="1426359" cy="1426359"/>
        </a:xfrm>
        <a:prstGeom prst="ellipse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E74EE-685B-4952-8F86-7CCB5BDDE528}">
      <dsp:nvSpPr>
        <dsp:cNvPr id="0" name=""/>
        <dsp:cNvSpPr/>
      </dsp:nvSpPr>
      <dsp:spPr>
        <a:xfrm rot="10800000">
          <a:off x="1069769" y="2206059"/>
          <a:ext cx="2831430" cy="1426359"/>
        </a:xfrm>
        <a:prstGeom prst="homePlate">
          <a:avLst/>
        </a:prstGeom>
        <a:solidFill>
          <a:srgbClr val="E6EEF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85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sz="1600" kern="1200" dirty="0"/>
        </a:p>
      </dsp:txBody>
      <dsp:txXfrm rot="10800000">
        <a:off x="1426359" y="2206059"/>
        <a:ext cx="2474840" cy="1426359"/>
      </dsp:txXfrm>
    </dsp:sp>
    <dsp:sp modelId="{4443435D-1E53-4DB3-843A-8595288A12C6}">
      <dsp:nvSpPr>
        <dsp:cNvPr id="0" name=""/>
        <dsp:cNvSpPr/>
      </dsp:nvSpPr>
      <dsp:spPr>
        <a:xfrm>
          <a:off x="356589" y="2206059"/>
          <a:ext cx="1426359" cy="1426359"/>
        </a:xfrm>
        <a:prstGeom prst="ellipse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8T09:38:19.785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8T09:40:22.68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32,'0'-32,"0"32</inkml:trace>
  <inkml:trace contextRef="#ctx0" brushRef="#br0" timeOffset="199.164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8T09:40:23.67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2541 194,'0'0</inkml:trace>
  <inkml:trace contextRef="#ctx0" brushRef="#br0" timeOffset="215.887">2541 194,'0'0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93E676-7166-475C-979D-659388E5C8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3EFB84-809B-4185-A2DC-299A232379E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E582A-07AB-4729-A059-2270EFAF2F90}" type="datetimeFigureOut">
              <a:rPr lang="en-US" smtClean="0"/>
              <a:t>1/14/20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29B2B8-CE00-45FD-A323-C5909C7A457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7747A76-B59D-436E-AEC2-A3C5E7F31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BCDE7-89C7-4790-9DA8-B0AB8E7C9B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8DF62-D42F-41CE-ABFE-78DE208C91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A00EE-2A66-49B0-978D-29FBD6B0C7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48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9261" indent="-34926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8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4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000" y="288327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36000" y="4293140"/>
            <a:ext cx="6120000" cy="396000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D85905-2FC5-4E3F-A5B4-964835152113}"/>
              </a:ext>
            </a:extLst>
          </p:cNvPr>
          <p:cNvCxnSpPr/>
          <p:nvPr userDrawn="1"/>
        </p:nvCxnSpPr>
        <p:spPr>
          <a:xfrm>
            <a:off x="3035660" y="2862000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02F52-35FE-4506-A962-0E5A0A480E64}"/>
              </a:ext>
            </a:extLst>
          </p:cNvPr>
          <p:cNvCxnSpPr/>
          <p:nvPr userDrawn="1"/>
        </p:nvCxnSpPr>
        <p:spPr>
          <a:xfrm>
            <a:off x="3035660" y="4185096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D5CC867-A84F-4ABD-8C72-8EA6C288F9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95039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 marL="720000" indent="-720000">
              <a:buSzPct val="130000"/>
              <a:buFont typeface="+mj-lt"/>
              <a:buAutoNum type="arabicPeriod"/>
              <a:tabLst>
                <a:tab pos="900000" algn="l"/>
              </a:tabLst>
              <a:defRPr/>
            </a:lvl1pPr>
            <a:lvl2pPr marL="715963" indent="0">
              <a:defRPr/>
            </a:lvl2pPr>
            <a:lvl3pPr marL="1255713" indent="-179388">
              <a:defRPr/>
            </a:lvl3pPr>
            <a:lvl4pPr marL="1525588" indent="-179388">
              <a:defRPr/>
            </a:lvl4pPr>
          </a:lstStyle>
          <a:p>
            <a:pPr lvl="0"/>
            <a:r>
              <a:rPr lang="en-US"/>
              <a:t>Click to add item name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5860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2272707D-B2DE-4911-8A88-A4CBBF19D0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6360" y="285716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0D770A4-933A-40A5-BCD9-B4688CB5AF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36360" y="323099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B203DC59-7F92-4EEA-A9B2-B7FEBE4772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43881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9014E47-73AE-48C5-81A1-59DF44D3E8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43881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3BB5832-8B7B-4D51-8A78-C47337BB0D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51653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9F58C346-EF09-48E0-92F0-0BA03B70F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51653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36FE94-CDDC-427B-8072-E48E2BD173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8926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4D2E2-0811-4A96-9F92-82061EF1BB2E}"/>
              </a:ext>
            </a:extLst>
          </p:cNvPr>
          <p:cNvGrpSpPr/>
          <p:nvPr userDrawn="1"/>
        </p:nvGrpSpPr>
        <p:grpSpPr>
          <a:xfrm>
            <a:off x="443372" y="1592796"/>
            <a:ext cx="864096" cy="3816000"/>
            <a:chOff x="10884532" y="1808820"/>
            <a:chExt cx="864096" cy="38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0F9BEC2-8AA6-40D1-9E80-048AF45570FF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E27FB5-5F4E-4FC6-85A9-9806CAB7FE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E16B4A7-E5F0-4D41-9B4D-A0021136044C}"/>
              </a:ext>
            </a:extLst>
          </p:cNvPr>
          <p:cNvGrpSpPr/>
          <p:nvPr userDrawn="1"/>
        </p:nvGrpSpPr>
        <p:grpSpPr>
          <a:xfrm>
            <a:off x="3071990" y="1592796"/>
            <a:ext cx="864096" cy="3816000"/>
            <a:chOff x="10884532" y="1808820"/>
            <a:chExt cx="864096" cy="3816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55BD24-22B1-4D2D-AFF5-A72B69CBB9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DC936-1F10-4477-BDC3-030CA234F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87EDDC-A371-4F94-AF57-E722A3565C59}"/>
              </a:ext>
            </a:extLst>
          </p:cNvPr>
          <p:cNvGrpSpPr/>
          <p:nvPr userDrawn="1"/>
        </p:nvGrpSpPr>
        <p:grpSpPr>
          <a:xfrm>
            <a:off x="5700608" y="1592796"/>
            <a:ext cx="864096" cy="3816000"/>
            <a:chOff x="10884532" y="1808820"/>
            <a:chExt cx="864096" cy="3816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738023-7FDF-42A2-AD93-218604766046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6DD7E1-CA1F-44D4-B53D-B4D42A5F0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0BEE8E-CBA7-45A0-B877-54856DFF85E3}"/>
              </a:ext>
            </a:extLst>
          </p:cNvPr>
          <p:cNvGrpSpPr/>
          <p:nvPr userDrawn="1"/>
        </p:nvGrpSpPr>
        <p:grpSpPr>
          <a:xfrm>
            <a:off x="8329226" y="1592796"/>
            <a:ext cx="864096" cy="3816000"/>
            <a:chOff x="10884532" y="1808820"/>
            <a:chExt cx="864096" cy="3816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BCA15E-8656-44AB-A8B3-DF0F6EF97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948D73-3B0F-4A35-BC4D-58DA882FBB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492723-C7C7-4A90-B381-0E9336E1B454}"/>
              </a:ext>
            </a:extLst>
          </p:cNvPr>
          <p:cNvGrpSpPr/>
          <p:nvPr userDrawn="1"/>
        </p:nvGrpSpPr>
        <p:grpSpPr>
          <a:xfrm>
            <a:off x="10957844" y="1592796"/>
            <a:ext cx="864096" cy="3816000"/>
            <a:chOff x="10884532" y="1808820"/>
            <a:chExt cx="864096" cy="3816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95BD01-8BAE-45B3-84C2-E381E5C5656D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6B9613-4781-4E30-9531-87F6215A5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32BB06-7F00-4A81-8284-EC44F96F5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8926" y="3226625"/>
            <a:ext cx="1873250" cy="1547813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282804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0FA69-D428-4E1A-9E4A-B6505529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3366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00000"/>
            <a:ext cx="10752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03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566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1152000"/>
            <a:ext cx="10752000" cy="52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719999" y="1801476"/>
            <a:ext cx="10752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9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7e837b-a82a-4291-bd2c-1e6f9f3d3bd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1069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FD6E6CB-DAE4-4D72-9A51-3021342E2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420000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75" y="414341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2675" y="5553237"/>
            <a:ext cx="6120000" cy="396043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10D6B-33D5-4A95-95B8-71E82FD05E13}"/>
              </a:ext>
            </a:extLst>
          </p:cNvPr>
          <p:cNvGrpSpPr/>
          <p:nvPr userDrawn="1"/>
        </p:nvGrpSpPr>
        <p:grpSpPr>
          <a:xfrm>
            <a:off x="3102335" y="4140000"/>
            <a:ext cx="6120680" cy="1323096"/>
            <a:chOff x="3035660" y="2862000"/>
            <a:chExt cx="6120680" cy="132309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D85905-2FC5-4E3F-A5B4-964835152113}"/>
                </a:ext>
              </a:extLst>
            </p:cNvPr>
            <p:cNvCxnSpPr/>
            <p:nvPr userDrawn="1"/>
          </p:nvCxnSpPr>
          <p:spPr>
            <a:xfrm>
              <a:off x="3035660" y="2862000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802F52-35FE-4506-A962-0E5A0A480E64}"/>
                </a:ext>
              </a:extLst>
            </p:cNvPr>
            <p:cNvCxnSpPr/>
            <p:nvPr userDrawn="1"/>
          </p:nvCxnSpPr>
          <p:spPr>
            <a:xfrm>
              <a:off x="3035660" y="4185096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72ECADD-E120-4389-9E94-2E5A65993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80158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88074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634441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FBDD-FAAE-4B61-8C55-FC66D3AC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99155-2C10-43CE-9F64-CB6DC278B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B4761-1642-4614-895E-E031A01C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A50861-77F3-4663-934F-725015073B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6000" y="1980000"/>
            <a:ext cx="8820000" cy="270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4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“Double tap to add quote text”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51451-AAD2-4C37-951B-611FE5780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01938" y="4795664"/>
            <a:ext cx="6588125" cy="324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7C8503A-77A3-4274-91A9-1D0D5CDD9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01938" y="5156448"/>
            <a:ext cx="6588125" cy="360784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title / position</a:t>
            </a:r>
          </a:p>
        </p:txBody>
      </p:sp>
    </p:spTree>
    <p:extLst>
      <p:ext uri="{BB962C8B-B14F-4D97-AF65-F5344CB8AC3E}">
        <p14:creationId xmlns:p14="http://schemas.microsoft.com/office/powerpoint/2010/main" val="349774616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48388B-6010-4A72-8EE1-66DF0D06803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22864487"/>
              </p:ext>
            </p:extLst>
          </p:nvPr>
        </p:nvGraphicFramePr>
        <p:xfrm>
          <a:off x="385948" y="1196975"/>
          <a:ext cx="11434576" cy="47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7288">
                  <a:extLst>
                    <a:ext uri="{9D8B030D-6E8A-4147-A177-3AD203B41FA5}">
                      <a16:colId xmlns:a16="http://schemas.microsoft.com/office/drawing/2014/main" val="2536250139"/>
                    </a:ext>
                  </a:extLst>
                </a:gridCol>
                <a:gridCol w="5717288">
                  <a:extLst>
                    <a:ext uri="{9D8B030D-6E8A-4147-A177-3AD203B41FA5}">
                      <a16:colId xmlns:a16="http://schemas.microsoft.com/office/drawing/2014/main" val="3437502744"/>
                    </a:ext>
                  </a:extLst>
                </a:gridCol>
              </a:tblGrid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5595326"/>
                  </a:ext>
                </a:extLst>
              </a:tr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027395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D1A073-BA07-481F-982B-051F2DF1E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D089428-3031-49B6-86C1-4C7CC0203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1383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B931DB3-89A8-451C-8D64-23B8AA409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8570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3925D9B-2997-41E5-AB13-A7E71251D4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8571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917204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07B787-D9DE-4009-A7A1-7CF5962C920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475" y="1196975"/>
            <a:ext cx="11449050" cy="478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9796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7E865-4C67-4B56-8F9C-510DB1E1D3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61375" y="4016"/>
            <a:ext cx="4536000" cy="68539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38421"/>
            <a:ext cx="648059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6480720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29E4FF-644F-45B5-B079-8C1EA5EAF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88000" y="5400000"/>
            <a:ext cx="5004000" cy="792000"/>
          </a:xfrm>
          <a:solidFill>
            <a:schemeClr val="tx2"/>
          </a:solidFill>
        </p:spPr>
        <p:txBody>
          <a:bodyPr lIns="180000" tIns="180000" rIns="180000" bIns="180000"/>
          <a:lstStyle>
            <a:lvl1pPr algn="ctr">
              <a:defRPr sz="1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099647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 with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338421"/>
            <a:ext cx="5868535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868652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25B5D1-3158-411E-8837-5E5041D6F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0688" y="1196975"/>
            <a:ext cx="5220000" cy="39242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37406-89A0-49E4-91E3-55F3AA346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056" y="368300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F11A27F-F459-4841-A943-0CD3F7179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5558" y="638365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detail /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BF19D62-68D7-40A3-ABAC-0862CA24E1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1014" y="5240026"/>
            <a:ext cx="5220000" cy="74484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</p:spTree>
    <p:extLst>
      <p:ext uri="{BB962C8B-B14F-4D97-AF65-F5344CB8AC3E}">
        <p14:creationId xmlns:p14="http://schemas.microsoft.com/office/powerpoint/2010/main" val="364935692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DB1C6C81-7D08-48C7-A26B-6F1DE87522E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35081952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6" name="think-cell Slide" r:id="rId20" imgW="306" imgH="306" progId="TCLayout.ActiveDocument.1">
                  <p:embed/>
                </p:oleObj>
              </mc:Choice>
              <mc:Fallback>
                <p:oleObj name="think-cell Slide" r:id="rId20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DB1C6C81-7D08-48C7-A26B-6F1DE87522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4FD5977A-FB79-45EE-A524-8978F25AF562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0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93D2C-626B-4DDA-AB0A-CA48EA6D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6BA5-A3B1-486F-B108-86DC3267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206517"/>
            <a:ext cx="11449050" cy="4778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noProof="0"/>
              <a:t>Sixth</a:t>
            </a:r>
          </a:p>
          <a:p>
            <a:pPr lvl="6"/>
            <a:r>
              <a:rPr lang="en-US" noProof="0"/>
              <a:t>Seventh</a:t>
            </a:r>
          </a:p>
          <a:p>
            <a:pPr lvl="7"/>
            <a:r>
              <a:rPr lang="en-US" noProof="0"/>
              <a:t>Eighth</a:t>
            </a:r>
          </a:p>
          <a:p>
            <a:pPr lvl="8"/>
            <a:r>
              <a:rPr lang="en-US" noProof="0"/>
              <a:t>Ninth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3237-C16F-48AF-90B0-B0C3C94F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96519"/>
            <a:ext cx="466724" cy="2931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808080"/>
                </a:solidFill>
              </a:defRPr>
            </a:lvl1pPr>
          </a:lstStyle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AFABB9-201A-4446-A277-DA725B8FE76C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27180"/>
            <a:ext cx="1429858" cy="1704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5F11-1B15-4FF2-A588-CF63802E7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1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3" r:id="rId13"/>
    <p:sldLayoutId id="2147483715" r:id="rId14"/>
    <p:sldLayoutId id="2147483717" r:id="rId15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85750" algn="l" defTabSz="914400" rtl="0" eaLnBrk="1" latinLnBrk="0" hangingPunct="1">
        <a:lnSpc>
          <a:spcPct val="9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lang="en-US" sz="15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358775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088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754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customXml" Target="../../customXml/item19.xml"/><Relationship Id="rId7" Type="http://schemas.openxmlformats.org/officeDocument/2006/relationships/slideLayout" Target="../slideLayouts/slideLayout1.xml"/><Relationship Id="rId2" Type="http://schemas.openxmlformats.org/officeDocument/2006/relationships/customXml" Target="../../customXml/item4.xml"/><Relationship Id="rId1" Type="http://schemas.openxmlformats.org/officeDocument/2006/relationships/vmlDrawing" Target="../drawings/vmlDrawing2.v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1.emf"/><Relationship Id="rId4" Type="http://schemas.openxmlformats.org/officeDocument/2006/relationships/tags" Target="../tags/tag4.xml"/><Relationship Id="rId9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customXml" Target="../ink/ink3.xml"/><Relationship Id="rId3" Type="http://schemas.openxmlformats.org/officeDocument/2006/relationships/tags" Target="../tags/tag8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notesSlide" Target="../notesSlides/notesSlide3.xml"/><Relationship Id="rId11" Type="http://schemas.openxmlformats.org/officeDocument/2006/relationships/customXml" Target="../ink/ink2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4.png"/><Relationship Id="rId4" Type="http://schemas.openxmlformats.org/officeDocument/2006/relationships/tags" Target="../tags/tag9.xml"/><Relationship Id="rId9" Type="http://schemas.openxmlformats.org/officeDocument/2006/relationships/customXml" Target="../ink/ink1.xm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Layout" Target="../diagrams/layout1.xml"/><Relationship Id="rId3" Type="http://schemas.openxmlformats.org/officeDocument/2006/relationships/tags" Target="../tags/tag11.xml"/><Relationship Id="rId7" Type="http://schemas.openxmlformats.org/officeDocument/2006/relationships/oleObject" Target="../embeddings/oleObject4.bin"/><Relationship Id="rId12" Type="http://schemas.openxmlformats.org/officeDocument/2006/relationships/diagramData" Target="../diagrams/data1.xml"/><Relationship Id="rId2" Type="http://schemas.openxmlformats.org/officeDocument/2006/relationships/tags" Target="../tags/tag10.xml"/><Relationship Id="rId16" Type="http://schemas.microsoft.com/office/2007/relationships/diagramDrawing" Target="../diagrams/drawing1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13.xml"/><Relationship Id="rId15" Type="http://schemas.openxmlformats.org/officeDocument/2006/relationships/diagramColors" Target="../diagrams/colors1.xml"/><Relationship Id="rId10" Type="http://schemas.openxmlformats.org/officeDocument/2006/relationships/image" Target="../media/image8.png"/><Relationship Id="rId4" Type="http://schemas.openxmlformats.org/officeDocument/2006/relationships/tags" Target="../tags/tag12.xml"/><Relationship Id="rId9" Type="http://schemas.openxmlformats.org/officeDocument/2006/relationships/image" Target="../media/image7.png"/><Relationship Id="rId1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4.xml"/><Relationship Id="rId7" Type="http://schemas.openxmlformats.org/officeDocument/2006/relationships/oleObject" Target="../embeddings/oleObject5.bin"/><Relationship Id="rId2" Type="http://schemas.openxmlformats.org/officeDocument/2006/relationships/tags" Target="../tags/tag13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7.xml"/><Relationship Id="rId7" Type="http://schemas.openxmlformats.org/officeDocument/2006/relationships/oleObject" Target="../embeddings/oleObject6.bin"/><Relationship Id="rId2" Type="http://schemas.openxmlformats.org/officeDocument/2006/relationships/tags" Target="../tags/tag16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B95EB924-1540-42B1-93C0-15341BBB4717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422811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0" name="think-cell Slide" r:id="rId9" imgW="306" imgH="306" progId="TCLayout.ActiveDocument.1">
                  <p:embed/>
                </p:oleObj>
              </mc:Choice>
              <mc:Fallback>
                <p:oleObj name="think-cell Slide" r:id="rId9" imgW="306" imgH="30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B95EB924-1540-42B1-93C0-15341BBB47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535CC17-940C-4CA1-A595-E83E60FB328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FDDC2C9-8E5A-4C9F-B0D5-FAE2DBC3B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428" y="656692"/>
            <a:ext cx="10081120" cy="5328592"/>
          </a:xfrm>
        </p:spPr>
        <p:txBody>
          <a:bodyPr anchor="ctr"/>
          <a:lstStyle/>
          <a:p>
            <a:br>
              <a:rPr lang="ru-RU" sz="36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ru-RU" sz="3600" dirty="0">
                <a:solidFill>
                  <a:srgbClr val="002060"/>
                </a:solidFill>
                <a:latin typeface="Arial" pitchFamily="34" charset="0"/>
              </a:rPr>
              <a:t>Глобальный фонд:</a:t>
            </a:r>
            <a:br>
              <a:rPr lang="ru-RU" sz="36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ru-RU" sz="3600" dirty="0">
                <a:solidFill>
                  <a:srgbClr val="002060"/>
                </a:solidFill>
                <a:latin typeface="Arial" pitchFamily="34" charset="0"/>
              </a:rPr>
              <a:t> </a:t>
            </a:r>
            <a:br>
              <a:rPr lang="ru-RU" sz="36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ru-RU" sz="3500" dirty="0">
                <a:solidFill>
                  <a:srgbClr val="002060"/>
                </a:solidFill>
                <a:latin typeface="Arial" pitchFamily="34" charset="0"/>
              </a:rPr>
              <a:t>сумма, выделенная Казахстану на </a:t>
            </a:r>
            <a:r>
              <a:rPr lang="ru-RU" sz="3500" dirty="0">
                <a:solidFill>
                  <a:srgbClr val="002060"/>
                </a:solidFill>
              </a:rPr>
              <a:t>2020-2022 гг. </a:t>
            </a:r>
            <a:r>
              <a:rPr lang="ru-RU" sz="3500" dirty="0">
                <a:solidFill>
                  <a:srgbClr val="002060"/>
                </a:solidFill>
                <a:latin typeface="Arial" pitchFamily="34" charset="0"/>
              </a:rPr>
              <a:t>ц</a:t>
            </a:r>
            <a:r>
              <a:rPr lang="ru-RU" sz="3500" dirty="0">
                <a:solidFill>
                  <a:srgbClr val="002060"/>
                </a:solidFill>
              </a:rPr>
              <a:t>икл финансирования и последующие действия</a:t>
            </a:r>
            <a:br>
              <a:rPr lang="ru-RU" sz="3600" dirty="0">
                <a:solidFill>
                  <a:srgbClr val="002060"/>
                </a:solidFill>
              </a:rPr>
            </a:br>
            <a:br>
              <a:rPr lang="ru-RU" sz="36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D8767F1-C868-45D4-B483-7923939B3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3672" y="4689140"/>
            <a:ext cx="6012328" cy="756084"/>
          </a:xfrm>
        </p:spPr>
        <p:txBody>
          <a:bodyPr/>
          <a:lstStyle/>
          <a:p>
            <a:r>
              <a:rPr lang="en-US" sz="1800" b="1" dirty="0">
                <a:solidFill>
                  <a:srgbClr val="002060"/>
                </a:solidFill>
              </a:rPr>
              <a:t>Almaty</a:t>
            </a:r>
            <a:r>
              <a:rPr lang="ru-RU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>
                <a:solidFill>
                  <a:srgbClr val="002060"/>
                </a:solidFill>
              </a:rPr>
              <a:t>15 January 2020</a:t>
            </a: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2973322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1401328"/>
          </a:xfrm>
        </p:spPr>
        <p:txBody>
          <a:bodyPr>
            <a:normAutofit/>
          </a:bodyPr>
          <a:lstStyle/>
          <a:p>
            <a:r>
              <a:rPr lang="ru-RU" b="1" dirty="0"/>
              <a:t>Обзор выделенной суммы с предварительной схемой распределения ресурсов между программами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333"/>
              <a:t>2</a:t>
            </a:fld>
            <a:endParaRPr lang="en-US" sz="1333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046673" y="4681269"/>
            <a:ext cx="10121660" cy="155275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СКК определяет наиболее рациональное использование средств для поддержки отвечающих критериям компонентов по заболеваниям:</a:t>
            </a:r>
          </a:p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990099"/>
                </a:solidFill>
              </a:rPr>
              <a:t>Значимость прозрачной дискуссии среди всех заинтересованных сторон </a:t>
            </a:r>
            <a:endParaRPr lang="en-US" dirty="0">
              <a:solidFill>
                <a:srgbClr val="990099"/>
              </a:solidFill>
            </a:endParaRPr>
          </a:p>
          <a:p>
            <a:pPr marL="427189" lvl="4" indent="0" algn="just">
              <a:buNone/>
            </a:pPr>
            <a:endParaRPr lang="en-US" dirty="0"/>
          </a:p>
          <a:p>
            <a:pPr lvl="2">
              <a:lnSpc>
                <a:spcPts val="256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6EA829-D05E-4982-A6BA-4662DEEDE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682739"/>
              </p:ext>
            </p:extLst>
          </p:nvPr>
        </p:nvGraphicFramePr>
        <p:xfrm>
          <a:off x="695400" y="1664804"/>
          <a:ext cx="10658401" cy="2808313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3786247">
                  <a:extLst>
                    <a:ext uri="{9D8B030D-6E8A-4147-A177-3AD203B41FA5}">
                      <a16:colId xmlns:a16="http://schemas.microsoft.com/office/drawing/2014/main" val="2835864942"/>
                    </a:ext>
                  </a:extLst>
                </a:gridCol>
                <a:gridCol w="3436077">
                  <a:extLst>
                    <a:ext uri="{9D8B030D-6E8A-4147-A177-3AD203B41FA5}">
                      <a16:colId xmlns:a16="http://schemas.microsoft.com/office/drawing/2014/main" val="1161009968"/>
                    </a:ext>
                  </a:extLst>
                </a:gridCol>
                <a:gridCol w="3436077">
                  <a:extLst>
                    <a:ext uri="{9D8B030D-6E8A-4147-A177-3AD203B41FA5}">
                      <a16:colId xmlns:a16="http://schemas.microsoft.com/office/drawing/2014/main" val="1434701642"/>
                    </a:ext>
                  </a:extLst>
                </a:gridCol>
              </a:tblGrid>
              <a:tr h="10621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Отвечающий критериям компонент заболевания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Выделенная сумма, долл. США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Период использоаания выделенных ресурсов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278183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5 197 500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1 января 2021 г. по 31 декабря 2023 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934483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Туберкулез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10 040 997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1 января 2023 г. по 31 декабря 2025 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496810"/>
                  </a:ext>
                </a:extLst>
              </a:tr>
              <a:tr h="3419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Итого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15 238 497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32923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C164D319-A43F-4985-9C49-109DD0BDFF4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2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C164D319-A43F-4985-9C49-109DD0BDF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19995C1D-66FE-474B-A56D-27B4FF8A3C5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7FCAE9-4CFA-41BB-99BC-3C955336F5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724186" y="6228855"/>
            <a:ext cx="466724" cy="293181"/>
          </a:xfrm>
        </p:spPr>
        <p:txBody>
          <a:bodyPr/>
          <a:lstStyle/>
          <a:p>
            <a:fld id="{2AAA7032-8CB7-40F4-9CB9-A644B8ADA1F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FAEDF56-8623-4E71-B6CD-72C4B272B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96" y="188640"/>
            <a:ext cx="11449050" cy="599888"/>
          </a:xfrm>
        </p:spPr>
        <p:txBody>
          <a:bodyPr/>
          <a:lstStyle/>
          <a:p>
            <a:r>
              <a:rPr lang="ru-RU" b="1" dirty="0"/>
              <a:t>Казахстан: адаптированный запрос для целевого портфолио </a:t>
            </a:r>
            <a:br>
              <a:rPr lang="ru-RU" b="1" dirty="0"/>
            </a:br>
            <a:endParaRPr lang="en-US" sz="2000" b="1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DF058E-A43F-49D3-A3A3-4BFDD3769CF9}"/>
              </a:ext>
            </a:extLst>
          </p:cNvPr>
          <p:cNvSpPr/>
          <p:nvPr/>
        </p:nvSpPr>
        <p:spPr>
          <a:xfrm>
            <a:off x="371364" y="5625244"/>
            <a:ext cx="11305256" cy="6840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09585">
              <a:lnSpc>
                <a:spcPts val="900"/>
              </a:lnSpc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**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Страны с уровнем дохода выше среднего могут также указывать на</a:t>
            </a:r>
            <a:r>
              <a:rPr lang="ru-RU" sz="105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 по обеспечению готовности к переходу, которые включают критические потребности ЖУССЗ для обеспечения устойчивости, в зависимости от обстоятельств, а также по улучшению справедливого охвата и использования услуг и, в зависимости от обстоятельств, по внедрению новых технологий, отражающих передовую глобальную практику и имеющих решающее значение для поддержания преимуществ и укрепления контроля и/или ускорения ликвидации болезней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72F4F5A-6767-4902-B064-4628A5A34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396327"/>
              </p:ext>
            </p:extLst>
          </p:nvPr>
        </p:nvGraphicFramePr>
        <p:xfrm>
          <a:off x="515380" y="1196752"/>
          <a:ext cx="10952720" cy="401329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202427">
                  <a:extLst>
                    <a:ext uri="{9D8B030D-6E8A-4147-A177-3AD203B41FA5}">
                      <a16:colId xmlns:a16="http://schemas.microsoft.com/office/drawing/2014/main" val="267270211"/>
                    </a:ext>
                  </a:extLst>
                </a:gridCol>
                <a:gridCol w="6750293">
                  <a:extLst>
                    <a:ext uri="{9D8B030D-6E8A-4147-A177-3AD203B41FA5}">
                      <a16:colId xmlns:a16="http://schemas.microsoft.com/office/drawing/2014/main" val="3991345573"/>
                    </a:ext>
                  </a:extLst>
                </a:gridCol>
              </a:tblGrid>
              <a:tr h="19286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Уровень дохода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Целевая направленность запроса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352497"/>
                  </a:ext>
                </a:extLst>
              </a:tr>
              <a:tr h="20846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Страны с уровнем дохода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выше среднего (Казахстан)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100% бюджета ориентировано на мероприятия, которые поддерживают или расширяют основанные на фактических данных мероприятия для ключевых и уязвимых групп населения **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74774257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6B12745-41B0-4729-B768-4A0A9CBD3F44}"/>
                  </a:ext>
                </a:extLst>
              </p14:cNvPr>
              <p14:cNvContentPartPr/>
              <p14:nvPr/>
            </p14:nvContentPartPr>
            <p14:xfrm>
              <a:off x="4467687" y="2349369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6B12745-41B0-4729-B768-4A0A9CBD3F4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13687" y="2241729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AF17F2A9-B847-403C-BD9D-3FCE0C0BF430}"/>
                  </a:ext>
                </a:extLst>
              </p14:cNvPr>
              <p14:cNvContentPartPr/>
              <p14:nvPr/>
            </p14:nvContentPartPr>
            <p14:xfrm>
              <a:off x="4224687" y="2152809"/>
              <a:ext cx="360" cy="1188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AF17F2A9-B847-403C-BD9D-3FCE0C0BF43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206687" y="2044809"/>
                <a:ext cx="36000" cy="2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5780C7D1-26BD-43FB-90B0-0A52B3995BFA}"/>
                  </a:ext>
                </a:extLst>
              </p14:cNvPr>
              <p14:cNvContentPartPr/>
              <p14:nvPr/>
            </p14:nvContentPartPr>
            <p14:xfrm>
              <a:off x="5636607" y="2117889"/>
              <a:ext cx="360" cy="3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5780C7D1-26BD-43FB-90B0-0A52B3995BF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618967" y="2010249"/>
                <a:ext cx="36000" cy="216000"/>
              </a:xfrm>
              <a:prstGeom prst="rect">
                <a:avLst/>
              </a:prstGeom>
            </p:spPr>
          </p:pic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23577344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01" y="321018"/>
            <a:ext cx="10752000" cy="610637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b="1" dirty="0"/>
              <a:t>Внутреннее финансирование </a:t>
            </a:r>
            <a:r>
              <a:rPr lang="ru-RU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333"/>
              <a:t>4</a:t>
            </a:fld>
            <a:endParaRPr lang="en-US" sz="1333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91065" y="931656"/>
            <a:ext cx="11398369" cy="4765596"/>
          </a:xfrm>
        </p:spPr>
        <p:txBody>
          <a:bodyPr>
            <a:norm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ru-RU" b="1" dirty="0"/>
              <a:t>Совместное финансирование. </a:t>
            </a:r>
            <a:r>
              <a:rPr lang="ru-RU" dirty="0"/>
              <a:t>Чтобы получить доступ к полному объему суммы, выделенной на </a:t>
            </a:r>
            <a:r>
              <a:rPr lang="en-US" dirty="0"/>
              <a:t>2020-2022</a:t>
            </a:r>
            <a:r>
              <a:rPr lang="ru-RU" dirty="0"/>
              <a:t> годы, Казахстан должен соблюсти требования к совместному финансированию. Это означает, что </a:t>
            </a:r>
            <a:r>
              <a:rPr lang="en-US" dirty="0"/>
              <a:t>1</a:t>
            </a:r>
            <a:r>
              <a:rPr lang="ru-RU" dirty="0"/>
              <a:t>5% ресурсов </a:t>
            </a:r>
            <a:r>
              <a:rPr lang="ru-RU" b="1" dirty="0"/>
              <a:t>(</a:t>
            </a:r>
            <a:r>
              <a:rPr lang="en-US" b="1" dirty="0"/>
              <a:t>2 285 775</a:t>
            </a:r>
            <a:r>
              <a:rPr lang="ru-RU" b="1" dirty="0"/>
              <a:t> долл. США)</a:t>
            </a:r>
            <a:r>
              <a:rPr lang="ru-RU" dirty="0"/>
              <a:t>, выделенных Глобальным фондом на оба заболевания, зависит от увеличения объема вкладов государства в совместное финансирование</a:t>
            </a:r>
            <a:r>
              <a:rPr lang="en-US" dirty="0"/>
              <a:t> (</a:t>
            </a:r>
            <a:r>
              <a:rPr lang="ru-RU" dirty="0"/>
              <a:t>на такую же сумму), направленное на программы по заболеваниям и/или инвестиции в жизнеспособные и устойчивые системы для сохранения здоровья. Причем 50% от вклада в совместное финансирование, должны быть направлены на мероприятия для ключевых и уязвимых групп населения, поскольку Казахстан является страной с уровнем дохода выше среднего.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ru-RU" b="1" dirty="0"/>
              <a:t>Прежние обязательства в отношении совместного финансирования</a:t>
            </a:r>
            <a:r>
              <a:rPr lang="ru-RU" dirty="0"/>
              <a:t>. Казахстан должен также показать, что он выполнил обязательства, принятые в рамках предшествующей политики «готовности платить»</a:t>
            </a:r>
            <a:endParaRPr lang="en-US" dirty="0"/>
          </a:p>
          <a:p>
            <a:pPr lvl="2">
              <a:lnSpc>
                <a:spcPts val="256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656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2E1C9ED-05D4-4252-B98C-092DDCDFF2DD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73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2E1C9ED-05D4-4252-B98C-092DDCDFF2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323D7F77-901E-4342-AD81-29F2A33E179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3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32F5CB-5ADF-46A4-A137-C95A731DA6A3}"/>
              </a:ext>
            </a:extLst>
          </p:cNvPr>
          <p:cNvSpPr/>
          <p:nvPr/>
        </p:nvSpPr>
        <p:spPr>
          <a:xfrm>
            <a:off x="272262" y="5434270"/>
            <a:ext cx="7587933" cy="1235090"/>
          </a:xfrm>
          <a:prstGeom prst="rect">
            <a:avLst/>
          </a:prstGeom>
          <a:solidFill>
            <a:srgbClr val="E6E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800"/>
              </a:spcAft>
            </a:pPr>
            <a:r>
              <a:rPr lang="ru-RU" sz="1500" b="1" u="sng" dirty="0">
                <a:solidFill>
                  <a:schemeClr val="tx1"/>
                </a:solidFill>
              </a:rPr>
              <a:t>Ожидаемый итог</a:t>
            </a:r>
            <a:endParaRPr lang="en-US" sz="1500" b="1" u="sng" dirty="0">
              <a:solidFill>
                <a:schemeClr val="tx1"/>
              </a:solidFill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500" spc="-60" dirty="0">
                <a:solidFill>
                  <a:schemeClr val="tx1"/>
                </a:solidFill>
              </a:rPr>
              <a:t>Документальное подтверждение инклюзивного диалога в соответствии с КТ 1 и КТ </a:t>
            </a:r>
            <a:r>
              <a:rPr lang="en-US" sz="1500" spc="-80" dirty="0">
                <a:solidFill>
                  <a:schemeClr val="tx1"/>
                </a:solidFill>
              </a:rPr>
              <a:t>2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</a:rPr>
              <a:t>Поддержка запроса на финансирование членами СКК 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>
                <a:solidFill>
                  <a:srgbClr val="FFFFFF">
                    <a:lumMod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F814695-3576-4686-BE55-77A0EE2156DA}"/>
              </a:ext>
            </a:extLst>
          </p:cNvPr>
          <p:cNvSpPr/>
          <p:nvPr/>
        </p:nvSpPr>
        <p:spPr>
          <a:xfrm>
            <a:off x="339356" y="5768664"/>
            <a:ext cx="320040" cy="324038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B0E00EA-22EA-46B2-B81A-2B679C32DA41}"/>
              </a:ext>
            </a:extLst>
          </p:cNvPr>
          <p:cNvSpPr/>
          <p:nvPr/>
        </p:nvSpPr>
        <p:spPr>
          <a:xfrm>
            <a:off x="339356" y="6148775"/>
            <a:ext cx="320040" cy="324038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BC30405-68EF-41B9-804C-0418C06C00C0}"/>
              </a:ext>
            </a:extLst>
          </p:cNvPr>
          <p:cNvSpPr txBox="1"/>
          <p:nvPr/>
        </p:nvSpPr>
        <p:spPr>
          <a:xfrm>
            <a:off x="440339" y="5805594"/>
            <a:ext cx="50405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3FD96E8-D02D-4762-8C10-9F1BDDD061ED}"/>
              </a:ext>
            </a:extLst>
          </p:cNvPr>
          <p:cNvSpPr txBox="1"/>
          <p:nvPr/>
        </p:nvSpPr>
        <p:spPr>
          <a:xfrm>
            <a:off x="440339" y="6174661"/>
            <a:ext cx="1830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5B6C38D-F712-4CCD-8BBF-9A3CF7CA41B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63144" t="14466" r="17956" b="14576"/>
          <a:stretch/>
        </p:blipFill>
        <p:spPr>
          <a:xfrm rot="5400000">
            <a:off x="3256048" y="2236504"/>
            <a:ext cx="1296145" cy="5625354"/>
          </a:xfrm>
          <a:prstGeom prst="rect">
            <a:avLst/>
          </a:prstGeom>
        </p:spPr>
      </p:pic>
      <p:grpSp>
        <p:nvGrpSpPr>
          <p:cNvPr id="88" name="Group 87">
            <a:extLst>
              <a:ext uri="{FF2B5EF4-FFF2-40B4-BE49-F238E27FC236}">
                <a16:creationId xmlns:a16="http://schemas.microsoft.com/office/drawing/2014/main" id="{893F5596-CD4F-4074-8055-B700F537B8E9}"/>
              </a:ext>
            </a:extLst>
          </p:cNvPr>
          <p:cNvGrpSpPr/>
          <p:nvPr/>
        </p:nvGrpSpPr>
        <p:grpSpPr>
          <a:xfrm>
            <a:off x="263352" y="908721"/>
            <a:ext cx="7488832" cy="4195689"/>
            <a:chOff x="659396" y="1160749"/>
            <a:chExt cx="7488832" cy="4195689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85FDAFE-DFBF-4519-98F0-3D83A27EB2F9}"/>
                </a:ext>
              </a:extLst>
            </p:cNvPr>
            <p:cNvGrpSpPr/>
            <p:nvPr/>
          </p:nvGrpSpPr>
          <p:grpSpPr>
            <a:xfrm>
              <a:off x="659396" y="1160749"/>
              <a:ext cx="7488832" cy="4195689"/>
              <a:chOff x="659396" y="1160749"/>
              <a:chExt cx="7488832" cy="4195689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9F920EA-AB9E-4020-929D-A0FFE7C6483E}"/>
                  </a:ext>
                </a:extLst>
              </p:cNvPr>
              <p:cNvGrpSpPr/>
              <p:nvPr/>
            </p:nvGrpSpPr>
            <p:grpSpPr>
              <a:xfrm>
                <a:off x="659396" y="1160749"/>
                <a:ext cx="7488832" cy="3965642"/>
                <a:chOff x="365562" y="802066"/>
                <a:chExt cx="7488832" cy="3965642"/>
              </a:xfrm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9741A9A8-CCDF-4883-8BDE-1803C533CE01}"/>
                    </a:ext>
                  </a:extLst>
                </p:cNvPr>
                <p:cNvSpPr/>
                <p:nvPr/>
              </p:nvSpPr>
              <p:spPr>
                <a:xfrm>
                  <a:off x="365562" y="802066"/>
                  <a:ext cx="7488832" cy="3965642"/>
                </a:xfrm>
                <a:prstGeom prst="rect">
                  <a:avLst/>
                </a:prstGeom>
                <a:solidFill>
                  <a:srgbClr val="E6EEF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endParaRPr lang="en-US" sz="1500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2" name="Group 1">
                  <a:extLst>
                    <a:ext uri="{FF2B5EF4-FFF2-40B4-BE49-F238E27FC236}">
                      <a16:creationId xmlns:a16="http://schemas.microsoft.com/office/drawing/2014/main" id="{064136A7-C8AF-4F1A-A9E8-55F115E2BD24}"/>
                    </a:ext>
                  </a:extLst>
                </p:cNvPr>
                <p:cNvGrpSpPr/>
                <p:nvPr/>
              </p:nvGrpSpPr>
              <p:grpSpPr>
                <a:xfrm>
                  <a:off x="2902514" y="2163380"/>
                  <a:ext cx="2432750" cy="1750968"/>
                  <a:chOff x="4709579" y="2478935"/>
                  <a:chExt cx="2808312" cy="1988779"/>
                </a:xfrm>
              </p:grpSpPr>
              <p:sp>
                <p:nvSpPr>
                  <p:cNvPr id="11" name="Rectangle 10"/>
                  <p:cNvSpPr/>
                  <p:nvPr/>
                </p:nvSpPr>
                <p:spPr>
                  <a:xfrm>
                    <a:off x="4709579" y="3851598"/>
                    <a:ext cx="2808312" cy="616116"/>
                  </a:xfrm>
                  <a:prstGeom prst="rect">
                    <a:avLst/>
                  </a:prstGeom>
                  <a:no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914377">
                      <a:defRPr/>
                    </a:pPr>
                    <a:r>
                      <a:rPr lang="ru-RU" b="1" kern="0" dirty="0">
                        <a:solidFill>
                          <a:srgbClr val="000000"/>
                        </a:solidFill>
                      </a:rPr>
                      <a:t>Страновой диалог</a:t>
                    </a:r>
                    <a:endParaRPr lang="en-US" b="1" kern="0" dirty="0">
                      <a:solidFill>
                        <a:srgbClr val="000000"/>
                      </a:solidFill>
                    </a:endParaRPr>
                  </a:p>
                </p:txBody>
              </p:sp>
              <p:pic>
                <p:nvPicPr>
                  <p:cNvPr id="25" name="Picture 6" descr="\\intranet.theglobalfund.org\DavWWWRoot\sites\gmd\NFM\Transition to the New Funding Model Documents\8. External Communications\Presentations and elearning icons\Icons\Main Icons\COUNTRY_DIALOGUE.png"/>
                  <p:cNvPicPr>
                    <a:picLocks noChangeAspect="1" noChangeArrowheads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136548" y="2478935"/>
                    <a:ext cx="1776501" cy="15300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pic>
            <p:nvPicPr>
              <p:cNvPr id="67" name="Picture 66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772780E1-9872-4EB6-9B96-21054030B0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862107">
                <a:off x="4618558" y="3533158"/>
                <a:ext cx="1733324" cy="1733324"/>
              </a:xfrm>
              <a:prstGeom prst="rect">
                <a:avLst/>
              </a:prstGeom>
            </p:spPr>
          </p:pic>
          <p:pic>
            <p:nvPicPr>
              <p:cNvPr id="70" name="Picture 69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51899606-A9EF-434D-8446-DC745A32DE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flipH="1" flipV="1">
                <a:off x="2134484" y="1761442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1" name="Picture 70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08D9556F-4CA2-4F57-9DEB-78810E8865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326973" flipH="1" flipV="1">
                <a:off x="2609509" y="1328866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2" name="Picture 71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49DEA74F-FA61-424E-84E7-3265B63EC5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9697436" flipV="1">
                <a:off x="3938174" y="1242872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3" name="Picture 72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831E56CA-5E9D-4D5D-9B00-B87DA2B861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9926881" flipH="1" flipV="1">
                <a:off x="2198617" y="2475030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4" name="Picture 73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B0C91E9A-BE2F-4C25-9578-2D602CBF63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6695799" flipH="1" flipV="1">
                <a:off x="2368362" y="3484698"/>
                <a:ext cx="1871740" cy="1871740"/>
              </a:xfrm>
              <a:prstGeom prst="rect">
                <a:avLst/>
              </a:prstGeom>
            </p:spPr>
          </p:pic>
        </p:grp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E633188-9321-4A12-8A43-8B801DFE94F9}"/>
                </a:ext>
              </a:extLst>
            </p:cNvPr>
            <p:cNvSpPr/>
            <p:nvPr/>
          </p:nvSpPr>
          <p:spPr>
            <a:xfrm>
              <a:off x="1334291" y="4293096"/>
              <a:ext cx="2163274" cy="685870"/>
            </a:xfrm>
            <a:prstGeom prst="ellipse">
              <a:avLst/>
            </a:prstGeom>
            <a:solidFill>
              <a:srgbClr val="C95D63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Технические партнеры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45F94901-01CA-4F50-8100-122C86E98DB5}"/>
                </a:ext>
              </a:extLst>
            </p:cNvPr>
            <p:cNvSpPr/>
            <p:nvPr/>
          </p:nvSpPr>
          <p:spPr>
            <a:xfrm>
              <a:off x="836383" y="3031162"/>
              <a:ext cx="2163274" cy="685870"/>
            </a:xfrm>
            <a:prstGeom prst="ellipse">
              <a:avLst/>
            </a:prstGeom>
            <a:solidFill>
              <a:srgbClr val="496DDB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Глобальный фонд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0ADDABE8-A6EF-4903-8885-D62F419E220F}"/>
                </a:ext>
              </a:extLst>
            </p:cNvPr>
            <p:cNvSpPr/>
            <p:nvPr/>
          </p:nvSpPr>
          <p:spPr>
            <a:xfrm>
              <a:off x="908390" y="2131062"/>
              <a:ext cx="2163274" cy="68587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Правительство страны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C98647B-B553-49E0-A85E-60FC011BCA6A}"/>
                </a:ext>
              </a:extLst>
            </p:cNvPr>
            <p:cNvSpPr/>
            <p:nvPr/>
          </p:nvSpPr>
          <p:spPr>
            <a:xfrm>
              <a:off x="1904550" y="1452853"/>
              <a:ext cx="2031210" cy="643999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Молодые люди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24B9E30-0E28-492E-B2BF-7CEEA8CAE67B}"/>
                </a:ext>
              </a:extLst>
            </p:cNvPr>
            <p:cNvSpPr/>
            <p:nvPr/>
          </p:nvSpPr>
          <p:spPr>
            <a:xfrm>
              <a:off x="4087858" y="1279551"/>
              <a:ext cx="2163274" cy="685870"/>
            </a:xfrm>
            <a:prstGeom prst="ellipse">
              <a:avLst/>
            </a:prstGeom>
            <a:solidFill>
              <a:srgbClr val="65524D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Научные учреждения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FAD1E99E-DC2C-4471-9047-3C26DB833786}"/>
                </a:ext>
              </a:extLst>
            </p:cNvPr>
            <p:cNvSpPr/>
            <p:nvPr/>
          </p:nvSpPr>
          <p:spPr>
            <a:xfrm>
              <a:off x="4949567" y="4329101"/>
              <a:ext cx="2949668" cy="685870"/>
            </a:xfrm>
            <a:prstGeom prst="ellipse">
              <a:avLst/>
            </a:prstGeom>
            <a:solidFill>
              <a:srgbClr val="EE8434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lnSpc>
                  <a:spcPts val="1500"/>
                </a:lnSpc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Гражданское общество / ключевые группы населения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pic>
          <p:nvPicPr>
            <p:cNvPr id="84" name="Picture 83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8C1AB599-73BC-4F34-97A3-123BF23AA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 flipV="1">
              <a:off x="4682581" y="1656511"/>
              <a:ext cx="1871740" cy="1871740"/>
            </a:xfrm>
            <a:prstGeom prst="rect">
              <a:avLst/>
            </a:prstGeom>
          </p:spPr>
        </p:pic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06EBA1A-2B1B-4BA9-A758-33321E566F29}"/>
                </a:ext>
              </a:extLst>
            </p:cNvPr>
            <p:cNvSpPr/>
            <p:nvPr/>
          </p:nvSpPr>
          <p:spPr>
            <a:xfrm>
              <a:off x="5781500" y="2018853"/>
              <a:ext cx="2163274" cy="685870"/>
            </a:xfrm>
            <a:prstGeom prst="ellipse">
              <a:avLst/>
            </a:prstGeom>
            <a:solidFill>
              <a:srgbClr val="817E9F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Другие доноры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pic>
          <p:nvPicPr>
            <p:cNvPr id="86" name="Picture 85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18742AA8-AC4F-4F32-817B-3DD30B1935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871864" y="2457360"/>
              <a:ext cx="1871740" cy="1871740"/>
            </a:xfrm>
            <a:prstGeom prst="rect">
              <a:avLst/>
            </a:prstGeom>
          </p:spPr>
        </p:pic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5ABB3300-5A57-4B08-904F-88F166F17E9B}"/>
                </a:ext>
              </a:extLst>
            </p:cNvPr>
            <p:cNvSpPr/>
            <p:nvPr/>
          </p:nvSpPr>
          <p:spPr>
            <a:xfrm>
              <a:off x="5735960" y="3283190"/>
              <a:ext cx="2163275" cy="685870"/>
            </a:xfrm>
            <a:prstGeom prst="ellipse">
              <a:avLst/>
            </a:prstGeom>
            <a:solidFill>
              <a:srgbClr val="7FC29B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Частный сектор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3E816AE-7D48-4369-A853-E9BDED69CF43}"/>
              </a:ext>
            </a:extLst>
          </p:cNvPr>
          <p:cNvSpPr txBox="1"/>
          <p:nvPr/>
        </p:nvSpPr>
        <p:spPr>
          <a:xfrm>
            <a:off x="7968208" y="5605752"/>
            <a:ext cx="380988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kern="0" dirty="0"/>
              <a:t>*</a:t>
            </a:r>
            <a:r>
              <a:rPr lang="ru-RU" sz="1600" kern="0" dirty="0"/>
              <a:t> Проверяется при </a:t>
            </a:r>
            <a:r>
              <a:rPr lang="ru-RU" sz="1600" dirty="0"/>
              <a:t>представлении запроса на финансирование </a:t>
            </a:r>
            <a:endParaRPr lang="en-US" sz="1600" dirty="0"/>
          </a:p>
        </p:txBody>
      </p:sp>
      <p:graphicFrame>
        <p:nvGraphicFramePr>
          <p:cNvPr id="107" name="Diagram 106">
            <a:extLst>
              <a:ext uri="{FF2B5EF4-FFF2-40B4-BE49-F238E27FC236}">
                <a16:creationId xmlns:a16="http://schemas.microsoft.com/office/drawing/2014/main" id="{1DDCD00B-FB97-4541-90E7-88B712C9C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733001"/>
              </p:ext>
            </p:extLst>
          </p:nvPr>
        </p:nvGraphicFramePr>
        <p:xfrm>
          <a:off x="7757338" y="1619412"/>
          <a:ext cx="4257790" cy="3986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8" name="TextBox 117">
            <a:extLst>
              <a:ext uri="{FF2B5EF4-FFF2-40B4-BE49-F238E27FC236}">
                <a16:creationId xmlns:a16="http://schemas.microsoft.com/office/drawing/2014/main" id="{91E57A84-25DC-4597-AC48-4424A0E14A70}"/>
              </a:ext>
            </a:extLst>
          </p:cNvPr>
          <p:cNvSpPr txBox="1"/>
          <p:nvPr/>
        </p:nvSpPr>
        <p:spPr>
          <a:xfrm>
            <a:off x="8250335" y="1106160"/>
            <a:ext cx="352776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400" b="1" kern="0" dirty="0"/>
              <a:t>Квалификационные требования к СКК</a:t>
            </a:r>
            <a:r>
              <a:rPr lang="en-US" sz="2400" b="1" kern="0" dirty="0"/>
              <a:t>*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56933E9-CDF3-4850-BF04-D05B48AEFAE8}"/>
              </a:ext>
            </a:extLst>
          </p:cNvPr>
          <p:cNvSpPr/>
          <p:nvPr/>
        </p:nvSpPr>
        <p:spPr>
          <a:xfrm>
            <a:off x="7860196" y="908721"/>
            <a:ext cx="4074037" cy="5287798"/>
          </a:xfrm>
          <a:prstGeom prst="rect">
            <a:avLst/>
          </a:prstGeom>
          <a:noFill/>
          <a:ln>
            <a:solidFill>
              <a:srgbClr val="688C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1D5DA000-68DF-4C77-BDA8-EA1C9106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90647"/>
            <a:ext cx="11449050" cy="599888"/>
          </a:xfrm>
        </p:spPr>
        <p:txBody>
          <a:bodyPr/>
          <a:lstStyle/>
          <a:p>
            <a:r>
              <a:rPr lang="ru-RU" b="1" dirty="0"/>
              <a:t>Представление запроса на финансирование</a:t>
            </a:r>
            <a:br>
              <a:rPr lang="en-US" b="1" noProof="0" dirty="0"/>
            </a:br>
            <a:r>
              <a:rPr lang="ru-RU" sz="2000" b="1" dirty="0"/>
              <a:t>Страновой диалог и квалификационные требования в отношении СКК</a:t>
            </a:r>
            <a:endParaRPr lang="en-US" sz="2000" b="1" noProof="0" dirty="0"/>
          </a:p>
        </p:txBody>
      </p:sp>
      <p:sp>
        <p:nvSpPr>
          <p:cNvPr id="4" name="Rectangle 3"/>
          <p:cNvSpPr/>
          <p:nvPr/>
        </p:nvSpPr>
        <p:spPr>
          <a:xfrm>
            <a:off x="8254126" y="2420339"/>
            <a:ext cx="1050021" cy="5232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КТ 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254126" y="4270293"/>
            <a:ext cx="1050021" cy="5232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КТ 2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9882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52D5128A-57FC-423F-B2B5-7031AC9B0B74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9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52D5128A-57FC-423F-B2B5-7031AC9B0B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8FAA395B-8A3B-481C-AA38-BB674763653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3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329CF-3B68-4AD0-B057-CCA48B73E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0"/>
            <a:ext cx="11449049" cy="1110359"/>
          </a:xfrm>
        </p:spPr>
        <p:txBody>
          <a:bodyPr/>
          <a:lstStyle/>
          <a:p>
            <a:r>
              <a:rPr lang="ru-RU" b="1" dirty="0"/>
              <a:t>Как подготовиться</a:t>
            </a:r>
            <a:br>
              <a:rPr lang="ru-RU" dirty="0"/>
            </a:br>
            <a:r>
              <a:rPr lang="ru-RU" sz="2000" dirty="0">
                <a:solidFill>
                  <a:srgbClr val="003F72"/>
                </a:solidFill>
              </a:rPr>
              <a:t>Периоды работы Группы Технической Оценки в 2020 г.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793F1A-2D8C-4BDD-8B81-3E4EE7ACA2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605250-7FE9-4106-ADAB-D3C4B59F3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843380"/>
              </p:ext>
            </p:extLst>
          </p:nvPr>
        </p:nvGraphicFramePr>
        <p:xfrm>
          <a:off x="525795" y="1988840"/>
          <a:ext cx="10837092" cy="1603749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3770005">
                  <a:extLst>
                    <a:ext uri="{9D8B030D-6E8A-4147-A177-3AD203B41FA5}">
                      <a16:colId xmlns:a16="http://schemas.microsoft.com/office/drawing/2014/main" val="1556366442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1906685746"/>
                    </a:ext>
                  </a:extLst>
                </a:gridCol>
                <a:gridCol w="4006747">
                  <a:extLst>
                    <a:ext uri="{9D8B030D-6E8A-4147-A177-3AD203B41FA5}">
                      <a16:colId xmlns:a16="http://schemas.microsoft.com/office/drawing/2014/main" val="688567723"/>
                    </a:ext>
                  </a:extLst>
                </a:gridCol>
              </a:tblGrid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Периоды работы ГТО</a:t>
                      </a:r>
                      <a:endParaRPr lang="en-US" sz="21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0117" marR="130117" marT="0" marB="0">
                    <a:solidFill>
                      <a:srgbClr val="003F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Представление запроса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>
                    <a:solidFill>
                      <a:srgbClr val="003F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Даты проведения оценок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>
                    <a:solidFill>
                      <a:srgbClr val="003F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936836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Период </a:t>
                      </a:r>
                      <a:r>
                        <a:rPr lang="en-US" sz="21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23 </a:t>
                      </a:r>
                      <a:r>
                        <a:rPr lang="ru-RU" sz="2100" dirty="0">
                          <a:effectLst/>
                        </a:rPr>
                        <a:t>марта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27 </a:t>
                      </a:r>
                      <a:r>
                        <a:rPr lang="ru-RU" sz="2100" dirty="0">
                          <a:effectLst/>
                        </a:rPr>
                        <a:t>апреля</a:t>
                      </a:r>
                      <a:r>
                        <a:rPr lang="en-US" sz="2100" dirty="0">
                          <a:effectLst/>
                        </a:rPr>
                        <a:t> – 2 </a:t>
                      </a:r>
                      <a:r>
                        <a:rPr lang="ru-RU" sz="2100" dirty="0">
                          <a:effectLst/>
                        </a:rPr>
                        <a:t>мая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extLst>
                  <a:ext uri="{0D108BD9-81ED-4DB2-BD59-A6C34878D82A}">
                    <a16:rowId xmlns:a16="http://schemas.microsoft.com/office/drawing/2014/main" val="1865297478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Период </a:t>
                      </a: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2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25 </a:t>
                      </a: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мая</a:t>
                      </a:r>
                      <a:endParaRPr lang="en-US" sz="2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29 </a:t>
                      </a: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июня</a:t>
                      </a: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 – 5 </a:t>
                      </a: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июля</a:t>
                      </a:r>
                      <a:endParaRPr lang="en-US" sz="2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extLst>
                  <a:ext uri="{0D108BD9-81ED-4DB2-BD59-A6C34878D82A}">
                    <a16:rowId xmlns:a16="http://schemas.microsoft.com/office/drawing/2014/main" val="3392852265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Период </a:t>
                      </a:r>
                      <a:r>
                        <a:rPr lang="en-US" sz="21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31 </a:t>
                      </a:r>
                      <a:r>
                        <a:rPr lang="ru-RU" sz="2100" dirty="0">
                          <a:effectLst/>
                        </a:rPr>
                        <a:t>августа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5</a:t>
                      </a:r>
                      <a:r>
                        <a:rPr lang="ru-RU" sz="2100" dirty="0">
                          <a:effectLst/>
                        </a:rPr>
                        <a:t> </a:t>
                      </a:r>
                      <a:r>
                        <a:rPr lang="en-US" sz="2100" dirty="0">
                          <a:effectLst/>
                        </a:rPr>
                        <a:t>–</a:t>
                      </a:r>
                      <a:r>
                        <a:rPr lang="ru-RU" sz="2100" dirty="0">
                          <a:effectLst/>
                        </a:rPr>
                        <a:t> </a:t>
                      </a:r>
                      <a:r>
                        <a:rPr lang="en-US" sz="2100" dirty="0">
                          <a:effectLst/>
                        </a:rPr>
                        <a:t>11 </a:t>
                      </a:r>
                      <a:r>
                        <a:rPr lang="ru-RU" sz="2100" dirty="0">
                          <a:effectLst/>
                        </a:rPr>
                        <a:t>октября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extLst>
                  <a:ext uri="{0D108BD9-81ED-4DB2-BD59-A6C34878D82A}">
                    <a16:rowId xmlns:a16="http://schemas.microsoft.com/office/drawing/2014/main" val="4028585738"/>
                  </a:ext>
                </a:extLst>
              </a:tr>
            </a:tbl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7396013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85DF5613-3CCE-4DAE-9AF0-7904E99BE1F3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3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85DF5613-3CCE-4DAE-9AF0-7904E99BE1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6078707-34E5-4FD8-B548-48C86411F9A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36BAA9F2-0CC8-4E9D-A323-0FB67968EE71}"/>
              </a:ext>
            </a:extLst>
          </p:cNvPr>
          <p:cNvGraphicFramePr>
            <a:graphicFrameLocks noGrp="1"/>
          </p:cNvGraphicFramePr>
          <p:nvPr/>
        </p:nvGraphicFramePr>
        <p:xfrm>
          <a:off x="803412" y="4751981"/>
          <a:ext cx="77589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588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Янв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Февр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  <a:endParaRPr lang="en-GB" sz="1100" spc="0" baseline="0" dirty="0"/>
                    </a:p>
                  </a:txBody>
                  <a:tcPr marL="121920" marR="121920" marT="60960" marB="60960" anchor="ctr"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A</a:t>
                      </a:r>
                      <a:r>
                        <a:rPr lang="ru-RU" sz="1100" dirty="0"/>
                        <a:t>пр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Май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Июнь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Июль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31 </a:t>
                      </a:r>
                      <a:r>
                        <a:rPr lang="ru-RU" sz="1100" dirty="0"/>
                        <a:t>Авг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Сент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Окт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Нояб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Дек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03412" y="2420888"/>
          <a:ext cx="7758996" cy="4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588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Янв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Февр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23 </a:t>
                      </a:r>
                      <a:r>
                        <a:rPr lang="ru-RU" sz="1000" spc="0" baseline="0" dirty="0"/>
                        <a:t>Марта</a:t>
                      </a:r>
                      <a:endParaRPr lang="en-GB" sz="1000" spc="0" baseline="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ru-RU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Май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Июнь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Июль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Авг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Сент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Окт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Нояб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Дек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Flowchart: Process 2"/>
          <p:cNvSpPr/>
          <p:nvPr/>
        </p:nvSpPr>
        <p:spPr>
          <a:xfrm>
            <a:off x="3179676" y="3033961"/>
            <a:ext cx="530702" cy="506360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ГТО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3696632" y="3037207"/>
            <a:ext cx="2292896" cy="50311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Выделение гранта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5999238" y="3033961"/>
            <a:ext cx="998888" cy="506363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black"/>
                </a:solidFill>
              </a:rPr>
              <a:t>КУГ</a:t>
            </a:r>
            <a:r>
              <a:rPr lang="fr-CH" sz="1333" dirty="0">
                <a:solidFill>
                  <a:prstClr val="black"/>
                </a:solidFill>
              </a:rPr>
              <a:t>/</a:t>
            </a:r>
          </a:p>
          <a:p>
            <a:pPr algn="ctr"/>
            <a:r>
              <a:rPr lang="ru-RU" sz="1333" spc="-90" dirty="0">
                <a:solidFill>
                  <a:prstClr val="black"/>
                </a:solidFill>
              </a:rPr>
              <a:t>Правление</a:t>
            </a:r>
            <a:endParaRPr lang="en-GB" sz="1333" spc="-90" dirty="0">
              <a:solidFill>
                <a:prstClr val="black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07837" y="3033961"/>
            <a:ext cx="837610" cy="513960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Подпи-сание гранта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flipV="1">
            <a:off x="2502934" y="2962125"/>
            <a:ext cx="627816" cy="357964"/>
          </a:xfrm>
          <a:prstGeom prst="bentArrow">
            <a:avLst>
              <a:gd name="adj1" fmla="val 16496"/>
              <a:gd name="adj2" fmla="val 20748"/>
              <a:gd name="adj3" fmla="val 25000"/>
              <a:gd name="adj4" fmla="val 4375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black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03412" y="3627639"/>
          <a:ext cx="77589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588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Янв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Февр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Март</a:t>
                      </a:r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A</a:t>
                      </a:r>
                      <a:r>
                        <a:rPr lang="ru-RU" sz="1100" dirty="0"/>
                        <a:t>пр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25 </a:t>
                      </a:r>
                      <a:r>
                        <a:rPr lang="ru-RU" sz="1100" dirty="0"/>
                        <a:t>Мая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Июнь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Июль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Авг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Сент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Окт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Нояб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Дек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Bent Arrow 17"/>
          <p:cNvSpPr/>
          <p:nvPr/>
        </p:nvSpPr>
        <p:spPr>
          <a:xfrm flipV="1">
            <a:off x="3857724" y="4145799"/>
            <a:ext cx="630204" cy="357964"/>
          </a:xfrm>
          <a:prstGeom prst="bentArrow">
            <a:avLst>
              <a:gd name="adj1" fmla="val 16496"/>
              <a:gd name="adj2" fmla="val 20748"/>
              <a:gd name="adj3" fmla="val 25000"/>
              <a:gd name="adj4" fmla="val 4375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37" name="Flowchart: Process 36"/>
          <p:cNvSpPr/>
          <p:nvPr/>
        </p:nvSpPr>
        <p:spPr>
          <a:xfrm>
            <a:off x="561584" y="2420889"/>
            <a:ext cx="241828" cy="284925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CH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2020</a:t>
            </a: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г.</a:t>
            </a:r>
            <a:endParaRPr lang="en-GB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9D930D3-8E82-41B2-90B8-37511B2D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ru-RU" b="1" dirty="0"/>
              <a:t>Как подготовиться</a:t>
            </a:r>
            <a:br>
              <a:rPr lang="en-US" noProof="0" dirty="0"/>
            </a:br>
            <a:r>
              <a:rPr lang="ru-RU" sz="2000" noProof="0" dirty="0"/>
              <a:t>Планирование</a:t>
            </a:r>
            <a:r>
              <a:rPr lang="ru-RU" noProof="0" dirty="0"/>
              <a:t> </a:t>
            </a:r>
            <a:r>
              <a:rPr lang="ru-RU" sz="2000" dirty="0">
                <a:solidFill>
                  <a:srgbClr val="003F72"/>
                </a:solidFill>
              </a:rPr>
              <a:t>периодов представления документов для гранта по ВИЧ </a:t>
            </a:r>
            <a:endParaRPr lang="en-US" noProof="0" dirty="0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269CD7B0-C787-43FB-B6C3-21852763A1D6}"/>
              </a:ext>
            </a:extLst>
          </p:cNvPr>
          <p:cNvSpPr/>
          <p:nvPr/>
        </p:nvSpPr>
        <p:spPr>
          <a:xfrm>
            <a:off x="4511689" y="4177351"/>
            <a:ext cx="522037" cy="503117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ГТО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7591EEF8-81B3-48AA-AD38-017006FC4FD5}"/>
              </a:ext>
            </a:extLst>
          </p:cNvPr>
          <p:cNvSpPr/>
          <p:nvPr/>
        </p:nvSpPr>
        <p:spPr>
          <a:xfrm>
            <a:off x="5019980" y="4177354"/>
            <a:ext cx="2292896" cy="50311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Выделение гранта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30" name="Flowchart: Process 29">
            <a:extLst>
              <a:ext uri="{FF2B5EF4-FFF2-40B4-BE49-F238E27FC236}">
                <a16:creationId xmlns:a16="http://schemas.microsoft.com/office/drawing/2014/main" id="{3565D5B6-E2A9-4541-AC4B-FA42B5289EF6}"/>
              </a:ext>
            </a:extLst>
          </p:cNvPr>
          <p:cNvSpPr/>
          <p:nvPr/>
        </p:nvSpPr>
        <p:spPr>
          <a:xfrm>
            <a:off x="8550776" y="2434529"/>
            <a:ext cx="271612" cy="283561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 </a:t>
            </a:r>
            <a:r>
              <a:rPr lang="fr-CH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2021</a:t>
            </a: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г.</a:t>
            </a:r>
            <a:endParaRPr lang="en-GB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9F48EBC-663F-41AA-8658-1ACB3C75608B}"/>
              </a:ext>
            </a:extLst>
          </p:cNvPr>
          <p:cNvGraphicFramePr>
            <a:graphicFrameLocks noGrp="1"/>
          </p:cNvGraphicFramePr>
          <p:nvPr/>
        </p:nvGraphicFramePr>
        <p:xfrm>
          <a:off x="8822388" y="2434528"/>
          <a:ext cx="1942884" cy="518160"/>
        </p:xfrm>
        <a:graphic>
          <a:graphicData uri="http://schemas.openxmlformats.org/drawingml/2006/table">
            <a:tbl>
              <a:tblPr firstRow="1" bandRow="1" bandCol="1">
                <a:solidFill>
                  <a:schemeClr val="bg1"/>
                </a:solidFill>
                <a:tableStyleId>{7E9639D4-E3E2-4D34-9284-5A2195B3D0D7}</a:tableStyleId>
              </a:tblPr>
              <a:tblGrid>
                <a:gridCol w="647628">
                  <a:extLst>
                    <a:ext uri="{9D8B030D-6E8A-4147-A177-3AD203B41FA5}">
                      <a16:colId xmlns:a16="http://schemas.microsoft.com/office/drawing/2014/main" val="2810856945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1888026134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2226039983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Янв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Февр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  <a:endParaRPr lang="en-GB" sz="1100" spc="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73254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6220F89-A404-452C-8EAC-B8E42F071108}"/>
              </a:ext>
            </a:extLst>
          </p:cNvPr>
          <p:cNvCxnSpPr/>
          <p:nvPr/>
        </p:nvCxnSpPr>
        <p:spPr>
          <a:xfrm>
            <a:off x="9440267" y="2420888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C46DE71-160F-477C-B964-CB29886CA31E}"/>
              </a:ext>
            </a:extLst>
          </p:cNvPr>
          <p:cNvCxnSpPr/>
          <p:nvPr/>
        </p:nvCxnSpPr>
        <p:spPr>
          <a:xfrm>
            <a:off x="10117994" y="2434557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BD7D4546-D472-448E-9176-1AA6A06BC755}"/>
              </a:ext>
            </a:extLst>
          </p:cNvPr>
          <p:cNvGraphicFramePr>
            <a:graphicFrameLocks noGrp="1"/>
          </p:cNvGraphicFramePr>
          <p:nvPr/>
        </p:nvGraphicFramePr>
        <p:xfrm>
          <a:off x="8822388" y="3627639"/>
          <a:ext cx="1942884" cy="518160"/>
        </p:xfrm>
        <a:graphic>
          <a:graphicData uri="http://schemas.openxmlformats.org/drawingml/2006/table">
            <a:tbl>
              <a:tblPr firstRow="1" bandRow="1" bandCol="1">
                <a:solidFill>
                  <a:schemeClr val="bg1"/>
                </a:solidFill>
                <a:tableStyleId>{7E9639D4-E3E2-4D34-9284-5A2195B3D0D7}</a:tableStyleId>
              </a:tblPr>
              <a:tblGrid>
                <a:gridCol w="647628">
                  <a:extLst>
                    <a:ext uri="{9D8B030D-6E8A-4147-A177-3AD203B41FA5}">
                      <a16:colId xmlns:a16="http://schemas.microsoft.com/office/drawing/2014/main" val="2810856945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1888026134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2226039983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Янв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Февр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  <a:endParaRPr lang="en-GB" sz="1100" spc="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73254"/>
                  </a:ext>
                </a:extLst>
              </a:tr>
            </a:tbl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48D73E9-8466-412E-BA16-EBA16B546C0C}"/>
              </a:ext>
            </a:extLst>
          </p:cNvPr>
          <p:cNvCxnSpPr/>
          <p:nvPr/>
        </p:nvCxnSpPr>
        <p:spPr>
          <a:xfrm>
            <a:off x="9440267" y="3613999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ED6897A-1E00-4ADD-99C7-9C6012E62EBE}"/>
              </a:ext>
            </a:extLst>
          </p:cNvPr>
          <p:cNvCxnSpPr/>
          <p:nvPr/>
        </p:nvCxnSpPr>
        <p:spPr>
          <a:xfrm>
            <a:off x="10117994" y="3627668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2F3232F7-12C7-469F-ADC9-886D9C7BA6C3}"/>
              </a:ext>
            </a:extLst>
          </p:cNvPr>
          <p:cNvGraphicFramePr>
            <a:graphicFrameLocks noGrp="1"/>
          </p:cNvGraphicFramePr>
          <p:nvPr/>
        </p:nvGraphicFramePr>
        <p:xfrm>
          <a:off x="8822388" y="4745073"/>
          <a:ext cx="1942884" cy="518160"/>
        </p:xfrm>
        <a:graphic>
          <a:graphicData uri="http://schemas.openxmlformats.org/drawingml/2006/table">
            <a:tbl>
              <a:tblPr firstRow="1" bandRow="1" bandCol="1">
                <a:solidFill>
                  <a:schemeClr val="bg1"/>
                </a:solidFill>
                <a:tableStyleId>{7E9639D4-E3E2-4D34-9284-5A2195B3D0D7}</a:tableStyleId>
              </a:tblPr>
              <a:tblGrid>
                <a:gridCol w="647628">
                  <a:extLst>
                    <a:ext uri="{9D8B030D-6E8A-4147-A177-3AD203B41FA5}">
                      <a16:colId xmlns:a16="http://schemas.microsoft.com/office/drawing/2014/main" val="2810856945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1888026134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2226039983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Янв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Февр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73254"/>
                  </a:ext>
                </a:extLst>
              </a:tr>
            </a:tbl>
          </a:graphicData>
        </a:graphic>
      </p:graphicFrame>
      <p:sp>
        <p:nvSpPr>
          <p:cNvPr id="41" name="Bent Arrow 17">
            <a:extLst>
              <a:ext uri="{FF2B5EF4-FFF2-40B4-BE49-F238E27FC236}">
                <a16:creationId xmlns:a16="http://schemas.microsoft.com/office/drawing/2014/main" id="{889B4896-CD2A-4749-815A-7751102CD486}"/>
              </a:ext>
            </a:extLst>
          </p:cNvPr>
          <p:cNvSpPr/>
          <p:nvPr/>
        </p:nvSpPr>
        <p:spPr>
          <a:xfrm flipV="1">
            <a:off x="5910264" y="5297307"/>
            <a:ext cx="630204" cy="357964"/>
          </a:xfrm>
          <a:prstGeom prst="bentArrow">
            <a:avLst>
              <a:gd name="adj1" fmla="val 16496"/>
              <a:gd name="adj2" fmla="val 20748"/>
              <a:gd name="adj3" fmla="val 25000"/>
              <a:gd name="adj4" fmla="val 4375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42" name="Flowchart: Process 41">
            <a:extLst>
              <a:ext uri="{FF2B5EF4-FFF2-40B4-BE49-F238E27FC236}">
                <a16:creationId xmlns:a16="http://schemas.microsoft.com/office/drawing/2014/main" id="{96E01E01-9094-4877-A1E0-05DE20B743FF}"/>
              </a:ext>
            </a:extLst>
          </p:cNvPr>
          <p:cNvSpPr/>
          <p:nvPr/>
        </p:nvSpPr>
        <p:spPr>
          <a:xfrm>
            <a:off x="6607893" y="5269743"/>
            <a:ext cx="532224" cy="508737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ГТО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43" name="Flowchart: Process 42">
            <a:extLst>
              <a:ext uri="{FF2B5EF4-FFF2-40B4-BE49-F238E27FC236}">
                <a16:creationId xmlns:a16="http://schemas.microsoft.com/office/drawing/2014/main" id="{19D0DBC3-06C0-43BE-9165-BA25DCF4006E}"/>
              </a:ext>
            </a:extLst>
          </p:cNvPr>
          <p:cNvSpPr/>
          <p:nvPr/>
        </p:nvSpPr>
        <p:spPr>
          <a:xfrm>
            <a:off x="7152998" y="5275191"/>
            <a:ext cx="2501600" cy="50311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Выделение гранта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EBDC7BFA-A5D9-4A29-889F-0D2DF8275F01}"/>
              </a:ext>
            </a:extLst>
          </p:cNvPr>
          <p:cNvSpPr/>
          <p:nvPr/>
        </p:nvSpPr>
        <p:spPr>
          <a:xfrm>
            <a:off x="7321723" y="4177351"/>
            <a:ext cx="998888" cy="50311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black"/>
                </a:solidFill>
              </a:rPr>
              <a:t>КУГ</a:t>
            </a:r>
            <a:r>
              <a:rPr lang="fr-CH" sz="1333" dirty="0">
                <a:solidFill>
                  <a:prstClr val="black"/>
                </a:solidFill>
              </a:rPr>
              <a:t>/</a:t>
            </a:r>
          </a:p>
          <a:p>
            <a:pPr algn="ctr"/>
            <a:r>
              <a:rPr lang="ru-RU" sz="1333" spc="-90" dirty="0">
                <a:solidFill>
                  <a:prstClr val="black"/>
                </a:solidFill>
              </a:rPr>
              <a:t>Правление</a:t>
            </a:r>
            <a:endParaRPr lang="en-GB" sz="1333" spc="-90" dirty="0">
              <a:solidFill>
                <a:prstClr val="black"/>
              </a:solidFill>
            </a:endParaRP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3218D08D-97B0-4796-AFA1-D3C59A01A486}"/>
              </a:ext>
            </a:extLst>
          </p:cNvPr>
          <p:cNvSpPr/>
          <p:nvPr/>
        </p:nvSpPr>
        <p:spPr>
          <a:xfrm>
            <a:off x="8333281" y="4177094"/>
            <a:ext cx="1106985" cy="503116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</a:rPr>
              <a:t>Подписание гранта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5" name="Flowchart: Process 44">
            <a:extLst>
              <a:ext uri="{FF2B5EF4-FFF2-40B4-BE49-F238E27FC236}">
                <a16:creationId xmlns:a16="http://schemas.microsoft.com/office/drawing/2014/main" id="{8334A26B-1FAE-4E13-A6EA-6D1E64700815}"/>
              </a:ext>
            </a:extLst>
          </p:cNvPr>
          <p:cNvSpPr/>
          <p:nvPr/>
        </p:nvSpPr>
        <p:spPr>
          <a:xfrm>
            <a:off x="9658279" y="5264971"/>
            <a:ext cx="998888" cy="513961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black"/>
                </a:solidFill>
              </a:rPr>
              <a:t>КУГ</a:t>
            </a:r>
            <a:r>
              <a:rPr lang="fr-CH" sz="1333" dirty="0">
                <a:solidFill>
                  <a:prstClr val="black"/>
                </a:solidFill>
              </a:rPr>
              <a:t>/</a:t>
            </a:r>
          </a:p>
          <a:p>
            <a:pPr algn="ctr"/>
            <a:r>
              <a:rPr lang="ru-RU" sz="1333" spc="-90" dirty="0">
                <a:solidFill>
                  <a:prstClr val="black"/>
                </a:solidFill>
              </a:rPr>
              <a:t>Правление</a:t>
            </a:r>
            <a:endParaRPr lang="en-GB" sz="1333" spc="-90" dirty="0">
              <a:solidFill>
                <a:prstClr val="black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66830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3tuhTelu"/>
  <p:tag name="THINKCELLPRESENTATIONDONOTDELETE" val="&lt;?xml version=&quot;1.0&quot; encoding=&quot;UTF-16&quot; standalone=&quot;yes&quot;?&gt;&lt;root reqver=&quot;25060&quot;&gt;&lt;version val=&quot;28002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  <p:tag name="ARTICULATE_SLIDE_COUNT" val="3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Az9rvhNz0G.f55BHBZR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4RrjPJufzNHWJrZwe1iJ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ceWxIY2CzIKuXEXEuZ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pR4JWijrfdoD_.9vLlC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861739477750189"/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hJ2ZR.4tshY.DzUN3ym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TiBJPb4_HC5_aSGjgQrA"/>
</p:tagLst>
</file>

<file path=ppt/theme/theme1.xml><?xml version="1.0" encoding="utf-8"?>
<a:theme xmlns:a="http://schemas.openxmlformats.org/drawingml/2006/main" name="Office Theme">
  <a:themeElements>
    <a:clrScheme name="GF Dark blue">
      <a:dk1>
        <a:srgbClr val="404040"/>
      </a:dk1>
      <a:lt1>
        <a:sysClr val="window" lastClr="FFFFFF"/>
      </a:lt1>
      <a:dk2>
        <a:srgbClr val="E6ECF1"/>
      </a:dk2>
      <a:lt2>
        <a:srgbClr val="003F72"/>
      </a:lt2>
      <a:accent1>
        <a:srgbClr val="A7BCCD"/>
      </a:accent1>
      <a:accent2>
        <a:srgbClr val="688CA9"/>
      </a:accent2>
      <a:accent3>
        <a:srgbClr val="36668D"/>
      </a:accent3>
      <a:accent4>
        <a:srgbClr val="69BE28"/>
      </a:accent4>
      <a:accent5>
        <a:srgbClr val="9A996E"/>
      </a:accent5>
      <a:accent6>
        <a:srgbClr val="C6AC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A2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30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-blank presentation v1.potx" id="{CB5FA00C-091B-4732-B5F3-3BA951C92F22}" vid="{21E9A97C-9547-48EC-B590-28C7F909B6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TemplateConfiguration><![CDATA[{"elementsMetadata":[],"documentContentValidatorConfiguration":{"enableDocumentContentValidator":false,"documentContentValidatorVersion":0},"slideId":"636898181372290736","enableDocumentContentUpdater":true,"version":"1.4"}]]></TemplafySlideTemplateConfiguration>
</file>

<file path=customXml/item1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03ac030-8fc0-429e-a59d-aec15056182b">3NAZ7T4E3CZ3-2119878530-28207</_dlc_DocId>
    <_dlc_DocIdUrl xmlns="a03ac030-8fc0-429e-a59d-aec15056182b">
      <Url>https://tgf.sharepoint.com/sites/TSA2F1/A2FT/_layouts/15/DocIdRedir.aspx?ID=3NAZ7T4E3CZ3-2119878530-28207</Url>
      <Description>3NAZ7T4E3CZ3-2119878530-28207</Description>
    </_dlc_DocIdUrl>
  </documentManagement>
</p:properties>
</file>

<file path=customXml/item11.xml><?xml version="1.0" encoding="utf-8"?>
<TemplafySlideTemplateConfiguration><![CDATA[{"elementsMetadata":[],"documentContentValidatorConfiguration":{"enableDocumentContentValidator":false,"documentContentValidatorVersion":0},"slideId":"636898181372290736","enableDocumentContentUpdater":true,"version":"1.4"}]]></TemplafySlideTemplateConfiguration>
</file>

<file path=customXml/item12.xml><?xml version="1.0" encoding="utf-8"?>
<TemplafySlideTemplateConfiguration><![CDATA[{"elementsMetadata":[],"documentContentValidatorConfiguration":{"enableDocumentContentValidator":false,"documentContentValidatorVersion":0},"slideId":"636903117850597947","enableDocumentContentUpdater":true,"version":"1.4"}]]></TemplafySlideTemplate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TemplateConfiguration><![CDATA[{"elementsMetadata":[],"documentContentValidatorConfiguration":{"enableDocumentContentValidator":false,"documentContentValidatorVersion":0},"slideId":"636943041141832345","enableDocumentContentUpdater":true,"version":"1.4"}]]></TemplafySlideTemplate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18.xml><?xml version="1.0" encoding="utf-8"?>
<TemplafySlideTemplateConfiguration><![CDATA[{"elementsMetadata":[],"documentContentValidatorConfiguration":{"enableDocumentContentValidator":false,"documentContentValidatorVersion":0},"slideId":"636943041141832345","enableDocumentContentUpdater":true,"version":"1.4"}]]></TemplafySlideTemplateConfiguration>
</file>

<file path=customXml/item19.xml><?xml version="1.0" encoding="utf-8"?>
<TemplafySlideTemplateConfiguration><![CDATA[{"elementsMetadata":[],"documentContentValidatorConfiguration":{"enableDocumentContentValidator":false,"documentContentValidatorVersion":0},"slideId":"636898181372134881","enableDocumentContentUpdater":true,"version":"1.4"}]]></TemplafySlideTemplateConfiguration>
</file>

<file path=customXml/item2.xml><?xml version="1.0" encoding="utf-8"?>
<TemplafySlideTemplateConfiguration><![CDATA[{"elementsMetadata":[],"documentContentValidatorConfiguration":{"enableDocumentContentValidator":false,"documentContentValidatorVersion":0},"slideId":"636903117850441781","enableDocumentContentUpdater":true,"version":"1.4"}]]></TemplafySlideTemplateConfiguration>
</file>

<file path=customXml/item20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DB1926E75FE6D448A94BA4FC7E9CAC0400E62859162FE6C34FB010518A2CC80807" ma:contentTypeVersion="11" ma:contentTypeDescription=" Working Document (0 years retention period)" ma:contentTypeScope="" ma:versionID="735e913ff1e20b42ea7a81bb24a1a4b8">
  <xsd:schema xmlns:xsd="http://www.w3.org/2001/XMLSchema" xmlns:xs="http://www.w3.org/2001/XMLSchema" xmlns:p="http://schemas.microsoft.com/office/2006/metadata/properties" xmlns:ns2="a03ac030-8fc0-429e-a59d-aec15056182b" xmlns:ns3="949f8a98-e230-46a7-aef7-08d5f2e0254f" targetNamespace="http://schemas.microsoft.com/office/2006/metadata/properties" ma:root="true" ma:fieldsID="6e2bb055241a8cdcc264ee08612bc357" ns2:_="" ns3:_="">
    <xsd:import namespace="a03ac030-8fc0-429e-a59d-aec15056182b"/>
    <xsd:import namespace="949f8a98-e230-46a7-aef7-08d5f2e0254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3ac030-8fc0-429e-a59d-aec15056182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f8a98-e230-46a7-aef7-08d5f2e025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FormConfiguration><![CDATA[{"formFields":[],"formDataEntries":[]}]]></TemplafySlideFormConfiguration>
</file>

<file path=customXml/item3.xml><?xml version="1.0" encoding="utf-8"?>
<TemplafySlideTemplateConfiguration><![CDATA[{"elementsMetadata":[],"documentContentValidatorConfiguration":{"enableDocumentContentValidator":false,"documentContentValidatorVersion":0},"slideId":"636898181372290736","enableDocumentContentUpdater":true,"version":"1.4"}]]></TemplafySlideTemplateConfiguration>
</file>

<file path=customXml/item4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TemplateConfiguration><![CDATA[{"elementsMetadata":[],"documentContentValidatorConfiguration":{"enableDocumentContentValidator":false,"documentContentValidatorVersion":0},"slideId":"636898181372290736","enableDocumentContentUpdater":true,"version":"1.4"}]]></TemplafySlideTemplateConfiguration>
</file>

<file path=customXml/itemProps1.xml><?xml version="1.0" encoding="utf-8"?>
<ds:datastoreItem xmlns:ds="http://schemas.openxmlformats.org/officeDocument/2006/customXml" ds:itemID="{256F0413-1456-4B16-9C1B-87B2A2CF0723}">
  <ds:schemaRefs/>
</ds:datastoreItem>
</file>

<file path=customXml/itemProps10.xml><?xml version="1.0" encoding="utf-8"?>
<ds:datastoreItem xmlns:ds="http://schemas.openxmlformats.org/officeDocument/2006/customXml" ds:itemID="{153D3999-0FC2-48D2-B747-C1E58561592B}">
  <ds:schemaRefs>
    <ds:schemaRef ds:uri="http://purl.org/dc/terms/"/>
    <ds:schemaRef ds:uri="http://schemas.microsoft.com/office/2006/documentManagement/types"/>
    <ds:schemaRef ds:uri="a03ac030-8fc0-429e-a59d-aec15056182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949f8a98-e230-46a7-aef7-08d5f2e0254f"/>
    <ds:schemaRef ds:uri="http://www.w3.org/XML/1998/namespace"/>
    <ds:schemaRef ds:uri="http://purl.org/dc/dcmitype/"/>
  </ds:schemaRefs>
</ds:datastoreItem>
</file>

<file path=customXml/itemProps11.xml><?xml version="1.0" encoding="utf-8"?>
<ds:datastoreItem xmlns:ds="http://schemas.openxmlformats.org/officeDocument/2006/customXml" ds:itemID="{821FA4FB-A151-4F31-B250-98D19642A5B6}">
  <ds:schemaRefs/>
</ds:datastoreItem>
</file>

<file path=customXml/itemProps12.xml><?xml version="1.0" encoding="utf-8"?>
<ds:datastoreItem xmlns:ds="http://schemas.openxmlformats.org/officeDocument/2006/customXml" ds:itemID="{4C5E9DED-0C6C-4DD0-BAA0-964EC67ABD87}">
  <ds:schemaRefs/>
</ds:datastoreItem>
</file>

<file path=customXml/itemProps13.xml><?xml version="1.0" encoding="utf-8"?>
<ds:datastoreItem xmlns:ds="http://schemas.openxmlformats.org/officeDocument/2006/customXml" ds:itemID="{376029FA-AB91-4306-9AC7-9C5E42B49A1E}">
  <ds:schemaRefs/>
</ds:datastoreItem>
</file>

<file path=customXml/itemProps14.xml><?xml version="1.0" encoding="utf-8"?>
<ds:datastoreItem xmlns:ds="http://schemas.openxmlformats.org/officeDocument/2006/customXml" ds:itemID="{859C9B7B-EFF6-4D02-B78D-9A83805E8AC4}">
  <ds:schemaRefs/>
</ds:datastoreItem>
</file>

<file path=customXml/itemProps15.xml><?xml version="1.0" encoding="utf-8"?>
<ds:datastoreItem xmlns:ds="http://schemas.openxmlformats.org/officeDocument/2006/customXml" ds:itemID="{BD32A928-0D31-4F9A-8A88-C2BFEBCAE33A}">
  <ds:schemaRefs/>
</ds:datastoreItem>
</file>

<file path=customXml/itemProps16.xml><?xml version="1.0" encoding="utf-8"?>
<ds:datastoreItem xmlns:ds="http://schemas.openxmlformats.org/officeDocument/2006/customXml" ds:itemID="{E2D9B294-9198-4716-8B56-C8BDA40356D8}">
  <ds:schemaRefs/>
</ds:datastoreItem>
</file>

<file path=customXml/itemProps17.xml><?xml version="1.0" encoding="utf-8"?>
<ds:datastoreItem xmlns:ds="http://schemas.openxmlformats.org/officeDocument/2006/customXml" ds:itemID="{F6118F41-EDD4-4696-ABE0-A540778A828C}">
  <ds:schemaRefs>
    <ds:schemaRef ds:uri="http://schemas.microsoft.com/sharepoint/events"/>
  </ds:schemaRefs>
</ds:datastoreItem>
</file>

<file path=customXml/itemProps18.xml><?xml version="1.0" encoding="utf-8"?>
<ds:datastoreItem xmlns:ds="http://schemas.openxmlformats.org/officeDocument/2006/customXml" ds:itemID="{651CF6C4-E793-4474-BC71-82F57BC88696}">
  <ds:schemaRefs/>
</ds:datastoreItem>
</file>

<file path=customXml/itemProps19.xml><?xml version="1.0" encoding="utf-8"?>
<ds:datastoreItem xmlns:ds="http://schemas.openxmlformats.org/officeDocument/2006/customXml" ds:itemID="{7C683ACB-25CE-4CAB-8DDA-5BF49450B5A4}">
  <ds:schemaRefs/>
</ds:datastoreItem>
</file>

<file path=customXml/itemProps2.xml><?xml version="1.0" encoding="utf-8"?>
<ds:datastoreItem xmlns:ds="http://schemas.openxmlformats.org/officeDocument/2006/customXml" ds:itemID="{A9C99BD9-775C-40E4-A4D5-B71DEB0768CA}">
  <ds:schemaRefs/>
</ds:datastoreItem>
</file>

<file path=customXml/itemProps20.xml><?xml version="1.0" encoding="utf-8"?>
<ds:datastoreItem xmlns:ds="http://schemas.openxmlformats.org/officeDocument/2006/customXml" ds:itemID="{68DABF7F-73F6-4D9A-8988-63EB63C0D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3ac030-8fc0-429e-a59d-aec15056182b"/>
    <ds:schemaRef ds:uri="949f8a98-e230-46a7-aef7-08d5f2e025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1.xml><?xml version="1.0" encoding="utf-8"?>
<ds:datastoreItem xmlns:ds="http://schemas.openxmlformats.org/officeDocument/2006/customXml" ds:itemID="{1B9731DF-037C-4016-B729-9D053E537984}">
  <ds:schemaRefs/>
</ds:datastoreItem>
</file>

<file path=customXml/itemProps22.xml><?xml version="1.0" encoding="utf-8"?>
<ds:datastoreItem xmlns:ds="http://schemas.openxmlformats.org/officeDocument/2006/customXml" ds:itemID="{15026205-D03B-4054-8AAA-15571453F3E5}">
  <ds:schemaRefs/>
</ds:datastoreItem>
</file>

<file path=customXml/itemProps3.xml><?xml version="1.0" encoding="utf-8"?>
<ds:datastoreItem xmlns:ds="http://schemas.openxmlformats.org/officeDocument/2006/customXml" ds:itemID="{32DFC1DB-D301-43E7-B5C2-E848A540F39A}">
  <ds:schemaRefs/>
</ds:datastoreItem>
</file>

<file path=customXml/itemProps4.xml><?xml version="1.0" encoding="utf-8"?>
<ds:datastoreItem xmlns:ds="http://schemas.openxmlformats.org/officeDocument/2006/customXml" ds:itemID="{4DF5B433-F749-4557-A611-E10313221853}">
  <ds:schemaRefs/>
</ds:datastoreItem>
</file>

<file path=customXml/itemProps5.xml><?xml version="1.0" encoding="utf-8"?>
<ds:datastoreItem xmlns:ds="http://schemas.openxmlformats.org/officeDocument/2006/customXml" ds:itemID="{7BA32386-9E6F-4F08-9E2F-C37DB4478551}">
  <ds:schemaRefs/>
</ds:datastoreItem>
</file>

<file path=customXml/itemProps6.xml><?xml version="1.0" encoding="utf-8"?>
<ds:datastoreItem xmlns:ds="http://schemas.openxmlformats.org/officeDocument/2006/customXml" ds:itemID="{3B37D772-B454-4461-8B78-ADCB93C5BB10}">
  <ds:schemaRefs>
    <ds:schemaRef ds:uri="http://schemas.microsoft.com/sharepoint/v3/contenttype/forms"/>
  </ds:schemaRefs>
</ds:datastoreItem>
</file>

<file path=customXml/itemProps7.xml><?xml version="1.0" encoding="utf-8"?>
<ds:datastoreItem xmlns:ds="http://schemas.openxmlformats.org/officeDocument/2006/customXml" ds:itemID="{EC721876-920C-4E13-B65C-F4594FEC9CB4}">
  <ds:schemaRefs/>
</ds:datastoreItem>
</file>

<file path=customXml/itemProps8.xml><?xml version="1.0" encoding="utf-8"?>
<ds:datastoreItem xmlns:ds="http://schemas.openxmlformats.org/officeDocument/2006/customXml" ds:itemID="{F8260B04-A58B-497B-9482-BBE0FACC949F}">
  <ds:schemaRefs/>
</ds:datastoreItem>
</file>

<file path=customXml/itemProps9.xml><?xml version="1.0" encoding="utf-8"?>
<ds:datastoreItem xmlns:ds="http://schemas.openxmlformats.org/officeDocument/2006/customXml" ds:itemID="{BA45ED1B-4270-4E6F-8C73-86E6A5B8E7A1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10268</TotalTime>
  <Words>609</Words>
  <Application>Microsoft Macintosh PowerPoint</Application>
  <PresentationFormat>Widescreen</PresentationFormat>
  <Paragraphs>136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think-cell Slide</vt:lpstr>
      <vt:lpstr> Глобальный фонд:   сумма, выделенная Казахстану на 2020-2022 гг. цикл финансирования и последующие действия  </vt:lpstr>
      <vt:lpstr>Обзор выделенной суммы с предварительной схемой распределения ресурсов между программами </vt:lpstr>
      <vt:lpstr>Казахстан: адаптированный запрос для целевого портфолио  </vt:lpstr>
      <vt:lpstr> Внутреннее финансирование  </vt:lpstr>
      <vt:lpstr>Представление запроса на финансирование Страновой диалог и квалификационные требования в отношении СКК</vt:lpstr>
      <vt:lpstr>Как подготовиться Периоды работы Группы Технической Оценки в 2020 г.</vt:lpstr>
      <vt:lpstr>Как подготовиться Планирование периодов представления документов для гранта по ВИЧ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2020-2022 Funding Cycle Application Materials Launch</dc:title>
  <dc:creator>David Nash-Mendez</dc:creator>
  <cp:lastModifiedBy>Tatiana Vinichenko</cp:lastModifiedBy>
  <cp:revision>710</cp:revision>
  <cp:lastPrinted>2019-10-22T10:26:04Z</cp:lastPrinted>
  <dcterms:created xsi:type="dcterms:W3CDTF">2018-11-20T21:10:42Z</dcterms:created>
  <dcterms:modified xsi:type="dcterms:W3CDTF">2020-01-14T17:30:57Z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2019-04-10T16:11:51.7976628Z</vt:lpwstr>
  </property>
  <property fmtid="{D5CDD505-2E9C-101B-9397-08002B2CF9AE}" pid="3" name="TemplafyTenantId">
    <vt:lpwstr>theglobalfund</vt:lpwstr>
  </property>
  <property fmtid="{D5CDD505-2E9C-101B-9397-08002B2CF9AE}" pid="4" name="TemplafyTemplateId">
    <vt:lpwstr>636898181368802824</vt:lpwstr>
  </property>
  <property fmtid="{D5CDD505-2E9C-101B-9397-08002B2CF9AE}" pid="5" name="TemplafyUserProfileId">
    <vt:lpwstr>636970421417067873</vt:lpwstr>
  </property>
  <property fmtid="{D5CDD505-2E9C-101B-9397-08002B2CF9AE}" pid="6" name="TemplafyLanguageCode">
    <vt:lpwstr>en-US</vt:lpwstr>
  </property>
  <property fmtid="{D5CDD505-2E9C-101B-9397-08002B2CF9AE}" pid="7" name="ContentTypeId">
    <vt:lpwstr>0x010100DB1926E75FE6D448A94BA4FC7E9CAC0400E62859162FE6C34FB010518A2CC80807</vt:lpwstr>
  </property>
  <property fmtid="{D5CDD505-2E9C-101B-9397-08002B2CF9AE}" pid="8" name="ArticulateGUID">
    <vt:lpwstr>3D696BE9-83BF-44C3-924B-BBD96C059C97</vt:lpwstr>
  </property>
  <property fmtid="{D5CDD505-2E9C-101B-9397-08002B2CF9AE}" pid="9" name="ArticulatePath">
    <vt:lpwstr>https://tgf.sharepoint.com/sites/TSA2F1/A2FT/Info Mngmnt/2020-2022 Funding Cycle Kickoff</vt:lpwstr>
  </property>
  <property fmtid="{D5CDD505-2E9C-101B-9397-08002B2CF9AE}" pid="10" name="_dlc_DocIdItemGuid">
    <vt:lpwstr>fe7e1575-4f33-4348-8240-50c8f3931448</vt:lpwstr>
  </property>
</Properties>
</file>