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8" r:id="rId5"/>
    <p:sldId id="270" r:id="rId6"/>
    <p:sldId id="271" r:id="rId7"/>
    <p:sldId id="272" r:id="rId8"/>
    <p:sldId id="274" r:id="rId9"/>
    <p:sldId id="275" r:id="rId10"/>
    <p:sldId id="279" r:id="rId11"/>
    <p:sldId id="277" r:id="rId12"/>
    <p:sldId id="278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7">
          <p15:clr>
            <a:srgbClr val="A4A3A4"/>
          </p15:clr>
        </p15:guide>
        <p15:guide id="2" pos="43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809FB9"/>
    <a:srgbClr val="003F72"/>
    <a:srgbClr val="005AA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22" autoAdjust="0"/>
  </p:normalViewPr>
  <p:slideViewPr>
    <p:cSldViewPr snapToGrid="0" snapToObjects="1" showGuides="1">
      <p:cViewPr varScale="1">
        <p:scale>
          <a:sx n="91" d="100"/>
          <a:sy n="91" d="100"/>
        </p:scale>
        <p:origin x="492" y="84"/>
      </p:cViewPr>
      <p:guideLst>
        <p:guide orient="horz" pos="2567"/>
        <p:guide pos="4365"/>
      </p:guideLst>
    </p:cSldViewPr>
  </p:slideViewPr>
  <p:outlineViewPr>
    <p:cViewPr>
      <p:scale>
        <a:sx n="33" d="100"/>
        <a:sy n="33" d="100"/>
      </p:scale>
      <p:origin x="0" y="22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D4827-EA02-B64F-967E-6B31CC928B92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CA21E-29DE-F741-979D-CB9352D77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385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174E8-EC8E-354D-95D5-705426745375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366F2-1B82-8E43-B983-045388936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7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2775BF8-2EF4-E149-B2E0-F8C316D69E3A}" type="datetime1">
              <a:rPr lang="en-US" smtClean="0"/>
              <a:t>2/9/2017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62000" cy="5151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858" y="4604114"/>
            <a:ext cx="1767600" cy="206552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9162000" cy="4363200"/>
          </a:xfrm>
          <a:prstGeom prst="rect">
            <a:avLst/>
          </a:prstGeom>
          <a:solidFill>
            <a:srgbClr val="003F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rgbwith white.BMP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65" y="4646086"/>
            <a:ext cx="1764000" cy="222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51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50000"/>
            <a:ext cx="80640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09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450000"/>
            <a:ext cx="8064000" cy="425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864000"/>
            <a:ext cx="8064000" cy="396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539999" y="1351107"/>
            <a:ext cx="80640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60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s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539999" y="1369903"/>
            <a:ext cx="3960000" cy="3151293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1800"/>
            </a:lvl1pPr>
            <a:lvl2pPr marL="0" indent="0">
              <a:spcBef>
                <a:spcPts val="0"/>
              </a:spcBef>
              <a:buFontTx/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500" baseline="0"/>
            </a:lvl3pPr>
            <a:lvl4pPr marL="274320" indent="-137160">
              <a:spcBef>
                <a:spcPts val="0"/>
              </a:spcBef>
              <a:buFont typeface="Lucida Grande"/>
              <a:buChar char="&gt;"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457200" indent="-137160">
              <a:buFont typeface="Lucida Grande"/>
              <a:buChar char="-"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2766" y="4223809"/>
            <a:ext cx="3961234" cy="411162"/>
          </a:xfrm>
        </p:spPr>
        <p:txBody>
          <a:bodyPr lIns="0" tIns="0" anchor="t" anchorCtr="0">
            <a:noAutofit/>
          </a:bodyPr>
          <a:lstStyle>
            <a:lvl1pPr marL="0" indent="0">
              <a:lnSpc>
                <a:spcPts val="720"/>
              </a:lnSpc>
              <a:spcBef>
                <a:spcPts val="0"/>
              </a:spcBef>
              <a:buNone/>
              <a:defRPr sz="6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4642766" y="1015965"/>
            <a:ext cx="3960000" cy="306496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9718" y="404665"/>
            <a:ext cx="3963048" cy="213360"/>
          </a:xfrm>
        </p:spPr>
        <p:txBody>
          <a:bodyPr lIns="0" tIns="0" anchor="t" anchorCtr="0">
            <a:noAutofit/>
          </a:bodyPr>
          <a:lstStyle>
            <a:lvl1pPr marL="0" indent="0">
              <a:buNone/>
              <a:defRPr sz="1200" b="0" i="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540000" y="450000"/>
            <a:ext cx="4023533" cy="441960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6"/>
          </p:nvPr>
        </p:nvSpPr>
        <p:spPr>
          <a:xfrm>
            <a:off x="540000" y="864000"/>
            <a:ext cx="4023533" cy="432000"/>
          </a:xfrm>
        </p:spPr>
        <p:txBody>
          <a:bodyPr lIns="0" tIns="0"/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39718" y="599102"/>
            <a:ext cx="3963048" cy="264898"/>
          </a:xfrm>
        </p:spPr>
        <p:txBody>
          <a:bodyPr lIns="0" tIns="0" anchor="t" anchorCtr="0">
            <a:noAutofit/>
          </a:bodyPr>
          <a:lstStyle>
            <a:lvl1pPr marL="0" indent="0">
              <a:buNone/>
              <a:defRPr sz="12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296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539999" y="1463040"/>
            <a:ext cx="3960000" cy="3151293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1800"/>
            </a:lvl1pPr>
            <a:lvl2pPr marL="0" indent="0">
              <a:spcBef>
                <a:spcPts val="0"/>
              </a:spcBef>
              <a:buFontTx/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500" baseline="0"/>
            </a:lvl3pPr>
            <a:lvl4pPr marL="274320" indent="-137160">
              <a:spcBef>
                <a:spcPts val="0"/>
              </a:spcBef>
              <a:buFont typeface="Lucida Grande"/>
              <a:buChar char="&gt;"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457200" indent="-137160">
              <a:buFont typeface="Lucida Grande"/>
              <a:buChar char="-"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540000" y="450000"/>
            <a:ext cx="8064000" cy="441960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6"/>
          </p:nvPr>
        </p:nvSpPr>
        <p:spPr>
          <a:xfrm>
            <a:off x="540000" y="864000"/>
            <a:ext cx="8064000" cy="432000"/>
          </a:xfrm>
        </p:spPr>
        <p:txBody>
          <a:bodyPr lIns="0" tIns="0"/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17"/>
          </p:nvPr>
        </p:nvSpPr>
        <p:spPr>
          <a:xfrm>
            <a:off x="4644000" y="1469813"/>
            <a:ext cx="3960000" cy="3151293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1800"/>
            </a:lvl1pPr>
            <a:lvl2pPr marL="0" indent="0">
              <a:spcBef>
                <a:spcPts val="0"/>
              </a:spcBef>
              <a:buFontTx/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500" baseline="0"/>
            </a:lvl3pPr>
            <a:lvl4pPr marL="274320" indent="-137160">
              <a:spcBef>
                <a:spcPts val="0"/>
              </a:spcBef>
              <a:buFont typeface="Lucida Grande"/>
              <a:buChar char="&gt;"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457200" indent="-137160">
              <a:buFont typeface="Lucida Grande"/>
              <a:buChar char="-"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836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540000" y="1278467"/>
            <a:ext cx="8064000" cy="336973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3"/>
          </p:nvPr>
        </p:nvSpPr>
        <p:spPr>
          <a:xfrm>
            <a:off x="540000" y="864000"/>
            <a:ext cx="8064000" cy="338267"/>
          </a:xfrm>
        </p:spPr>
        <p:txBody>
          <a:bodyPr lIns="0" tIns="0"/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40000" y="450000"/>
            <a:ext cx="8064000" cy="441960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99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68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96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870" y="450000"/>
            <a:ext cx="8064000" cy="857250"/>
          </a:xfrm>
          <a:prstGeom prst="rect">
            <a:avLst/>
          </a:prstGeom>
        </p:spPr>
        <p:txBody>
          <a:bodyPr vert="horz" lIns="0" tIns="0" rIns="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351107"/>
            <a:ext cx="8064000" cy="3394472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50331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tabLst>
                <a:tab pos="1163638" algn="l"/>
              </a:tabLst>
              <a:defRPr sz="100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1D1E3EDB-D7EB-F14E-A6D1-748C03EC5ED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540000" y="4798800"/>
            <a:ext cx="7635600" cy="1757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0" y="0"/>
            <a:ext cx="9162000" cy="182880"/>
          </a:xfrm>
          <a:prstGeom prst="rect">
            <a:avLst/>
          </a:prstGeom>
          <a:solidFill>
            <a:srgbClr val="003F7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67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49" r:id="rId3"/>
    <p:sldLayoutId id="2147483652" r:id="rId4"/>
    <p:sldLayoutId id="2147483653" r:id="rId5"/>
    <p:sldLayoutId id="2147483655" r:id="rId6"/>
    <p:sldLayoutId id="2147483654" r:id="rId7"/>
    <p:sldLayoutId id="2147483661" r:id="rId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 baseline="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ts val="1900"/>
        </a:lnSpc>
        <a:spcBef>
          <a:spcPts val="0"/>
        </a:spcBef>
        <a:buFontTx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457200" rtl="0" eaLnBrk="1" latinLnBrk="0" hangingPunct="1">
        <a:lnSpc>
          <a:spcPts val="1900"/>
        </a:lnSpc>
        <a:spcBef>
          <a:spcPts val="0"/>
        </a:spcBef>
        <a:buFontTx/>
        <a:buNone/>
        <a:defRPr sz="180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+mn-cs"/>
        </a:defRPr>
      </a:lvl2pPr>
      <a:lvl3pPr marL="0" indent="0" algn="l" defTabSz="457200" rtl="0" eaLnBrk="1" latinLnBrk="0" hangingPunct="1">
        <a:lnSpc>
          <a:spcPts val="1700"/>
        </a:lnSpc>
        <a:spcBef>
          <a:spcPts val="0"/>
        </a:spcBef>
        <a:buFontTx/>
        <a:buNone/>
        <a:defRPr sz="1600" kern="1200" baseline="0">
          <a:solidFill>
            <a:schemeClr val="tx1"/>
          </a:solidFill>
          <a:latin typeface="Arial"/>
          <a:ea typeface="+mn-ea"/>
          <a:cs typeface="+mn-cs"/>
        </a:defRPr>
      </a:lvl3pPr>
      <a:lvl4pPr marL="262800" indent="-136800" algn="l" defTabSz="457200" rtl="0" eaLnBrk="1" latinLnBrk="0" hangingPunct="1">
        <a:spcBef>
          <a:spcPts val="0"/>
        </a:spcBef>
        <a:buFont typeface="Lucida Grande"/>
        <a:buChar char="&gt;"/>
        <a:defRPr sz="1600" kern="1200" baseline="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+mn-cs"/>
        </a:defRPr>
      </a:lvl4pPr>
      <a:lvl5pPr marL="457200" indent="-136800" algn="l" defTabSz="457200" rtl="0" eaLnBrk="1" latinLnBrk="0" hangingPunct="1">
        <a:lnSpc>
          <a:spcPts val="1400"/>
        </a:lnSpc>
        <a:spcBef>
          <a:spcPts val="0"/>
        </a:spcBef>
        <a:buFont typeface="Arial"/>
        <a:buChar char="–"/>
        <a:defRPr sz="1200" kern="1200" baseline="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46556" y="2502282"/>
            <a:ext cx="8089444" cy="1008000"/>
          </a:xfrm>
          <a:prstGeom prst="rect">
            <a:avLst/>
          </a:prstGeom>
        </p:spPr>
        <p:txBody>
          <a:bodyPr vert="horz" lIns="0" tIns="0" rIns="91440" bIns="4572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2300"/>
              </a:lnSpc>
            </a:pPr>
            <a:r>
              <a:rPr lang="ru-RU" dirty="0">
                <a:solidFill>
                  <a:schemeClr val="bg1"/>
                </a:solidFill>
                <a:latin typeface="Arial" pitchFamily="34" charset="0"/>
              </a:rPr>
              <a:t>Глобальный фонд: сумма, выделенная Казахстану на 2017-2019 года,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</a:rPr>
              <a:t>и необходимые действия</a:t>
            </a:r>
            <a:r>
              <a:rPr lang="en-US" sz="1800" dirty="0">
                <a:solidFill>
                  <a:schemeClr val="bg1"/>
                </a:solidFill>
                <a:latin typeface="Arial" pitchFamily="34" charset="0"/>
              </a:rPr>
              <a:t/>
            </a:r>
            <a:br>
              <a:rPr lang="en-US" sz="1800" dirty="0">
                <a:solidFill>
                  <a:schemeClr val="bg1"/>
                </a:solidFill>
                <a:latin typeface="Arial" pitchFamily="34" charset="0"/>
              </a:rPr>
            </a:br>
            <a:endParaRPr lang="en-US" sz="1800" dirty="0">
              <a:solidFill>
                <a:srgbClr val="B4DF93"/>
              </a:solidFill>
              <a:latin typeface="Arial" pitchFamily="34" charset="0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541565" y="3616196"/>
            <a:ext cx="6934200" cy="637032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Tx/>
              <a:buNone/>
              <a:defRPr sz="18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0"/>
              </a:spcBef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0"/>
              </a:spcBef>
              <a:buFontTx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0"/>
              </a:spcBef>
              <a:buFont typeface="Lucida Grande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0"/>
              </a:spcBef>
              <a:buFont typeface="Lucida Grande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20"/>
              </a:lnSpc>
            </a:pPr>
            <a:r>
              <a:rPr lang="ru-RU" sz="1100" dirty="0">
                <a:solidFill>
                  <a:srgbClr val="B4DF93"/>
                </a:solidFill>
                <a:latin typeface="Arial"/>
                <a:cs typeface="Arial"/>
              </a:rPr>
              <a:t>20 </a:t>
            </a:r>
            <a:r>
              <a:rPr lang="ru-RU" sz="1100" dirty="0" smtClean="0">
                <a:solidFill>
                  <a:srgbClr val="B4DF93"/>
                </a:solidFill>
                <a:latin typeface="Arial"/>
                <a:cs typeface="Arial"/>
              </a:rPr>
              <a:t>февраля </a:t>
            </a:r>
            <a:r>
              <a:rPr lang="ru-RU" sz="1100" dirty="0">
                <a:solidFill>
                  <a:srgbClr val="B4DF93"/>
                </a:solidFill>
                <a:latin typeface="Arial"/>
                <a:cs typeface="Arial"/>
              </a:rPr>
              <a:t>2017 года</a:t>
            </a:r>
            <a:endParaRPr lang="en-US" sz="1100" dirty="0">
              <a:solidFill>
                <a:srgbClr val="B4DF93"/>
              </a:solidFill>
              <a:latin typeface="Arial"/>
              <a:cs typeface="Arial"/>
            </a:endParaRPr>
          </a:p>
          <a:p>
            <a:pPr>
              <a:lnSpc>
                <a:spcPts val="1320"/>
              </a:lnSpc>
            </a:pPr>
            <a:r>
              <a:rPr lang="ru-RU" sz="1100" dirty="0">
                <a:solidFill>
                  <a:srgbClr val="B4DF93"/>
                </a:solidFill>
                <a:latin typeface="Arial"/>
                <a:cs typeface="Arial"/>
              </a:rPr>
              <a:t>Алматы, Казахстан </a:t>
            </a:r>
            <a:endParaRPr lang="en-US" sz="1100" dirty="0">
              <a:solidFill>
                <a:srgbClr val="B4DF93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4404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450000"/>
            <a:ext cx="8064000" cy="10509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b="1" dirty="0"/>
              <a:t>Обзор выделенной суммы с предварительной схемой распределения ресурсов между программами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1</a:t>
            </a:fld>
            <a:endParaRPr lang="en-US" sz="1000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785004" y="3510951"/>
            <a:ext cx="7591245" cy="1164565"/>
          </a:xfrm>
        </p:spPr>
        <p:txBody>
          <a:bodyPr>
            <a:normAutofit/>
          </a:bodyPr>
          <a:lstStyle/>
          <a:p>
            <a:r>
              <a:rPr lang="ru-RU" sz="2000" dirty="0"/>
              <a:t> </a:t>
            </a:r>
            <a:r>
              <a:rPr lang="ru-RU" dirty="0"/>
              <a:t>СКК определяет наиболее рациональное использование средств для поддержки отвечающих критериям компонентов по заболеваниям: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990099"/>
                </a:solidFill>
              </a:rPr>
              <a:t>Значимость прозрачной дискуссии среди всех заинтересованных сторон при необходимости перераспределения средств! </a:t>
            </a:r>
            <a:endParaRPr lang="en-US" dirty="0">
              <a:solidFill>
                <a:srgbClr val="990099"/>
              </a:solidFill>
            </a:endParaRPr>
          </a:p>
          <a:p>
            <a:pPr marL="320400" lvl="4" indent="0">
              <a:buNone/>
            </a:pPr>
            <a:endParaRPr lang="en-US" dirty="0"/>
          </a:p>
          <a:p>
            <a:pPr lvl="2">
              <a:lnSpc>
                <a:spcPts val="1920"/>
              </a:lnSpc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221520"/>
            <a:ext cx="898207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68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2</a:t>
            </a:fld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362309" y="873760"/>
            <a:ext cx="5684808" cy="3647437"/>
          </a:xfrm>
        </p:spPr>
        <p:txBody>
          <a:bodyPr/>
          <a:lstStyle/>
          <a:p>
            <a:pPr lvl="2" algn="just"/>
            <a:endParaRPr lang="en-US" sz="1600" dirty="0" smtClean="0"/>
          </a:p>
          <a:p>
            <a:pPr lvl="2" algn="just"/>
            <a:r>
              <a:rPr lang="ru-RU" sz="1600" dirty="0" smtClean="0"/>
              <a:t>Финансирование </a:t>
            </a:r>
            <a:r>
              <a:rPr lang="ru-RU" sz="1600" dirty="0"/>
              <a:t>из сумм, выделенных на 2014-2016 и 2017-2019 годы, не может быть объединено и не может перекрывать другие потоки финансирования. Поэтому </a:t>
            </a:r>
            <a:r>
              <a:rPr lang="ru-RU" sz="1600" b="1" dirty="0"/>
              <a:t>кандидаты должны заблаговременно планировать процесс направления запросов на финансирование, чтобы начать реализацию грантов, финансируемых из новой выделенной суммы, сразу по завершении текущего периода реализации. </a:t>
            </a:r>
            <a:endParaRPr lang="en-US" sz="1600" b="1" dirty="0" smtClean="0"/>
          </a:p>
          <a:p>
            <a:pPr lvl="2" algn="just"/>
            <a:endParaRPr lang="en-US" sz="1600" dirty="0" smtClean="0"/>
          </a:p>
          <a:p>
            <a:pPr lvl="2" algn="just"/>
            <a:endParaRPr lang="en-US" sz="1600" b="1" dirty="0"/>
          </a:p>
          <a:p>
            <a:pPr lvl="2" algn="just"/>
            <a:r>
              <a:rPr lang="ru-RU" sz="1600" b="1" dirty="0">
                <a:solidFill>
                  <a:srgbClr val="990099"/>
                </a:solidFill>
              </a:rPr>
              <a:t>ВИЧ - </a:t>
            </a:r>
            <a:r>
              <a:rPr lang="ru-RU" sz="1600" b="1" dirty="0" smtClean="0">
                <a:solidFill>
                  <a:srgbClr val="990099"/>
                </a:solidFill>
              </a:rPr>
              <a:t> </a:t>
            </a:r>
            <a:r>
              <a:rPr lang="ru-RU" sz="1600" b="1" dirty="0">
                <a:solidFill>
                  <a:srgbClr val="990099"/>
                </a:solidFill>
              </a:rPr>
              <a:t>подача заявки: 23 мая 2017 </a:t>
            </a:r>
            <a:endParaRPr lang="en-US" sz="1600" b="1" dirty="0" smtClean="0">
              <a:solidFill>
                <a:srgbClr val="990099"/>
              </a:solidFill>
            </a:endParaRPr>
          </a:p>
          <a:p>
            <a:pPr lvl="2" algn="just"/>
            <a:endParaRPr lang="ru-RU" sz="1400" dirty="0">
              <a:solidFill>
                <a:srgbClr val="990099"/>
              </a:solidFill>
            </a:endParaRPr>
          </a:p>
          <a:p>
            <a:pPr lvl="2" algn="just"/>
            <a:endParaRPr lang="ru-RU" sz="1400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40000" y="271562"/>
            <a:ext cx="4023533" cy="441960"/>
          </a:xfrm>
        </p:spPr>
        <p:txBody>
          <a:bodyPr/>
          <a:lstStyle/>
          <a:p>
            <a:r>
              <a:rPr lang="ru-RU" b="1" dirty="0" smtClean="0"/>
              <a:t>Сроки </a:t>
            </a:r>
            <a:r>
              <a:rPr lang="ru-RU" b="1" dirty="0"/>
              <a:t>подачи заявки</a:t>
            </a:r>
            <a:endParaRPr lang="en-US" b="1" dirty="0"/>
          </a:p>
        </p:txBody>
      </p:sp>
      <p:pic>
        <p:nvPicPr>
          <p:cNvPr id="1026" name="Picture 2" descr="Картинки по запросу подача заявки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97" r="13697"/>
          <a:stretch>
            <a:fillRect/>
          </a:stretch>
        </p:blipFill>
        <p:spPr bwMode="auto">
          <a:xfrm>
            <a:off x="6125242" y="1481791"/>
            <a:ext cx="2989516" cy="2313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810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3</a:t>
            </a:fld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362309" y="1155941"/>
            <a:ext cx="6119771" cy="3264694"/>
          </a:xfrm>
        </p:spPr>
        <p:txBody>
          <a:bodyPr/>
          <a:lstStyle/>
          <a:p>
            <a:pPr algn="just"/>
            <a:r>
              <a:rPr lang="ru-RU" dirty="0"/>
              <a:t>Запрос на финансирование мероприятий по ВИЧ должен быть направлен на укрепление:</a:t>
            </a:r>
            <a:r>
              <a:rPr lang="en-US" dirty="0"/>
              <a:t> </a:t>
            </a:r>
            <a:r>
              <a:rPr lang="ru-RU" dirty="0"/>
              <a:t>нормативно-правовой базы,</a:t>
            </a:r>
            <a:r>
              <a:rPr lang="en-US" dirty="0"/>
              <a:t> </a:t>
            </a:r>
            <a:r>
              <a:rPr lang="ru-RU" dirty="0"/>
              <a:t>механизмов финансирования и механизмов реализации для осуществления мероприятий по ВИЧ для основных затронутых групп населения, таких как потребители инъекционных наркотиков, мужчины, имеющие половые контакты с мужчинами, а также работники секс-бизнеса, включая </a:t>
            </a:r>
            <a:r>
              <a:rPr lang="ru-RU" b="1" dirty="0">
                <a:solidFill>
                  <a:srgbClr val="990099"/>
                </a:solidFill>
              </a:rPr>
              <a:t>схемы осуществления социальных заказов для неправительственных организаций</a:t>
            </a:r>
            <a:r>
              <a:rPr lang="ru-RU" dirty="0">
                <a:solidFill>
                  <a:srgbClr val="990099"/>
                </a:solidFill>
              </a:rPr>
              <a:t>. 	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40000" y="271562"/>
            <a:ext cx="8310702" cy="44196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Условия доступа к полному объему выделенной суммы </a:t>
            </a:r>
            <a:r>
              <a:rPr lang="ru-RU" dirty="0"/>
              <a:t>	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idx="16"/>
          </p:nvPr>
        </p:nvSpPr>
        <p:spPr>
          <a:xfrm>
            <a:off x="362309" y="759126"/>
            <a:ext cx="5684807" cy="396816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990099"/>
                </a:solidFill>
              </a:rPr>
              <a:t>ВИЧ</a:t>
            </a:r>
          </a:p>
          <a:p>
            <a:pPr algn="ctr"/>
            <a:endParaRPr lang="en-GB" sz="12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Картинки по запросу hiv key popula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817" y="3692175"/>
            <a:ext cx="1888598" cy="72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Картинки по запросу нормативно-правовая база в сфере здравоохранен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027" y="1155941"/>
            <a:ext cx="1971675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274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26" y="240763"/>
            <a:ext cx="8064000" cy="45797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 </a:t>
            </a:r>
            <a:r>
              <a:rPr lang="ru-RU" b="1" dirty="0"/>
              <a:t>Внутреннее финансирование </a:t>
            </a:r>
            <a:r>
              <a:rPr lang="ru-RU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4</a:t>
            </a:fld>
            <a:endParaRPr lang="en-US" sz="1000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293298" y="698742"/>
            <a:ext cx="8548777" cy="2579296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/>
              <a:t>Совместное финансирование. </a:t>
            </a:r>
            <a:r>
              <a:rPr lang="ru-RU" dirty="0"/>
              <a:t>Чтобы получить доступ к полному объему суммы, выделенной на 2017-2019 годы, Казахстан должен соблюдать требования к совместному финансированию. Это означает, что 25% ресурсов </a:t>
            </a:r>
            <a:r>
              <a:rPr lang="ru-RU" b="1" dirty="0"/>
              <a:t>(3,138,666 долл. США)</a:t>
            </a:r>
            <a:r>
              <a:rPr lang="ru-RU" dirty="0"/>
              <a:t>, выделенных Глобальным фондом на каждый компонент по заболеванию, зависит от увеличения объема вкладов в совместное финансирование</a:t>
            </a:r>
            <a:r>
              <a:rPr lang="en-US" dirty="0"/>
              <a:t> (</a:t>
            </a:r>
            <a:r>
              <a:rPr lang="ru-RU" dirty="0"/>
              <a:t>на такую же сумму), направленное на программу по заболеванию и/или инвестиции в жизнеспособные и устойчивые системы для сохранения здоровья. 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/>
              <a:t>Прежние обязательства в отношении совместного финансирования</a:t>
            </a:r>
            <a:r>
              <a:rPr lang="ru-RU" dirty="0"/>
              <a:t>. </a:t>
            </a:r>
            <a:r>
              <a:rPr lang="ru-RU" dirty="0" smtClean="0"/>
              <a:t>Казахстан </a:t>
            </a:r>
            <a:r>
              <a:rPr lang="ru-RU" dirty="0"/>
              <a:t>должен также показать, что он выполнил обязательства, принятые в рамках предшествующей политики «готовности платить», как показано в таблице: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lnSpc>
                <a:spcPts val="1920"/>
              </a:lnSpc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298" y="3278038"/>
            <a:ext cx="865822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568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5</a:t>
            </a:fld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275209" y="713521"/>
            <a:ext cx="6442508" cy="355367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1600" dirty="0"/>
              <a:t>Согласно требованиям Глобального фонда, все СКК должны:</a:t>
            </a:r>
            <a:endParaRPr lang="en-US" sz="1600" dirty="0"/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600" dirty="0"/>
              <a:t>Предложить одного или нескольких кандидатов на роль Основного реципиента при представлении запроса на финансирование.</a:t>
            </a:r>
            <a:endParaRPr lang="en-US" sz="1600" dirty="0"/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600" dirty="0"/>
              <a:t>Документально оформить прозрачные процедуры выдвижения новых и действующих Основных реципиентов на основе четко определенных и объективных </a:t>
            </a:r>
            <a:r>
              <a:rPr lang="ru-RU" sz="1600" dirty="0" smtClean="0"/>
              <a:t>критериев (возможен упрощенный процесс для хорошо работающих Основных </a:t>
            </a:r>
            <a:r>
              <a:rPr lang="ru-RU" sz="1600" dirty="0" smtClean="0"/>
              <a:t>реципиентов).</a:t>
            </a:r>
            <a:endParaRPr lang="en-US" sz="1600" dirty="0"/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600" dirty="0"/>
              <a:t>Документально оформить процедуры управления любыми потенциальными конфликтами интересов, способными повлиять на процесс выдвижения Основного реципиента.</a:t>
            </a:r>
            <a:endParaRPr lang="en-US" sz="1600" dirty="0"/>
          </a:p>
          <a:p>
            <a:pPr>
              <a:lnSpc>
                <a:spcPct val="100000"/>
              </a:lnSpc>
            </a:pPr>
            <a:endParaRPr lang="en-GB" sz="1200" dirty="0"/>
          </a:p>
          <a:p>
            <a:endParaRPr lang="ru-RU" sz="1200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40000" y="271562"/>
            <a:ext cx="8310702" cy="3645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/>
              <a:t>Выборы основного получателя</a:t>
            </a:r>
            <a:r>
              <a:rPr lang="ru-RU" dirty="0"/>
              <a:t>	</a:t>
            </a:r>
            <a:br>
              <a:rPr lang="ru-RU" dirty="0"/>
            </a:br>
            <a:r>
              <a:rPr lang="ru-RU" dirty="0"/>
              <a:t>	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Картинки по запросу устойчивос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248" y="713522"/>
            <a:ext cx="2132985" cy="1279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6</a:t>
            </a:fld>
            <a:endParaRPr lang="en-US" sz="1000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40000" y="271562"/>
            <a:ext cx="8310702" cy="3645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/>
              <a:t>Выборы основного получателя</a:t>
            </a:r>
            <a:r>
              <a:rPr lang="ru-RU" dirty="0"/>
              <a:t>	</a:t>
            </a:r>
            <a:br>
              <a:rPr lang="ru-RU" dirty="0"/>
            </a:br>
            <a:r>
              <a:rPr lang="ru-RU" dirty="0"/>
              <a:t>	</a:t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3769" y="980924"/>
            <a:ext cx="8503031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solidFill>
                  <a:srgbClr val="990099"/>
                </a:solidFill>
              </a:rPr>
              <a:t>Для </a:t>
            </a:r>
            <a:r>
              <a:rPr lang="ru-RU" sz="1300" b="1" dirty="0">
                <a:solidFill>
                  <a:srgbClr val="990099"/>
                </a:solidFill>
              </a:rPr>
              <a:t>действующих и успешно реализующих свои обязанности Основных реципиентов (А1, А2, В1</a:t>
            </a:r>
            <a:r>
              <a:rPr lang="ru-RU" sz="1300" b="1" dirty="0" smtClean="0">
                <a:solidFill>
                  <a:srgbClr val="990099"/>
                </a:solidFill>
              </a:rPr>
              <a:t>)</a:t>
            </a:r>
            <a:r>
              <a:rPr lang="en-US" sz="1300" b="1" dirty="0" smtClean="0">
                <a:solidFill>
                  <a:srgbClr val="990099"/>
                </a:solidFill>
              </a:rPr>
              <a:t> </a:t>
            </a:r>
            <a:r>
              <a:rPr lang="ru-RU" sz="1300" b="1" dirty="0" smtClean="0">
                <a:solidFill>
                  <a:srgbClr val="990099"/>
                </a:solidFill>
              </a:rPr>
              <a:t>можно использовать следующее</a:t>
            </a:r>
            <a:endParaRPr lang="en-US" sz="1300" b="1" dirty="0">
              <a:solidFill>
                <a:srgbClr val="990099"/>
              </a:solidFill>
            </a:endParaRPr>
          </a:p>
          <a:p>
            <a:pPr>
              <a:lnSpc>
                <a:spcPct val="100000"/>
              </a:lnSpc>
            </a:pPr>
            <a:endParaRPr lang="en-GB" sz="1300" dirty="0"/>
          </a:p>
          <a:p>
            <a:pPr marL="171450" lvl="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300" dirty="0"/>
              <a:t>СКК решил повторно избрать успешно реализующего свои обязанности Основного реципиента на основе четких критериев.</a:t>
            </a:r>
            <a:endParaRPr lang="en-GB" sz="1300" dirty="0"/>
          </a:p>
          <a:p>
            <a:pPr marL="171450" lvl="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300" dirty="0"/>
              <a:t>Процесс  выбора  Основного реципиента был прозрачным (например, путем тайного голосования) и была применена политика управления конфликтом интересов.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300" dirty="0"/>
              <a:t>Критерии, используемые для выдвижения Основного реципиента.</a:t>
            </a:r>
            <a:endParaRPr lang="en-US" sz="13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300" dirty="0"/>
              <a:t>Описание того, каким образом действующий Основной реципиент соответствует утвержденным критериям.</a:t>
            </a:r>
            <a:endParaRPr lang="en-GB" sz="13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300" dirty="0"/>
              <a:t>Копии приглашений действующим Основным реципиентам по тому же компоненту болезни представить выражение заинтересованности в продолжении реализации функций в качестве Основного реципиента.</a:t>
            </a:r>
            <a:endParaRPr lang="en-GB" sz="1300" dirty="0"/>
          </a:p>
          <a:p>
            <a:pPr marL="171450" lvl="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300" dirty="0"/>
              <a:t>Протоколы заседаний СКК, в которых планируется, обсуждается и подтверждается выдвижение Основного реципиента.  Протокол должен включать краткое изложение обсуждения, список участников, принятые решения, а также отчет о том, кто и какие избирательные группы приняли участие в процессе принятия решений. В протоколах заседаний СКК также должно быть отмечено, каким образом был урегулирован конфликт интересов</a:t>
            </a:r>
            <a:r>
              <a:rPr lang="en-AU" sz="1200" dirty="0"/>
              <a:t>.</a:t>
            </a:r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-2265680" y="51612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32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26" y="240763"/>
            <a:ext cx="8064000" cy="45797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 Какую роль играет </a:t>
            </a:r>
            <a:r>
              <a:rPr lang="ru-RU" b="1" dirty="0" err="1"/>
              <a:t>страновой</a:t>
            </a:r>
            <a:r>
              <a:rPr lang="ru-RU" b="1" dirty="0"/>
              <a:t> диалог в следующем цикле финансирования?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7</a:t>
            </a:fld>
            <a:endParaRPr lang="en-US" sz="1000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306237" y="1086927"/>
            <a:ext cx="8548777" cy="3165895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err="1"/>
              <a:t>Страновой</a:t>
            </a:r>
            <a:r>
              <a:rPr lang="ru-RU" sz="1600" b="1" dirty="0"/>
              <a:t> диалог должен продолжаться в течение всего периода действия гранта. </a:t>
            </a:r>
          </a:p>
          <a:p>
            <a:endParaRPr lang="ru-RU" dirty="0"/>
          </a:p>
          <a:p>
            <a:r>
              <a:rPr lang="ru-RU" dirty="0"/>
              <a:t>До подписания гранта </a:t>
            </a:r>
            <a:r>
              <a:rPr lang="ru-RU" dirty="0" err="1"/>
              <a:t>страновой</a:t>
            </a:r>
            <a:r>
              <a:rPr lang="ru-RU" dirty="0"/>
              <a:t> диалог обеспечивает разработку запроса на финансирование, и его реализация связана с более широким контекстом в национальном секторе здравоохранения и стратегиями борьбы против заболеваний, </a:t>
            </a:r>
            <a:r>
              <a:rPr lang="ru-RU" dirty="0">
                <a:solidFill>
                  <a:srgbClr val="990099"/>
                </a:solidFill>
              </a:rPr>
              <a:t>эффективно вовлекает гражданское общество и основные затронутые и уязвимые группы населения</a:t>
            </a:r>
            <a:r>
              <a:rPr lang="ru-RU" dirty="0"/>
              <a:t>, а также показывает пути повышения воздействия грантов Глобального фонда. </a:t>
            </a:r>
          </a:p>
          <a:p>
            <a:endParaRPr lang="ru-RU" dirty="0"/>
          </a:p>
          <a:p>
            <a:r>
              <a:rPr lang="ru-RU" dirty="0"/>
              <a:t>Инклюзивный, но </a:t>
            </a:r>
            <a:r>
              <a:rPr lang="ru-RU" dirty="0">
                <a:solidFill>
                  <a:srgbClr val="990099"/>
                </a:solidFill>
              </a:rPr>
              <a:t>сфокусированный на основных задачах </a:t>
            </a:r>
            <a:r>
              <a:rPr lang="ru-RU" dirty="0" err="1"/>
              <a:t>страновой</a:t>
            </a:r>
            <a:r>
              <a:rPr lang="ru-RU" dirty="0"/>
              <a:t> диалог по-прежнему является основным условием и главным критерием в следующем цикле финансирования. 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7275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8</a:t>
            </a:fld>
            <a:endParaRPr lang="en-US" sz="1000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40000" y="450000"/>
            <a:ext cx="8064000" cy="112863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rgbClr val="990099"/>
                </a:solidFill>
              </a:rPr>
              <a:t>Спасибо за внимание!</a:t>
            </a:r>
            <a:endParaRPr lang="en-US" sz="4400" b="1" dirty="0">
              <a:solidFill>
                <a:srgbClr val="990099"/>
              </a:solidFill>
            </a:endParaRPr>
          </a:p>
        </p:txBody>
      </p:sp>
      <p:pic>
        <p:nvPicPr>
          <p:cNvPr id="5122" name="Picture 2" descr="Картинки по запросу вич и туберкулез казахста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34" y="1764790"/>
            <a:ext cx="4175558" cy="1935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Картинки по запросу вич и туберкулез казахста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092" y="1764790"/>
            <a:ext cx="3698750" cy="1935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806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F Dark Blue">
      <a:dk1>
        <a:sysClr val="windowText" lastClr="000000"/>
      </a:dk1>
      <a:lt1>
        <a:sysClr val="window" lastClr="FFFFFF"/>
      </a:lt1>
      <a:dk2>
        <a:srgbClr val="003F72"/>
      </a:dk2>
      <a:lt2>
        <a:srgbClr val="CCD9E3"/>
      </a:lt2>
      <a:accent1>
        <a:srgbClr val="99B2C7"/>
      </a:accent1>
      <a:accent2>
        <a:srgbClr val="668CAA"/>
      </a:accent2>
      <a:accent3>
        <a:srgbClr val="33658E"/>
      </a:accent3>
      <a:accent4>
        <a:srgbClr val="69BE28"/>
      </a:accent4>
      <a:accent5>
        <a:srgbClr val="9A996E"/>
      </a:accent5>
      <a:accent6>
        <a:srgbClr val="C6AC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3358041E-A014-400E-853B-F439B6731313}" vid="{544FD414-C1A3-4D7F-807E-D7538BA6808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251DE90A538740BC6F460ACF393171" ma:contentTypeVersion="0" ma:contentTypeDescription="Create a new document." ma:contentTypeScope="" ma:versionID="8745cf6a0f3657c263584a7ed12219a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7C538D8-C112-4C60-A1AF-EE8D972E82D5}">
  <ds:schemaRefs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99CBEA0-6724-4B52-B19B-EA5981164B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B1B2B6-2EDE-4F23-82C8-4B50A7B4FA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Presentation_Darkblue_en</Template>
  <TotalTime>96</TotalTime>
  <Words>607</Words>
  <Application>Microsoft Office PowerPoint</Application>
  <PresentationFormat>On-screen Show (16:9)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Lucida Grande</vt:lpstr>
      <vt:lpstr>Office Theme</vt:lpstr>
      <vt:lpstr>PowerPoint Presentation</vt:lpstr>
      <vt:lpstr> Обзор выделенной суммы с предварительной схемой распределения ресурсов между программами </vt:lpstr>
      <vt:lpstr>Сроки подачи заявки</vt:lpstr>
      <vt:lpstr>Условия доступа к полному объему выделенной суммы  </vt:lpstr>
      <vt:lpstr> Внутреннее финансирование  </vt:lpstr>
      <vt:lpstr>Выборы основного получателя       </vt:lpstr>
      <vt:lpstr>Выборы основного получателя    </vt:lpstr>
      <vt:lpstr> Какую роль играет страновой диалог в следующем цикле финансирования? 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Renata Oliynyk</dc:creator>
  <cp:lastModifiedBy>Tatiana Vinichenko</cp:lastModifiedBy>
  <cp:revision>9</cp:revision>
  <cp:lastPrinted>2014-11-25T15:42:20Z</cp:lastPrinted>
  <dcterms:created xsi:type="dcterms:W3CDTF">2017-01-12T13:41:48Z</dcterms:created>
  <dcterms:modified xsi:type="dcterms:W3CDTF">2017-02-09T11:02:12Z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0x01010052251DE90A538740BC6F460ACF393171</vt:lpwstr>
  </property>
</Properties>
</file>