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74" r:id="rId5"/>
    <p:sldId id="259" r:id="rId6"/>
    <p:sldId id="270" r:id="rId7"/>
    <p:sldId id="862" r:id="rId8"/>
    <p:sldId id="863" r:id="rId9"/>
    <p:sldId id="263" r:id="rId10"/>
    <p:sldId id="260" r:id="rId11"/>
    <p:sldId id="264" r:id="rId12"/>
    <p:sldId id="277" r:id="rId13"/>
    <p:sldId id="273" r:id="rId14"/>
    <p:sldId id="276" r:id="rId15"/>
    <p:sldId id="299" r:id="rId16"/>
    <p:sldId id="300" r:id="rId17"/>
    <p:sldId id="301" r:id="rId18"/>
    <p:sldId id="288" r:id="rId19"/>
    <p:sldId id="281" r:id="rId20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1E7243-7A9F-4C65-8FF1-D1FC0AF48C84}" v="62" dt="2023-02-06T05:24:06.6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94" autoAdjust="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6" d="100"/>
        <a:sy n="146" d="100"/>
      </p:scale>
      <p:origin x="0" y="37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451E7243-7A9F-4C65-8FF1-D1FC0AF48C84}"/>
    <pc:docChg chg="undo custSel addSld delSld modSld sldOrd">
      <pc:chgData name="Ryssaldy Demeuova" userId="1b36aab8-03ea-4a7c-9005-27f2602792bf" providerId="ADAL" clId="{451E7243-7A9F-4C65-8FF1-D1FC0AF48C84}" dt="2023-02-07T04:50:25.984" v="826" actId="14100"/>
      <pc:docMkLst>
        <pc:docMk/>
      </pc:docMkLst>
      <pc:sldChg chg="addSp delSp modSp mod setBg setClrOvrMap delDesignElem">
        <pc:chgData name="Ryssaldy Demeuova" userId="1b36aab8-03ea-4a7c-9005-27f2602792bf" providerId="ADAL" clId="{451E7243-7A9F-4C65-8FF1-D1FC0AF48C84}" dt="2023-02-06T06:07:05.617" v="662" actId="255"/>
        <pc:sldMkLst>
          <pc:docMk/>
          <pc:sldMk cId="3526997188" sldId="256"/>
        </pc:sldMkLst>
        <pc:spChg chg="mod ord">
          <ac:chgData name="Ryssaldy Demeuova" userId="1b36aab8-03ea-4a7c-9005-27f2602792bf" providerId="ADAL" clId="{451E7243-7A9F-4C65-8FF1-D1FC0AF48C84}" dt="2023-02-06T06:07:05.617" v="662" actId="255"/>
          <ac:spMkLst>
            <pc:docMk/>
            <pc:sldMk cId="3526997188" sldId="256"/>
            <ac:spMk id="2" creationId="{00000000-0000-0000-0000-000000000000}"/>
          </ac:spMkLst>
        </pc:spChg>
        <pc:spChg chg="mod">
          <ac:chgData name="Ryssaldy Demeuova" userId="1b36aab8-03ea-4a7c-9005-27f2602792bf" providerId="ADAL" clId="{451E7243-7A9F-4C65-8FF1-D1FC0AF48C84}" dt="2023-02-06T05:23:13.086" v="599" actId="27636"/>
          <ac:spMkLst>
            <pc:docMk/>
            <pc:sldMk cId="3526997188" sldId="256"/>
            <ac:spMk id="3" creationId="{00000000-0000-0000-0000-000000000000}"/>
          </ac:spMkLst>
        </pc:spChg>
        <pc:spChg chg="add del">
          <ac:chgData name="Ryssaldy Demeuova" userId="1b36aab8-03ea-4a7c-9005-27f2602792bf" providerId="ADAL" clId="{451E7243-7A9F-4C65-8FF1-D1FC0AF48C84}" dt="2023-02-06T02:47:38.539" v="56" actId="26606"/>
          <ac:spMkLst>
            <pc:docMk/>
            <pc:sldMk cId="3526997188" sldId="256"/>
            <ac:spMk id="5" creationId="{A62E6B9D-7061-462E-8947-2825B75789B9}"/>
          </ac:spMkLst>
        </pc:spChg>
        <pc:spChg chg="add del">
          <ac:chgData name="Ryssaldy Demeuova" userId="1b36aab8-03ea-4a7c-9005-27f2602792bf" providerId="ADAL" clId="{451E7243-7A9F-4C65-8FF1-D1FC0AF48C84}" dt="2023-02-06T02:47:38.539" v="56" actId="26606"/>
          <ac:spMkLst>
            <pc:docMk/>
            <pc:sldMk cId="3526997188" sldId="256"/>
            <ac:spMk id="6" creationId="{EBCBE66D-4E28-4F31-90A0-960C40C59C7D}"/>
          </ac:spMkLst>
        </pc:spChg>
        <pc:spChg chg="add del">
          <ac:chgData name="Ryssaldy Demeuova" userId="1b36aab8-03ea-4a7c-9005-27f2602792bf" providerId="ADAL" clId="{451E7243-7A9F-4C65-8FF1-D1FC0AF48C84}" dt="2023-02-06T02:47:26.990" v="43"/>
          <ac:spMkLst>
            <pc:docMk/>
            <pc:sldMk cId="3526997188" sldId="256"/>
            <ac:spMk id="8" creationId="{7E134C76-7FB4-4BB7-9322-DD8A4B179ACD}"/>
          </ac:spMkLst>
        </pc:spChg>
        <pc:spChg chg="add del">
          <ac:chgData name="Ryssaldy Demeuova" userId="1b36aab8-03ea-4a7c-9005-27f2602792bf" providerId="ADAL" clId="{451E7243-7A9F-4C65-8FF1-D1FC0AF48C84}" dt="2023-02-06T02:48:04.793" v="59"/>
          <ac:spMkLst>
            <pc:docMk/>
            <pc:sldMk cId="3526997188" sldId="256"/>
            <ac:spMk id="9" creationId="{EA9681CE-BBA0-49F9-8363-09207D318662}"/>
          </ac:spMkLst>
        </pc:spChg>
        <pc:spChg chg="add del">
          <ac:chgData name="Ryssaldy Demeuova" userId="1b36aab8-03ea-4a7c-9005-27f2602792bf" providerId="ADAL" clId="{451E7243-7A9F-4C65-8FF1-D1FC0AF48C84}" dt="2023-02-06T02:47:26.990" v="43"/>
          <ac:spMkLst>
            <pc:docMk/>
            <pc:sldMk cId="3526997188" sldId="256"/>
            <ac:spMk id="10" creationId="{C0C57804-4F33-4D85-AA3E-DA0F214BBD91}"/>
          </ac:spMkLst>
        </pc:spChg>
        <pc:spChg chg="add del">
          <ac:chgData name="Ryssaldy Demeuova" userId="1b36aab8-03ea-4a7c-9005-27f2602792bf" providerId="ADAL" clId="{451E7243-7A9F-4C65-8FF1-D1FC0AF48C84}" dt="2023-02-06T02:48:04.793" v="59"/>
          <ac:spMkLst>
            <pc:docMk/>
            <pc:sldMk cId="3526997188" sldId="256"/>
            <ac:spMk id="11" creationId="{3EBAC690-37C5-465F-99FF-056C244F950A}"/>
          </ac:spMkLst>
        </pc:spChg>
        <pc:cxnChg chg="add del">
          <ac:chgData name="Ryssaldy Demeuova" userId="1b36aab8-03ea-4a7c-9005-27f2602792bf" providerId="ADAL" clId="{451E7243-7A9F-4C65-8FF1-D1FC0AF48C84}" dt="2023-02-06T02:48:04.793" v="59"/>
          <ac:cxnSpMkLst>
            <pc:docMk/>
            <pc:sldMk cId="3526997188" sldId="256"/>
            <ac:cxnSpMk id="12" creationId="{20129D1B-5EF7-4D54-8EE3-90A400E4027A}"/>
          </ac:cxnSpMkLst>
        </pc:cxnChg>
      </pc:sldChg>
      <pc:sldChg chg="addSp delSp modSp add mod setBg setClrOvrMap delDesignElem">
        <pc:chgData name="Ryssaldy Demeuova" userId="1b36aab8-03ea-4a7c-9005-27f2602792bf" providerId="ADAL" clId="{451E7243-7A9F-4C65-8FF1-D1FC0AF48C84}" dt="2023-02-07T04:50:25.984" v="826" actId="14100"/>
        <pc:sldMkLst>
          <pc:docMk/>
          <pc:sldMk cId="1876496270" sldId="257"/>
        </pc:sldMkLst>
        <pc:spChg chg="mod">
          <ac:chgData name="Ryssaldy Demeuova" userId="1b36aab8-03ea-4a7c-9005-27f2602792bf" providerId="ADAL" clId="{451E7243-7A9F-4C65-8FF1-D1FC0AF48C84}" dt="2023-02-06T05:42:45.381" v="643" actId="14100"/>
          <ac:spMkLst>
            <pc:docMk/>
            <pc:sldMk cId="1876496270" sldId="257"/>
            <ac:spMk id="2" creationId="{4C5E4EBF-F2C8-4183-8609-62BC85FF4FED}"/>
          </ac:spMkLst>
        </pc:spChg>
        <pc:spChg chg="mod">
          <ac:chgData name="Ryssaldy Demeuova" userId="1b36aab8-03ea-4a7c-9005-27f2602792bf" providerId="ADAL" clId="{451E7243-7A9F-4C65-8FF1-D1FC0AF48C84}" dt="2023-02-07T04:50:19.238" v="825" actId="20577"/>
          <ac:spMkLst>
            <pc:docMk/>
            <pc:sldMk cId="1876496270" sldId="257"/>
            <ac:spMk id="6" creationId="{442451FE-546F-440A-A15C-77E3AEBEE787}"/>
          </ac:spMkLst>
        </pc:spChg>
        <pc:spChg chg="add del">
          <ac:chgData name="Ryssaldy Demeuova" userId="1b36aab8-03ea-4a7c-9005-27f2602792bf" providerId="ADAL" clId="{451E7243-7A9F-4C65-8FF1-D1FC0AF48C84}" dt="2023-02-06T02:46:53.467" v="38"/>
          <ac:spMkLst>
            <pc:docMk/>
            <pc:sldMk cId="1876496270" sldId="257"/>
            <ac:spMk id="11" creationId="{124D9F5B-C72B-41EE-97C2-D3600B62717D}"/>
          </ac:spMkLst>
        </pc:spChg>
        <pc:grpChg chg="add del">
          <ac:chgData name="Ryssaldy Demeuova" userId="1b36aab8-03ea-4a7c-9005-27f2602792bf" providerId="ADAL" clId="{451E7243-7A9F-4C65-8FF1-D1FC0AF48C84}" dt="2023-02-06T02:46:53.467" v="38"/>
          <ac:grpSpMkLst>
            <pc:docMk/>
            <pc:sldMk cId="1876496270" sldId="257"/>
            <ac:grpSpMk id="13" creationId="{0180A64C-1862-4B1B-8953-FA96DEE4C44F}"/>
          </ac:grpSpMkLst>
        </pc:grpChg>
        <pc:graphicFrameChg chg="mod ord modGraphic">
          <ac:chgData name="Ryssaldy Demeuova" userId="1b36aab8-03ea-4a7c-9005-27f2602792bf" providerId="ADAL" clId="{451E7243-7A9F-4C65-8FF1-D1FC0AF48C84}" dt="2023-02-07T04:50:25.984" v="826" actId="14100"/>
          <ac:graphicFrameMkLst>
            <pc:docMk/>
            <pc:sldMk cId="1876496270" sldId="257"/>
            <ac:graphicFrameMk id="4" creationId="{6B8A76BD-3B51-44EF-9C16-67395128A49D}"/>
          </ac:graphicFrameMkLst>
        </pc:graphicFrameChg>
      </pc:sldChg>
      <pc:sldChg chg="modSp add mod setBg">
        <pc:chgData name="Ryssaldy Demeuova" userId="1b36aab8-03ea-4a7c-9005-27f2602792bf" providerId="ADAL" clId="{451E7243-7A9F-4C65-8FF1-D1FC0AF48C84}" dt="2023-02-06T02:47:27.155" v="44" actId="27636"/>
        <pc:sldMkLst>
          <pc:docMk/>
          <pc:sldMk cId="2515917763" sldId="258"/>
        </pc:sldMkLst>
        <pc:spChg chg="mod">
          <ac:chgData name="Ryssaldy Demeuova" userId="1b36aab8-03ea-4a7c-9005-27f2602792bf" providerId="ADAL" clId="{451E7243-7A9F-4C65-8FF1-D1FC0AF48C84}" dt="2023-02-06T02:47:27.155" v="44" actId="27636"/>
          <ac:spMkLst>
            <pc:docMk/>
            <pc:sldMk cId="2515917763" sldId="258"/>
            <ac:spMk id="2" creationId="{ECC0D3B1-C079-440E-AD27-47CAC24F7BE8}"/>
          </ac:spMkLst>
        </pc:spChg>
        <pc:graphicFrameChg chg="mod">
          <ac:chgData name="Ryssaldy Demeuova" userId="1b36aab8-03ea-4a7c-9005-27f2602792bf" providerId="ADAL" clId="{451E7243-7A9F-4C65-8FF1-D1FC0AF48C84}" dt="2023-02-06T02:46:18.187" v="19"/>
          <ac:graphicFrameMkLst>
            <pc:docMk/>
            <pc:sldMk cId="2515917763" sldId="258"/>
            <ac:graphicFrameMk id="5" creationId="{0B9D99B1-567B-4A76-9D3D-E042B376C4BA}"/>
          </ac:graphicFrameMkLst>
        </pc:graphicFrameChg>
      </pc:sldChg>
      <pc:sldChg chg="modSp add mod setBg">
        <pc:chgData name="Ryssaldy Demeuova" userId="1b36aab8-03ea-4a7c-9005-27f2602792bf" providerId="ADAL" clId="{451E7243-7A9F-4C65-8FF1-D1FC0AF48C84}" dt="2023-02-06T06:08:53.823" v="664" actId="1076"/>
        <pc:sldMkLst>
          <pc:docMk/>
          <pc:sldMk cId="927745237" sldId="259"/>
        </pc:sldMkLst>
        <pc:spChg chg="mod">
          <ac:chgData name="Ryssaldy Demeuova" userId="1b36aab8-03ea-4a7c-9005-27f2602792bf" providerId="ADAL" clId="{451E7243-7A9F-4C65-8FF1-D1FC0AF48C84}" dt="2023-02-06T06:08:53.823" v="664" actId="1076"/>
          <ac:spMkLst>
            <pc:docMk/>
            <pc:sldMk cId="927745237" sldId="259"/>
            <ac:spMk id="2" creationId="{B1415385-7E87-4DB5-8AFA-9B3776BD0931}"/>
          </ac:spMkLst>
        </pc:spChg>
        <pc:spChg chg="mod">
          <ac:chgData name="Ryssaldy Demeuova" userId="1b36aab8-03ea-4a7c-9005-27f2602792bf" providerId="ADAL" clId="{451E7243-7A9F-4C65-8FF1-D1FC0AF48C84}" dt="2023-02-06T06:00:37.200" v="661" actId="20577"/>
          <ac:spMkLst>
            <pc:docMk/>
            <pc:sldMk cId="927745237" sldId="259"/>
            <ac:spMk id="3" creationId="{DCF39953-746F-4D15-8E99-AA556EE05D57}"/>
          </ac:spMkLst>
        </pc:spChg>
      </pc:sldChg>
      <pc:sldChg chg="modSp mod">
        <pc:chgData name="Ryssaldy Demeuova" userId="1b36aab8-03ea-4a7c-9005-27f2602792bf" providerId="ADAL" clId="{451E7243-7A9F-4C65-8FF1-D1FC0AF48C84}" dt="2023-02-06T06:00:15.775" v="656" actId="207"/>
        <pc:sldMkLst>
          <pc:docMk/>
          <pc:sldMk cId="1873097120" sldId="260"/>
        </pc:sldMkLst>
        <pc:spChg chg="mod">
          <ac:chgData name="Ryssaldy Demeuova" userId="1b36aab8-03ea-4a7c-9005-27f2602792bf" providerId="ADAL" clId="{451E7243-7A9F-4C65-8FF1-D1FC0AF48C84}" dt="2023-02-06T02:46:18.341" v="25" actId="27636"/>
          <ac:spMkLst>
            <pc:docMk/>
            <pc:sldMk cId="1873097120" sldId="260"/>
            <ac:spMk id="2" creationId="{00000000-0000-0000-0000-000000000000}"/>
          </ac:spMkLst>
        </pc:spChg>
        <pc:spChg chg="mod">
          <ac:chgData name="Ryssaldy Demeuova" userId="1b36aab8-03ea-4a7c-9005-27f2602792bf" providerId="ADAL" clId="{451E7243-7A9F-4C65-8FF1-D1FC0AF48C84}" dt="2023-02-06T06:00:15.775" v="656" actId="207"/>
          <ac:spMkLst>
            <pc:docMk/>
            <pc:sldMk cId="1873097120" sldId="260"/>
            <ac:spMk id="3" creationId="{00000000-0000-0000-0000-000000000000}"/>
          </ac:spMkLst>
        </pc:spChg>
      </pc:sldChg>
      <pc:sldChg chg="modSp mod">
        <pc:chgData name="Ryssaldy Demeuova" userId="1b36aab8-03ea-4a7c-9005-27f2602792bf" providerId="ADAL" clId="{451E7243-7A9F-4C65-8FF1-D1FC0AF48C84}" dt="2023-02-06T06:09:28.518" v="669" actId="207"/>
        <pc:sldMkLst>
          <pc:docMk/>
          <pc:sldMk cId="3220048308" sldId="263"/>
        </pc:sldMkLst>
        <pc:spChg chg="mod">
          <ac:chgData name="Ryssaldy Demeuova" userId="1b36aab8-03ea-4a7c-9005-27f2602792bf" providerId="ADAL" clId="{451E7243-7A9F-4C65-8FF1-D1FC0AF48C84}" dt="2023-02-06T06:09:28.518" v="669" actId="207"/>
          <ac:spMkLst>
            <pc:docMk/>
            <pc:sldMk cId="3220048308" sldId="263"/>
            <ac:spMk id="3" creationId="{00000000-0000-0000-0000-000000000000}"/>
          </ac:spMkLst>
        </pc:spChg>
      </pc:sldChg>
      <pc:sldChg chg="modSp mod">
        <pc:chgData name="Ryssaldy Demeuova" userId="1b36aab8-03ea-4a7c-9005-27f2602792bf" providerId="ADAL" clId="{451E7243-7A9F-4C65-8FF1-D1FC0AF48C84}" dt="2023-02-06T06:00:21.786" v="657" actId="207"/>
        <pc:sldMkLst>
          <pc:docMk/>
          <pc:sldMk cId="2831428915" sldId="264"/>
        </pc:sldMkLst>
        <pc:spChg chg="mod">
          <ac:chgData name="Ryssaldy Demeuova" userId="1b36aab8-03ea-4a7c-9005-27f2602792bf" providerId="ADAL" clId="{451E7243-7A9F-4C65-8FF1-D1FC0AF48C84}" dt="2023-02-06T02:48:04.793" v="59"/>
          <ac:spMkLst>
            <pc:docMk/>
            <pc:sldMk cId="2831428915" sldId="264"/>
            <ac:spMk id="2" creationId="{00000000-0000-0000-0000-000000000000}"/>
          </ac:spMkLst>
        </pc:spChg>
        <pc:spChg chg="mod">
          <ac:chgData name="Ryssaldy Demeuova" userId="1b36aab8-03ea-4a7c-9005-27f2602792bf" providerId="ADAL" clId="{451E7243-7A9F-4C65-8FF1-D1FC0AF48C84}" dt="2023-02-06T06:00:21.786" v="657" actId="207"/>
          <ac:spMkLst>
            <pc:docMk/>
            <pc:sldMk cId="2831428915" sldId="264"/>
            <ac:spMk id="3" creationId="{00000000-0000-0000-0000-000000000000}"/>
          </ac:spMkLst>
        </pc:spChg>
      </pc:sldChg>
      <pc:sldChg chg="del">
        <pc:chgData name="Ryssaldy Demeuova" userId="1b36aab8-03ea-4a7c-9005-27f2602792bf" providerId="ADAL" clId="{451E7243-7A9F-4C65-8FF1-D1FC0AF48C84}" dt="2023-02-06T02:50:08.104" v="83" actId="2696"/>
        <pc:sldMkLst>
          <pc:docMk/>
          <pc:sldMk cId="1369338092" sldId="270"/>
        </pc:sldMkLst>
      </pc:sldChg>
      <pc:sldChg chg="add ord setBg">
        <pc:chgData name="Ryssaldy Demeuova" userId="1b36aab8-03ea-4a7c-9005-27f2602792bf" providerId="ADAL" clId="{451E7243-7A9F-4C65-8FF1-D1FC0AF48C84}" dt="2023-02-06T06:09:12.609" v="666"/>
        <pc:sldMkLst>
          <pc:docMk/>
          <pc:sldMk cId="3893495231" sldId="270"/>
        </pc:sldMkLst>
      </pc:sldChg>
      <pc:sldChg chg="del">
        <pc:chgData name="Ryssaldy Demeuova" userId="1b36aab8-03ea-4a7c-9005-27f2602792bf" providerId="ADAL" clId="{451E7243-7A9F-4C65-8FF1-D1FC0AF48C84}" dt="2023-02-06T05:22:37.124" v="597" actId="47"/>
        <pc:sldMkLst>
          <pc:docMk/>
          <pc:sldMk cId="562394162" sldId="271"/>
        </pc:sldMkLst>
      </pc:sldChg>
      <pc:sldChg chg="modSp mod">
        <pc:chgData name="Ryssaldy Demeuova" userId="1b36aab8-03ea-4a7c-9005-27f2602792bf" providerId="ADAL" clId="{451E7243-7A9F-4C65-8FF1-D1FC0AF48C84}" dt="2023-02-06T05:37:28.949" v="614" actId="1076"/>
        <pc:sldMkLst>
          <pc:docMk/>
          <pc:sldMk cId="1324890617" sldId="273"/>
        </pc:sldMkLst>
        <pc:graphicFrameChg chg="mod modGraphic">
          <ac:chgData name="Ryssaldy Demeuova" userId="1b36aab8-03ea-4a7c-9005-27f2602792bf" providerId="ADAL" clId="{451E7243-7A9F-4C65-8FF1-D1FC0AF48C84}" dt="2023-02-06T05:37:28.949" v="614" actId="1076"/>
          <ac:graphicFrameMkLst>
            <pc:docMk/>
            <pc:sldMk cId="1324890617" sldId="273"/>
            <ac:graphicFrameMk id="4" creationId="{00000000-0000-0000-0000-000000000000}"/>
          </ac:graphicFrameMkLst>
        </pc:graphicFrameChg>
      </pc:sldChg>
      <pc:sldChg chg="modSp add mod setBg">
        <pc:chgData name="Ryssaldy Demeuova" userId="1b36aab8-03ea-4a7c-9005-27f2602792bf" providerId="ADAL" clId="{451E7243-7A9F-4C65-8FF1-D1FC0AF48C84}" dt="2023-02-06T05:36:22.231" v="609" actId="14100"/>
        <pc:sldMkLst>
          <pc:docMk/>
          <pc:sldMk cId="1436568745" sldId="274"/>
        </pc:sldMkLst>
        <pc:spChg chg="mod">
          <ac:chgData name="Ryssaldy Demeuova" userId="1b36aab8-03ea-4a7c-9005-27f2602792bf" providerId="ADAL" clId="{451E7243-7A9F-4C65-8FF1-D1FC0AF48C84}" dt="2023-02-06T05:36:22.231" v="609" actId="14100"/>
          <ac:spMkLst>
            <pc:docMk/>
            <pc:sldMk cId="1436568745" sldId="274"/>
            <ac:spMk id="2" creationId="{00000000-0000-0000-0000-000000000000}"/>
          </ac:spMkLst>
        </pc:spChg>
        <pc:spChg chg="mod">
          <ac:chgData name="Ryssaldy Demeuova" userId="1b36aab8-03ea-4a7c-9005-27f2602792bf" providerId="ADAL" clId="{451E7243-7A9F-4C65-8FF1-D1FC0AF48C84}" dt="2023-02-06T02:48:04.793" v="59"/>
          <ac:spMkLst>
            <pc:docMk/>
            <pc:sldMk cId="1436568745" sldId="274"/>
            <ac:spMk id="4" creationId="{00000000-0000-0000-0000-000000000000}"/>
          </ac:spMkLst>
        </pc:spChg>
        <pc:spChg chg="mod">
          <ac:chgData name="Ryssaldy Demeuova" userId="1b36aab8-03ea-4a7c-9005-27f2602792bf" providerId="ADAL" clId="{451E7243-7A9F-4C65-8FF1-D1FC0AF48C84}" dt="2023-02-06T02:47:27.165" v="45" actId="27636"/>
          <ac:spMkLst>
            <pc:docMk/>
            <pc:sldMk cId="1436568745" sldId="274"/>
            <ac:spMk id="9" creationId="{00000000-0000-0000-0000-000000000000}"/>
          </ac:spMkLst>
        </pc:spChg>
      </pc:sldChg>
      <pc:sldChg chg="modSp mod">
        <pc:chgData name="Ryssaldy Demeuova" userId="1b36aab8-03ea-4a7c-9005-27f2602792bf" providerId="ADAL" clId="{451E7243-7A9F-4C65-8FF1-D1FC0AF48C84}" dt="2023-02-06T05:38:01.398" v="621" actId="14100"/>
        <pc:sldMkLst>
          <pc:docMk/>
          <pc:sldMk cId="3316996970" sldId="276"/>
        </pc:sldMkLst>
        <pc:spChg chg="mod">
          <ac:chgData name="Ryssaldy Demeuova" userId="1b36aab8-03ea-4a7c-9005-27f2602792bf" providerId="ADAL" clId="{451E7243-7A9F-4C65-8FF1-D1FC0AF48C84}" dt="2023-02-06T05:38:01.398" v="621" actId="14100"/>
          <ac:spMkLst>
            <pc:docMk/>
            <pc:sldMk cId="3316996970" sldId="276"/>
            <ac:spMk id="6146" creationId="{00000000-0000-0000-0000-000000000000}"/>
          </ac:spMkLst>
        </pc:spChg>
        <pc:graphicFrameChg chg="mod modGraphic">
          <ac:chgData name="Ryssaldy Demeuova" userId="1b36aab8-03ea-4a7c-9005-27f2602792bf" providerId="ADAL" clId="{451E7243-7A9F-4C65-8FF1-D1FC0AF48C84}" dt="2023-02-06T05:37:42.471" v="615" actId="1076"/>
          <ac:graphicFrameMkLst>
            <pc:docMk/>
            <pc:sldMk cId="3316996970" sldId="276"/>
            <ac:graphicFrameMk id="4" creationId="{00000000-0000-0000-0000-000000000000}"/>
          </ac:graphicFrameMkLst>
        </pc:graphicFrameChg>
      </pc:sldChg>
      <pc:sldChg chg="modSp mod">
        <pc:chgData name="Ryssaldy Demeuova" userId="1b36aab8-03ea-4a7c-9005-27f2602792bf" providerId="ADAL" clId="{451E7243-7A9F-4C65-8FF1-D1FC0AF48C84}" dt="2023-02-07T04:30:05.185" v="674" actId="14100"/>
        <pc:sldMkLst>
          <pc:docMk/>
          <pc:sldMk cId="1492442268" sldId="277"/>
        </pc:sldMkLst>
        <pc:spChg chg="mod">
          <ac:chgData name="Ryssaldy Demeuova" userId="1b36aab8-03ea-4a7c-9005-27f2602792bf" providerId="ADAL" clId="{451E7243-7A9F-4C65-8FF1-D1FC0AF48C84}" dt="2023-02-07T04:30:05.185" v="674" actId="14100"/>
          <ac:spMkLst>
            <pc:docMk/>
            <pc:sldMk cId="1492442268" sldId="277"/>
            <ac:spMk id="7170" creationId="{00000000-0000-0000-0000-000000000000}"/>
          </ac:spMkLst>
        </pc:spChg>
        <pc:graphicFrameChg chg="mod modGraphic">
          <ac:chgData name="Ryssaldy Demeuova" userId="1b36aab8-03ea-4a7c-9005-27f2602792bf" providerId="ADAL" clId="{451E7243-7A9F-4C65-8FF1-D1FC0AF48C84}" dt="2023-02-07T04:30:02.770" v="673" actId="1076"/>
          <ac:graphicFrameMkLst>
            <pc:docMk/>
            <pc:sldMk cId="1492442268" sldId="277"/>
            <ac:graphicFrameMk id="4" creationId="{00000000-0000-0000-0000-000000000000}"/>
          </ac:graphicFrameMkLst>
        </pc:graphicFrameChg>
      </pc:sldChg>
      <pc:sldChg chg="del">
        <pc:chgData name="Ryssaldy Demeuova" userId="1b36aab8-03ea-4a7c-9005-27f2602792bf" providerId="ADAL" clId="{451E7243-7A9F-4C65-8FF1-D1FC0AF48C84}" dt="2023-02-06T05:22:02.446" v="574" actId="47"/>
        <pc:sldMkLst>
          <pc:docMk/>
          <pc:sldMk cId="3897566375" sldId="279"/>
        </pc:sldMkLst>
      </pc:sldChg>
      <pc:sldChg chg="modSp mod">
        <pc:chgData name="Ryssaldy Demeuova" userId="1b36aab8-03ea-4a7c-9005-27f2602792bf" providerId="ADAL" clId="{451E7243-7A9F-4C65-8FF1-D1FC0AF48C84}" dt="2023-02-06T02:48:04.793" v="59"/>
        <pc:sldMkLst>
          <pc:docMk/>
          <pc:sldMk cId="3069113114" sldId="281"/>
        </pc:sldMkLst>
        <pc:spChg chg="mod">
          <ac:chgData name="Ryssaldy Demeuova" userId="1b36aab8-03ea-4a7c-9005-27f2602792bf" providerId="ADAL" clId="{451E7243-7A9F-4C65-8FF1-D1FC0AF48C84}" dt="2023-02-06T02:48:04.793" v="59"/>
          <ac:spMkLst>
            <pc:docMk/>
            <pc:sldMk cId="3069113114" sldId="281"/>
            <ac:spMk id="5" creationId="{00000000-0000-0000-0000-000000000000}"/>
          </ac:spMkLst>
        </pc:spChg>
      </pc:sldChg>
      <pc:sldChg chg="modSp mod">
        <pc:chgData name="Ryssaldy Demeuova" userId="1b36aab8-03ea-4a7c-9005-27f2602792bf" providerId="ADAL" clId="{451E7243-7A9F-4C65-8FF1-D1FC0AF48C84}" dt="2023-02-06T02:47:27.203" v="53" actId="27636"/>
        <pc:sldMkLst>
          <pc:docMk/>
          <pc:sldMk cId="3600203563" sldId="288"/>
        </pc:sldMkLst>
        <pc:spChg chg="mod">
          <ac:chgData name="Ryssaldy Demeuova" userId="1b36aab8-03ea-4a7c-9005-27f2602792bf" providerId="ADAL" clId="{451E7243-7A9F-4C65-8FF1-D1FC0AF48C84}" dt="2023-02-06T02:47:27.203" v="53" actId="27636"/>
          <ac:spMkLst>
            <pc:docMk/>
            <pc:sldMk cId="3600203563" sldId="288"/>
            <ac:spMk id="16385" creationId="{00000000-0000-0000-0000-000000000000}"/>
          </ac:spMkLst>
        </pc:spChg>
      </pc:sldChg>
      <pc:sldChg chg="del">
        <pc:chgData name="Ryssaldy Demeuova" userId="1b36aab8-03ea-4a7c-9005-27f2602792bf" providerId="ADAL" clId="{451E7243-7A9F-4C65-8FF1-D1FC0AF48C84}" dt="2023-02-06T05:20:27.125" v="571" actId="47"/>
        <pc:sldMkLst>
          <pc:docMk/>
          <pc:sldMk cId="1592314738" sldId="289"/>
        </pc:sldMkLst>
      </pc:sldChg>
      <pc:sldChg chg="modSp del mod">
        <pc:chgData name="Ryssaldy Demeuova" userId="1b36aab8-03ea-4a7c-9005-27f2602792bf" providerId="ADAL" clId="{451E7243-7A9F-4C65-8FF1-D1FC0AF48C84}" dt="2023-02-06T05:20:29.263" v="572" actId="47"/>
        <pc:sldMkLst>
          <pc:docMk/>
          <pc:sldMk cId="1693948894" sldId="298"/>
        </pc:sldMkLst>
        <pc:spChg chg="mod">
          <ac:chgData name="Ryssaldy Demeuova" userId="1b36aab8-03ea-4a7c-9005-27f2602792bf" providerId="ADAL" clId="{451E7243-7A9F-4C65-8FF1-D1FC0AF48C84}" dt="2023-02-06T02:48:04.793" v="59"/>
          <ac:spMkLst>
            <pc:docMk/>
            <pc:sldMk cId="1693948894" sldId="298"/>
            <ac:spMk id="2" creationId="{59C2DC6E-CE22-41DB-A8BD-9C29F68B401E}"/>
          </ac:spMkLst>
        </pc:spChg>
        <pc:spChg chg="mod">
          <ac:chgData name="Ryssaldy Demeuova" userId="1b36aab8-03ea-4a7c-9005-27f2602792bf" providerId="ADAL" clId="{451E7243-7A9F-4C65-8FF1-D1FC0AF48C84}" dt="2023-02-06T02:48:04.793" v="59"/>
          <ac:spMkLst>
            <pc:docMk/>
            <pc:sldMk cId="1693948894" sldId="298"/>
            <ac:spMk id="3" creationId="{61B535A0-4764-4BEB-BAA2-4A54D1E42A3D}"/>
          </ac:spMkLst>
        </pc:spChg>
        <pc:spChg chg="mod">
          <ac:chgData name="Ryssaldy Demeuova" userId="1b36aab8-03ea-4a7c-9005-27f2602792bf" providerId="ADAL" clId="{451E7243-7A9F-4C65-8FF1-D1FC0AF48C84}" dt="2023-02-06T02:48:04.793" v="59"/>
          <ac:spMkLst>
            <pc:docMk/>
            <pc:sldMk cId="1693948894" sldId="298"/>
            <ac:spMk id="5" creationId="{01C6AAAF-F5BB-4659-8355-BE039CE3D31D}"/>
          </ac:spMkLst>
        </pc:spChg>
      </pc:sldChg>
      <pc:sldChg chg="modSp mod">
        <pc:chgData name="Ryssaldy Demeuova" userId="1b36aab8-03ea-4a7c-9005-27f2602792bf" providerId="ADAL" clId="{451E7243-7A9F-4C65-8FF1-D1FC0AF48C84}" dt="2023-02-06T05:38:29.269" v="623" actId="14100"/>
        <pc:sldMkLst>
          <pc:docMk/>
          <pc:sldMk cId="2063955940" sldId="299"/>
        </pc:sldMkLst>
        <pc:spChg chg="mod">
          <ac:chgData name="Ryssaldy Demeuova" userId="1b36aab8-03ea-4a7c-9005-27f2602792bf" providerId="ADAL" clId="{451E7243-7A9F-4C65-8FF1-D1FC0AF48C84}" dt="2023-02-06T05:38:29.269" v="623" actId="14100"/>
          <ac:spMkLst>
            <pc:docMk/>
            <pc:sldMk cId="2063955940" sldId="299"/>
            <ac:spMk id="6" creationId="{A6F10963-8C4D-A5EB-39CF-F8DEF639FE71}"/>
          </ac:spMkLst>
        </pc:spChg>
      </pc:sldChg>
      <pc:sldChg chg="modSp mod">
        <pc:chgData name="Ryssaldy Demeuova" userId="1b36aab8-03ea-4a7c-9005-27f2602792bf" providerId="ADAL" clId="{451E7243-7A9F-4C65-8FF1-D1FC0AF48C84}" dt="2023-02-06T02:48:44.809" v="65" actId="14100"/>
        <pc:sldMkLst>
          <pc:docMk/>
          <pc:sldMk cId="721433997" sldId="300"/>
        </pc:sldMkLst>
        <pc:spChg chg="mod">
          <ac:chgData name="Ryssaldy Demeuova" userId="1b36aab8-03ea-4a7c-9005-27f2602792bf" providerId="ADAL" clId="{451E7243-7A9F-4C65-8FF1-D1FC0AF48C84}" dt="2023-02-06T02:48:04.793" v="59"/>
          <ac:spMkLst>
            <pc:docMk/>
            <pc:sldMk cId="721433997" sldId="300"/>
            <ac:spMk id="3" creationId="{34259EC5-8FDB-EB26-955F-79882D692DD9}"/>
          </ac:spMkLst>
        </pc:spChg>
        <pc:graphicFrameChg chg="mod modGraphic">
          <ac:chgData name="Ryssaldy Demeuova" userId="1b36aab8-03ea-4a7c-9005-27f2602792bf" providerId="ADAL" clId="{451E7243-7A9F-4C65-8FF1-D1FC0AF48C84}" dt="2023-02-06T02:48:44.809" v="65" actId="14100"/>
          <ac:graphicFrameMkLst>
            <pc:docMk/>
            <pc:sldMk cId="721433997" sldId="300"/>
            <ac:graphicFrameMk id="4" creationId="{488041D8-2F22-A73F-72B3-110AFC902F88}"/>
          </ac:graphicFrameMkLst>
        </pc:graphicFrameChg>
      </pc:sldChg>
      <pc:sldChg chg="modSp mod">
        <pc:chgData name="Ryssaldy Demeuova" userId="1b36aab8-03ea-4a7c-9005-27f2602792bf" providerId="ADAL" clId="{451E7243-7A9F-4C65-8FF1-D1FC0AF48C84}" dt="2023-02-06T05:38:39.749" v="624" actId="122"/>
        <pc:sldMkLst>
          <pc:docMk/>
          <pc:sldMk cId="3603700286" sldId="301"/>
        </pc:sldMkLst>
        <pc:graphicFrameChg chg="modGraphic">
          <ac:chgData name="Ryssaldy Demeuova" userId="1b36aab8-03ea-4a7c-9005-27f2602792bf" providerId="ADAL" clId="{451E7243-7A9F-4C65-8FF1-D1FC0AF48C84}" dt="2023-02-06T05:38:39.749" v="624" actId="122"/>
          <ac:graphicFrameMkLst>
            <pc:docMk/>
            <pc:sldMk cId="3603700286" sldId="301"/>
            <ac:graphicFrameMk id="4" creationId="{103520C6-850F-7BA2-E804-FF89217F45C2}"/>
          </ac:graphicFrameMkLst>
        </pc:graphicFrameChg>
      </pc:sldChg>
      <pc:sldChg chg="modSp new del">
        <pc:chgData name="Ryssaldy Demeuova" userId="1b36aab8-03ea-4a7c-9005-27f2602792bf" providerId="ADAL" clId="{451E7243-7A9F-4C65-8FF1-D1FC0AF48C84}" dt="2023-02-06T02:50:26.402" v="85" actId="47"/>
        <pc:sldMkLst>
          <pc:docMk/>
          <pc:sldMk cId="3887326710" sldId="302"/>
        </pc:sldMkLst>
        <pc:spChg chg="mod">
          <ac:chgData name="Ryssaldy Demeuova" userId="1b36aab8-03ea-4a7c-9005-27f2602792bf" providerId="ADAL" clId="{451E7243-7A9F-4C65-8FF1-D1FC0AF48C84}" dt="2023-02-06T02:48:04.793" v="59"/>
          <ac:spMkLst>
            <pc:docMk/>
            <pc:sldMk cId="3887326710" sldId="302"/>
            <ac:spMk id="2" creationId="{64DD00F3-7FF2-BBB6-F9A2-6DA0DE48C392}"/>
          </ac:spMkLst>
        </pc:spChg>
        <pc:spChg chg="mod">
          <ac:chgData name="Ryssaldy Demeuova" userId="1b36aab8-03ea-4a7c-9005-27f2602792bf" providerId="ADAL" clId="{451E7243-7A9F-4C65-8FF1-D1FC0AF48C84}" dt="2023-02-06T02:48:04.793" v="59"/>
          <ac:spMkLst>
            <pc:docMk/>
            <pc:sldMk cId="3887326710" sldId="302"/>
            <ac:spMk id="3" creationId="{ABCCAEC1-437C-4B63-CBEF-E3F285B73EDF}"/>
          </ac:spMkLst>
        </pc:spChg>
      </pc:sldChg>
      <pc:sldChg chg="modSp add mod setBg">
        <pc:chgData name="Ryssaldy Demeuova" userId="1b36aab8-03ea-4a7c-9005-27f2602792bf" providerId="ADAL" clId="{451E7243-7A9F-4C65-8FF1-D1FC0AF48C84}" dt="2023-02-06T05:58:27.336" v="655" actId="14100"/>
        <pc:sldMkLst>
          <pc:docMk/>
          <pc:sldMk cId="1998827286" sldId="862"/>
        </pc:sldMkLst>
        <pc:spChg chg="mod">
          <ac:chgData name="Ryssaldy Demeuova" userId="1b36aab8-03ea-4a7c-9005-27f2602792bf" providerId="ADAL" clId="{451E7243-7A9F-4C65-8FF1-D1FC0AF48C84}" dt="2023-02-06T02:48:04.793" v="59"/>
          <ac:spMkLst>
            <pc:docMk/>
            <pc:sldMk cId="1998827286" sldId="862"/>
            <ac:spMk id="3" creationId="{00000000-0000-0000-0000-000000000000}"/>
          </ac:spMkLst>
        </pc:spChg>
        <pc:spChg chg="mod">
          <ac:chgData name="Ryssaldy Demeuova" userId="1b36aab8-03ea-4a7c-9005-27f2602792bf" providerId="ADAL" clId="{451E7243-7A9F-4C65-8FF1-D1FC0AF48C84}" dt="2023-02-06T05:58:27.336" v="655" actId="14100"/>
          <ac:spMkLst>
            <pc:docMk/>
            <pc:sldMk cId="1998827286" sldId="862"/>
            <ac:spMk id="34" creationId="{5932F5CB-5ADF-46A4-A137-C95A731DA6A3}"/>
          </ac:spMkLst>
        </pc:spChg>
        <pc:spChg chg="mod">
          <ac:chgData name="Ryssaldy Demeuova" userId="1b36aab8-03ea-4a7c-9005-27f2602792bf" providerId="ADAL" clId="{451E7243-7A9F-4C65-8FF1-D1FC0AF48C84}" dt="2023-02-06T05:58:23.617" v="654" actId="1076"/>
          <ac:spMkLst>
            <pc:docMk/>
            <pc:sldMk cId="1998827286" sldId="862"/>
            <ac:spMk id="41" creationId="{1D5DA000-68DF-4C77-BDA8-EA1C91065234}"/>
          </ac:spMkLst>
        </pc:spChg>
        <pc:picChg chg="mod">
          <ac:chgData name="Ryssaldy Demeuova" userId="1b36aab8-03ea-4a7c-9005-27f2602792bf" providerId="ADAL" clId="{451E7243-7A9F-4C65-8FF1-D1FC0AF48C84}" dt="2023-02-06T05:57:55.905" v="648" actId="1076"/>
          <ac:picMkLst>
            <pc:docMk/>
            <pc:sldMk cId="1998827286" sldId="862"/>
            <ac:picMk id="99" creationId="{95B6C38D-F712-4CCD-8BBF-9A3CF7CA41BB}"/>
          </ac:picMkLst>
        </pc:picChg>
      </pc:sldChg>
      <pc:sldChg chg="modSp add mod setBg">
        <pc:chgData name="Ryssaldy Demeuova" userId="1b36aab8-03ea-4a7c-9005-27f2602792bf" providerId="ADAL" clId="{451E7243-7A9F-4C65-8FF1-D1FC0AF48C84}" dt="2023-02-06T06:21:23.745" v="671" actId="255"/>
        <pc:sldMkLst>
          <pc:docMk/>
          <pc:sldMk cId="1540375694" sldId="863"/>
        </pc:sldMkLst>
        <pc:spChg chg="mod">
          <ac:chgData name="Ryssaldy Demeuova" userId="1b36aab8-03ea-4a7c-9005-27f2602792bf" providerId="ADAL" clId="{451E7243-7A9F-4C65-8FF1-D1FC0AF48C84}" dt="2023-02-06T02:48:04.793" v="59"/>
          <ac:spMkLst>
            <pc:docMk/>
            <pc:sldMk cId="1540375694" sldId="863"/>
            <ac:spMk id="2" creationId="{59C2DC6E-CE22-41DB-A8BD-9C29F68B401E}"/>
          </ac:spMkLst>
        </pc:spChg>
        <pc:spChg chg="mod">
          <ac:chgData name="Ryssaldy Demeuova" userId="1b36aab8-03ea-4a7c-9005-27f2602792bf" providerId="ADAL" clId="{451E7243-7A9F-4C65-8FF1-D1FC0AF48C84}" dt="2023-02-06T02:47:27.177" v="49" actId="27636"/>
          <ac:spMkLst>
            <pc:docMk/>
            <pc:sldMk cId="1540375694" sldId="863"/>
            <ac:spMk id="3" creationId="{61B535A0-4764-4BEB-BAA2-4A54D1E42A3D}"/>
          </ac:spMkLst>
        </pc:spChg>
        <pc:spChg chg="mod">
          <ac:chgData name="Ryssaldy Demeuova" userId="1b36aab8-03ea-4a7c-9005-27f2602792bf" providerId="ADAL" clId="{451E7243-7A9F-4C65-8FF1-D1FC0AF48C84}" dt="2023-02-06T02:48:04.793" v="59"/>
          <ac:spMkLst>
            <pc:docMk/>
            <pc:sldMk cId="1540375694" sldId="863"/>
            <ac:spMk id="5" creationId="{01C6AAAF-F5BB-4659-8355-BE039CE3D31D}"/>
          </ac:spMkLst>
        </pc:spChg>
        <pc:graphicFrameChg chg="mod modGraphic">
          <ac:chgData name="Ryssaldy Demeuova" userId="1b36aab8-03ea-4a7c-9005-27f2602792bf" providerId="ADAL" clId="{451E7243-7A9F-4C65-8FF1-D1FC0AF48C84}" dt="2023-02-06T06:21:16.194" v="670" actId="255"/>
          <ac:graphicFrameMkLst>
            <pc:docMk/>
            <pc:sldMk cId="1540375694" sldId="863"/>
            <ac:graphicFrameMk id="7" creationId="{794C305A-052D-4309-B270-49489C63081C}"/>
          </ac:graphicFrameMkLst>
        </pc:graphicFrameChg>
        <pc:graphicFrameChg chg="mod modGraphic">
          <ac:chgData name="Ryssaldy Demeuova" userId="1b36aab8-03ea-4a7c-9005-27f2602792bf" providerId="ADAL" clId="{451E7243-7A9F-4C65-8FF1-D1FC0AF48C84}" dt="2023-02-06T06:21:23.745" v="671" actId="255"/>
          <ac:graphicFrameMkLst>
            <pc:docMk/>
            <pc:sldMk cId="1540375694" sldId="863"/>
            <ac:graphicFrameMk id="8" creationId="{D96A4F6C-8C51-4D41-8C36-5D07F40DD5AC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683102-02F2-4E57-AEF0-6D4411DB244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2F39A049-5487-4ADB-83F9-1BF42E4406F5}">
      <dgm:prSet phldrT="[Text]"/>
      <dgm:spPr>
        <a:solidFill>
          <a:srgbClr val="E6EEFD"/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Прозрачный и инклюзивный процесс подготовки запросов на финансирование</a:t>
          </a:r>
          <a:endParaRPr lang="en-US" dirty="0"/>
        </a:p>
      </dgm:t>
    </dgm:pt>
    <dgm:pt modelId="{099A41E7-E8AA-4C76-9A8E-71ACE90B85E5}" type="parTrans" cxnId="{D8D0E161-2B2A-445B-B2CE-D289765438C5}">
      <dgm:prSet/>
      <dgm:spPr/>
      <dgm:t>
        <a:bodyPr/>
        <a:lstStyle/>
        <a:p>
          <a:endParaRPr lang="en-US"/>
        </a:p>
      </dgm:t>
    </dgm:pt>
    <dgm:pt modelId="{7333FDDB-8E8A-4F63-A44B-024C2DE742E9}" type="sibTrans" cxnId="{D8D0E161-2B2A-445B-B2CE-D289765438C5}">
      <dgm:prSet/>
      <dgm:spPr/>
      <dgm:t>
        <a:bodyPr/>
        <a:lstStyle/>
        <a:p>
          <a:endParaRPr lang="en-US"/>
        </a:p>
      </dgm:t>
    </dgm:pt>
    <dgm:pt modelId="{269AD133-AD47-4C00-9817-A22B473F4C3B}">
      <dgm:prSet phldrT="[Text]"/>
      <dgm:spPr>
        <a:solidFill>
          <a:srgbClr val="E6EEFD"/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Открытые и прозрачные процедуры выбора основного реципиента (ОР)</a:t>
          </a:r>
          <a:endParaRPr lang="en-US" dirty="0"/>
        </a:p>
      </dgm:t>
    </dgm:pt>
    <dgm:pt modelId="{5D11A590-5F4C-4782-A941-9A15C1C4C501}" type="parTrans" cxnId="{C7214C2D-718C-47C1-AACF-6B94B3FEE4A9}">
      <dgm:prSet/>
      <dgm:spPr/>
      <dgm:t>
        <a:bodyPr/>
        <a:lstStyle/>
        <a:p>
          <a:endParaRPr lang="en-US"/>
        </a:p>
      </dgm:t>
    </dgm:pt>
    <dgm:pt modelId="{BF893DE3-C065-4486-B246-34173C800B9E}" type="sibTrans" cxnId="{C7214C2D-718C-47C1-AACF-6B94B3FEE4A9}">
      <dgm:prSet/>
      <dgm:spPr/>
      <dgm:t>
        <a:bodyPr/>
        <a:lstStyle/>
        <a:p>
          <a:endParaRPr lang="en-US"/>
        </a:p>
      </dgm:t>
    </dgm:pt>
    <dgm:pt modelId="{D4DB674A-5313-40C4-8190-A1A129B586AA}" type="pres">
      <dgm:prSet presAssocID="{65683102-02F2-4E57-AEF0-6D4411DB244E}" presName="linearFlow" presStyleCnt="0">
        <dgm:presLayoutVars>
          <dgm:dir/>
          <dgm:resizeHandles val="exact"/>
        </dgm:presLayoutVars>
      </dgm:prSet>
      <dgm:spPr/>
    </dgm:pt>
    <dgm:pt modelId="{765DCD95-747E-40AC-9A7B-BC34E0CF04D9}" type="pres">
      <dgm:prSet presAssocID="{2F39A049-5487-4ADB-83F9-1BF42E4406F5}" presName="composite" presStyleCnt="0"/>
      <dgm:spPr/>
    </dgm:pt>
    <dgm:pt modelId="{DB0D2932-9114-4BE9-97E4-B7325A2441BB}" type="pres">
      <dgm:prSet presAssocID="{2F39A049-5487-4ADB-83F9-1BF42E4406F5}" presName="imgShp" presStyleLbl="fgImgPlace1" presStyleIdx="0" presStyleCnt="2" custLinFactNeighborX="-3629" custLinFactNeighborY="1267"/>
      <dgm:spPr>
        <a:solidFill>
          <a:schemeClr val="bg2">
            <a:lumMod val="90000"/>
          </a:schemeClr>
        </a:solidFill>
      </dgm:spPr>
    </dgm:pt>
    <dgm:pt modelId="{58C8ED73-5DFE-4757-B55C-5D71C192AE5E}" type="pres">
      <dgm:prSet presAssocID="{2F39A049-5487-4ADB-83F9-1BF42E4406F5}" presName="txShp" presStyleLbl="node1" presStyleIdx="0" presStyleCnt="2">
        <dgm:presLayoutVars>
          <dgm:bulletEnabled val="1"/>
        </dgm:presLayoutVars>
      </dgm:prSet>
      <dgm:spPr/>
    </dgm:pt>
    <dgm:pt modelId="{24E54CD7-E123-48DB-8484-F807B7751742}" type="pres">
      <dgm:prSet presAssocID="{7333FDDB-8E8A-4F63-A44B-024C2DE742E9}" presName="spacing" presStyleCnt="0"/>
      <dgm:spPr/>
    </dgm:pt>
    <dgm:pt modelId="{2FFB8E67-767B-4D50-9454-AD712E6EBCD8}" type="pres">
      <dgm:prSet presAssocID="{269AD133-AD47-4C00-9817-A22B473F4C3B}" presName="composite" presStyleCnt="0"/>
      <dgm:spPr/>
    </dgm:pt>
    <dgm:pt modelId="{4443435D-1E53-4DB3-843A-8595288A12C6}" type="pres">
      <dgm:prSet presAssocID="{269AD133-AD47-4C00-9817-A22B473F4C3B}" presName="imgShp" presStyleLbl="fgImgPlace1" presStyleIdx="1" presStyleCnt="2"/>
      <dgm:spPr>
        <a:solidFill>
          <a:schemeClr val="bg2">
            <a:lumMod val="75000"/>
          </a:schemeClr>
        </a:solidFill>
      </dgm:spPr>
    </dgm:pt>
    <dgm:pt modelId="{854E74EE-685B-4952-8F86-7CCB5BDDE528}" type="pres">
      <dgm:prSet presAssocID="{269AD133-AD47-4C00-9817-A22B473F4C3B}" presName="txShp" presStyleLbl="node1" presStyleIdx="1" presStyleCnt="2">
        <dgm:presLayoutVars>
          <dgm:bulletEnabled val="1"/>
        </dgm:presLayoutVars>
      </dgm:prSet>
      <dgm:spPr/>
    </dgm:pt>
  </dgm:ptLst>
  <dgm:cxnLst>
    <dgm:cxn modelId="{C7214C2D-718C-47C1-AACF-6B94B3FEE4A9}" srcId="{65683102-02F2-4E57-AEF0-6D4411DB244E}" destId="{269AD133-AD47-4C00-9817-A22B473F4C3B}" srcOrd="1" destOrd="0" parTransId="{5D11A590-5F4C-4782-A941-9A15C1C4C501}" sibTransId="{BF893DE3-C065-4486-B246-34173C800B9E}"/>
    <dgm:cxn modelId="{DF756535-FAED-4345-B18B-4EEEA1E789B6}" type="presOf" srcId="{2F39A049-5487-4ADB-83F9-1BF42E4406F5}" destId="{58C8ED73-5DFE-4757-B55C-5D71C192AE5E}" srcOrd="0" destOrd="0" presId="urn:microsoft.com/office/officeart/2005/8/layout/vList3"/>
    <dgm:cxn modelId="{D8D0E161-2B2A-445B-B2CE-D289765438C5}" srcId="{65683102-02F2-4E57-AEF0-6D4411DB244E}" destId="{2F39A049-5487-4ADB-83F9-1BF42E4406F5}" srcOrd="0" destOrd="0" parTransId="{099A41E7-E8AA-4C76-9A8E-71ACE90B85E5}" sibTransId="{7333FDDB-8E8A-4F63-A44B-024C2DE742E9}"/>
    <dgm:cxn modelId="{075F8E54-D4B8-406C-ADBE-395296318796}" type="presOf" srcId="{65683102-02F2-4E57-AEF0-6D4411DB244E}" destId="{D4DB674A-5313-40C4-8190-A1A129B586AA}" srcOrd="0" destOrd="0" presId="urn:microsoft.com/office/officeart/2005/8/layout/vList3"/>
    <dgm:cxn modelId="{AFDFD4EC-5517-4AE7-8781-754DC8A4A9F7}" type="presOf" srcId="{269AD133-AD47-4C00-9817-A22B473F4C3B}" destId="{854E74EE-685B-4952-8F86-7CCB5BDDE528}" srcOrd="0" destOrd="0" presId="urn:microsoft.com/office/officeart/2005/8/layout/vList3"/>
    <dgm:cxn modelId="{4A0008E0-2872-4E9C-A6E5-64A416106866}" type="presParOf" srcId="{D4DB674A-5313-40C4-8190-A1A129B586AA}" destId="{765DCD95-747E-40AC-9A7B-BC34E0CF04D9}" srcOrd="0" destOrd="0" presId="urn:microsoft.com/office/officeart/2005/8/layout/vList3"/>
    <dgm:cxn modelId="{49AA8107-1ED5-49CB-80C8-42215BAD830C}" type="presParOf" srcId="{765DCD95-747E-40AC-9A7B-BC34E0CF04D9}" destId="{DB0D2932-9114-4BE9-97E4-B7325A2441BB}" srcOrd="0" destOrd="0" presId="urn:microsoft.com/office/officeart/2005/8/layout/vList3"/>
    <dgm:cxn modelId="{59B340AB-DE99-48B0-BBD3-771FDC63AE99}" type="presParOf" srcId="{765DCD95-747E-40AC-9A7B-BC34E0CF04D9}" destId="{58C8ED73-5DFE-4757-B55C-5D71C192AE5E}" srcOrd="1" destOrd="0" presId="urn:microsoft.com/office/officeart/2005/8/layout/vList3"/>
    <dgm:cxn modelId="{030F64C3-C55B-4D14-A7FA-84B6A31C1518}" type="presParOf" srcId="{D4DB674A-5313-40C4-8190-A1A129B586AA}" destId="{24E54CD7-E123-48DB-8484-F807B7751742}" srcOrd="1" destOrd="0" presId="urn:microsoft.com/office/officeart/2005/8/layout/vList3"/>
    <dgm:cxn modelId="{499965DE-BCF6-40C7-82A7-A401B9E256D0}" type="presParOf" srcId="{D4DB674A-5313-40C4-8190-A1A129B586AA}" destId="{2FFB8E67-767B-4D50-9454-AD712E6EBCD8}" srcOrd="2" destOrd="0" presId="urn:microsoft.com/office/officeart/2005/8/layout/vList3"/>
    <dgm:cxn modelId="{7CE5BA1A-8206-4109-8FE6-0EC3686B645C}" type="presParOf" srcId="{2FFB8E67-767B-4D50-9454-AD712E6EBCD8}" destId="{4443435D-1E53-4DB3-843A-8595288A12C6}" srcOrd="0" destOrd="0" presId="urn:microsoft.com/office/officeart/2005/8/layout/vList3"/>
    <dgm:cxn modelId="{C86F453C-E899-454E-9BFC-2F6E62ACF7A2}" type="presParOf" srcId="{2FFB8E67-767B-4D50-9454-AD712E6EBCD8}" destId="{854E74EE-685B-4952-8F86-7CCB5BDDE52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C8ED73-5DFE-4757-B55C-5D71C192AE5E}">
      <dsp:nvSpPr>
        <dsp:cNvPr id="0" name=""/>
        <dsp:cNvSpPr/>
      </dsp:nvSpPr>
      <dsp:spPr>
        <a:xfrm rot="10800000">
          <a:off x="802327" y="265440"/>
          <a:ext cx="2123573" cy="1069769"/>
        </a:xfrm>
        <a:prstGeom prst="homePlate">
          <a:avLst/>
        </a:prstGeom>
        <a:solidFill>
          <a:srgbClr val="E6EEFD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1739" tIns="41910" rIns="78232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tx1"/>
              </a:solidFill>
            </a:rPr>
            <a:t>Прозрачный и инклюзивный процесс подготовки запросов на финансирование</a:t>
          </a:r>
          <a:endParaRPr lang="en-US" sz="1100" kern="1200" dirty="0"/>
        </a:p>
      </dsp:txBody>
      <dsp:txXfrm rot="10800000">
        <a:off x="1069769" y="265440"/>
        <a:ext cx="1856131" cy="1069769"/>
      </dsp:txXfrm>
    </dsp:sp>
    <dsp:sp modelId="{DB0D2932-9114-4BE9-97E4-B7325A2441BB}">
      <dsp:nvSpPr>
        <dsp:cNvPr id="0" name=""/>
        <dsp:cNvSpPr/>
      </dsp:nvSpPr>
      <dsp:spPr>
        <a:xfrm>
          <a:off x="228620" y="278994"/>
          <a:ext cx="1069769" cy="1069769"/>
        </a:xfrm>
        <a:prstGeom prst="ellipse">
          <a:avLst/>
        </a:prstGeom>
        <a:solidFill>
          <a:schemeClr val="bg2">
            <a:lumMod val="9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4E74EE-685B-4952-8F86-7CCB5BDDE528}">
      <dsp:nvSpPr>
        <dsp:cNvPr id="0" name=""/>
        <dsp:cNvSpPr/>
      </dsp:nvSpPr>
      <dsp:spPr>
        <a:xfrm rot="10800000">
          <a:off x="802327" y="1654544"/>
          <a:ext cx="2123573" cy="1069769"/>
        </a:xfrm>
        <a:prstGeom prst="homePlate">
          <a:avLst/>
        </a:prstGeom>
        <a:solidFill>
          <a:srgbClr val="E6EEFD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1739" tIns="41910" rIns="78232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tx1"/>
              </a:solidFill>
            </a:rPr>
            <a:t>Открытые и прозрачные процедуры выбора основного реципиента (ОР)</a:t>
          </a:r>
          <a:endParaRPr lang="en-US" sz="1100" kern="1200" dirty="0"/>
        </a:p>
      </dsp:txBody>
      <dsp:txXfrm rot="10800000">
        <a:off x="1069769" y="1654544"/>
        <a:ext cx="1856131" cy="1069769"/>
      </dsp:txXfrm>
    </dsp:sp>
    <dsp:sp modelId="{4443435D-1E53-4DB3-843A-8595288A12C6}">
      <dsp:nvSpPr>
        <dsp:cNvPr id="0" name=""/>
        <dsp:cNvSpPr/>
      </dsp:nvSpPr>
      <dsp:spPr>
        <a:xfrm>
          <a:off x="267442" y="1654544"/>
          <a:ext cx="1069769" cy="1069769"/>
        </a:xfrm>
        <a:prstGeom prst="ellipse">
          <a:avLst/>
        </a:prstGeom>
        <a:solidFill>
          <a:schemeClr val="bg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8D8B2-90A5-435F-BFBA-4F83D5CC4E43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C0AD0-B0A3-49B4-8B8C-18B5397BD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34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54593-9F0E-4974-9A17-00BD7611B113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C74BC-2830-4E7B-9502-434FB31EF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6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EBCEC6-5C96-43A0-A3C4-7903310F262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7367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Страновой диалог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 субъекты должны быть созваны страновым координационным комитетом (СКК), поскольку они несут ответственность за представление запроса на финансирование и выдвижение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кандидатуры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основного реципиента (ОР), однако диалог может выйти за рамки СКК.</a:t>
            </a:r>
          </a:p>
          <a:p>
            <a:pPr lvl="0"/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Просьба иметь в виду, что СКК должны информировать Глобальный фонд об обновленном списке членов СКК, поскольку они должны подписать запрос (см. Форму документа о поддержке членами СКК), чтобы устранить задержки (к вопросу о подписании всеми членами СКК).</a:t>
            </a:r>
          </a:p>
          <a:p>
            <a:pPr lvl="0"/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Распределение ресурсов программ должно также быть обсуждено на этом этапе странового диалога и задокументировано в разделе об изменениях в распределении ресурсов программ.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b="1" u="sng" dirty="0"/>
              <a:t>«Стандартная» и «упрощенная» оценки СКК</a:t>
            </a:r>
          </a:p>
          <a:p>
            <a:pPr marL="171450" indent="-171450">
              <a:buFontTx/>
              <a:buChar char="-"/>
            </a:pPr>
            <a:r>
              <a:rPr lang="ru-RU" dirty="0"/>
              <a:t>Все СКК должны выполнять требования 1 и 2 (КТ 1 и КТ 2) и хранить документацию о выполнении этих требований. </a:t>
            </a:r>
          </a:p>
          <a:p>
            <a:pPr marL="171450" indent="-171450">
              <a:buFontTx/>
              <a:buChar char="-"/>
            </a:pPr>
            <a:r>
              <a:rPr lang="ru-RU" dirty="0"/>
              <a:t>Все члены СКК должны подписать документ о поддержке членами СКК запроса на финансирование, и все СКК должны представить отчет СКК о выполнении требований 1 и 2 и требования в отношении целевой направленности запроса (документ</a:t>
            </a:r>
            <a:r>
              <a:rPr lang="ru-RU" baseline="0" dirty="0"/>
              <a:t> </a:t>
            </a:r>
            <a:r>
              <a:rPr lang="ru-RU" dirty="0"/>
              <a:t>подписывается председателем СКК, заместителем председателя и представителем ключевых групп населения в СКК).</a:t>
            </a:r>
          </a:p>
          <a:p>
            <a:pPr marL="171450" indent="-171450">
              <a:buFontTx/>
              <a:buChar char="-"/>
            </a:pPr>
            <a:r>
              <a:rPr lang="ru-RU" b="1" dirty="0"/>
              <a:t>Упрощенная оценка: </a:t>
            </a:r>
            <a:r>
              <a:rPr lang="ru-RU" b="1" i="1" dirty="0"/>
              <a:t>Секретариат Глобального фонда оставляет за собой право запрашивать документацию у СКК/РКК,</a:t>
            </a:r>
            <a:r>
              <a:rPr lang="ru-RU" b="1" i="1" baseline="0" dirty="0"/>
              <a:t> подтверждающую выполнение требований,</a:t>
            </a:r>
            <a:r>
              <a:rPr lang="ru-RU" b="1" i="1" dirty="0"/>
              <a:t> в любое время (т. е. после представления запроса на финансирование). </a:t>
            </a:r>
          </a:p>
          <a:p>
            <a:pPr marL="171450" indent="-171450">
              <a:buFontTx/>
              <a:buChar char="-"/>
            </a:pPr>
            <a:r>
              <a:rPr lang="ru-RU" b="1" dirty="0"/>
              <a:t>Стандартная оценка:</a:t>
            </a:r>
            <a:r>
              <a:rPr lang="ru-RU" dirty="0"/>
              <a:t> некоторые страны обязаны представить все доказательства, указанные в руководящем документе (приложение 1), при представлении запроса на финансирование.</a:t>
            </a:r>
          </a:p>
          <a:p>
            <a:pPr marL="171450" indent="-171450">
              <a:buFontTx/>
              <a:buChar char="-"/>
            </a:pPr>
            <a:r>
              <a:rPr lang="ru-RU" dirty="0"/>
              <a:t>Решение о проведении стандартной или упрощенной оценки принимается группой по оценке выполнения требований на основе (1) данных о проверке, проведенной сектором по работе с СКК в отношении КТ 3 – 6 в текущем цикле, и (2) данных, полученных от Отдела по управлению грантами (СПГ).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2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C74BC-2830-4E7B-9502-434FB31EFDF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09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3AF252-7A8B-4E8C-8791-D0A0DD3AB849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407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5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25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ub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600001"/>
            <a:ext cx="8064000" cy="5669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1152000"/>
            <a:ext cx="8064000" cy="528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539999" y="1801477"/>
            <a:ext cx="80640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49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9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275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4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74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7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7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2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32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BC3AF252-7A8B-4E8C-8791-D0A0DD3AB849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microsoft.com/office/2007/relationships/diagramDrawing" Target="../diagrams/drawing1.xml"/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12" Type="http://schemas.openxmlformats.org/officeDocument/2006/relationships/diagramColors" Target="../diagrams/colors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oleObject" Target="../embeddings/oleObject1.bin"/><Relationship Id="rId11" Type="http://schemas.openxmlformats.org/officeDocument/2006/relationships/diagramQuickStyle" Target="../diagrams/quickStyle1.xml"/><Relationship Id="rId5" Type="http://schemas.openxmlformats.org/officeDocument/2006/relationships/notesSlide" Target="../notesSlides/notesSlide2.xml"/><Relationship Id="rId10" Type="http://schemas.openxmlformats.org/officeDocument/2006/relationships/diagramLayout" Target="../diagrams/layout1.xml"/><Relationship Id="rId4" Type="http://schemas.openxmlformats.org/officeDocument/2006/relationships/slideLayout" Target="../slideLayouts/slideLayout2.xml"/><Relationship Id="rId9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608" y="863364"/>
            <a:ext cx="7665192" cy="2413236"/>
          </a:xfrm>
        </p:spPr>
        <p:txBody>
          <a:bodyPr anchor="ctr">
            <a:normAutofit/>
          </a:bodyPr>
          <a:lstStyle/>
          <a:p>
            <a:pPr algn="r"/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План по реализации квалификационных критериев Глобального фонда к СКК в процессе разработки новой заявки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5181600"/>
            <a:ext cx="4675519" cy="807888"/>
          </a:xfrm>
        </p:spPr>
        <p:txBody>
          <a:bodyPr anchor="ctr">
            <a:normAutofit/>
          </a:bodyPr>
          <a:lstStyle/>
          <a:p>
            <a:pPr algn="l"/>
            <a:r>
              <a:rPr lang="ru-RU" sz="1700" b="1" dirty="0">
                <a:solidFill>
                  <a:srgbClr val="F2F2F2"/>
                </a:solidFill>
              </a:rPr>
              <a:t>Демеуова Рысалды,</a:t>
            </a:r>
          </a:p>
          <a:p>
            <a:pPr algn="l"/>
            <a:r>
              <a:rPr lang="ru-RU" sz="1700" b="1" dirty="0">
                <a:solidFill>
                  <a:srgbClr val="F2F2F2"/>
                </a:solidFill>
              </a:rPr>
              <a:t>Координатор Секретариата СКК</a:t>
            </a:r>
            <a:endParaRPr lang="en-US" sz="1700" dirty="0">
              <a:solidFill>
                <a:srgbClr val="F2F2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997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b="1" dirty="0"/>
              <a:t>Определение </a:t>
            </a:r>
            <a:r>
              <a:rPr lang="ru-RU" b="1" dirty="0" err="1"/>
              <a:t>странового</a:t>
            </a:r>
            <a:r>
              <a:rPr lang="ru-RU" b="1" dirty="0"/>
              <a:t> диалога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676400"/>
            <a:ext cx="7848600" cy="4830763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ru-RU" sz="12800" dirty="0">
                <a:solidFill>
                  <a:schemeClr val="tx1"/>
                </a:solidFill>
              </a:rPr>
              <a:t>«</a:t>
            </a:r>
            <a:r>
              <a:rPr lang="ru-RU" sz="12800" dirty="0" err="1">
                <a:solidFill>
                  <a:schemeClr val="tx1"/>
                </a:solidFill>
              </a:rPr>
              <a:t>Страновой</a:t>
            </a:r>
            <a:r>
              <a:rPr lang="ru-RU" sz="12800" dirty="0">
                <a:solidFill>
                  <a:schemeClr val="tx1"/>
                </a:solidFill>
              </a:rPr>
              <a:t> диалог» - это термин Глобального Фонда* для определения постоянного процесса, который происходит на  уровне страны с широким  вовлечением всех заинтересованных  организаций  и лиц</a:t>
            </a:r>
            <a:r>
              <a:rPr lang="en-US" sz="12800" dirty="0">
                <a:solidFill>
                  <a:schemeClr val="tx1"/>
                </a:solidFill>
              </a:rPr>
              <a:t>.</a:t>
            </a:r>
            <a:endParaRPr lang="ru-RU" sz="128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ru-RU" sz="128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ru-RU" sz="96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ru-RU" sz="96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ru-RU" sz="8000" dirty="0">
                <a:solidFill>
                  <a:schemeClr val="tx1"/>
                </a:solidFill>
              </a:rPr>
              <a:t>* </a:t>
            </a:r>
            <a:r>
              <a:rPr lang="ru-RU" sz="8000" dirty="0" err="1">
                <a:solidFill>
                  <a:schemeClr val="tx1"/>
                </a:solidFill>
              </a:rPr>
              <a:t>Страновой</a:t>
            </a:r>
            <a:r>
              <a:rPr lang="ru-RU" sz="8000" dirty="0">
                <a:solidFill>
                  <a:schemeClr val="tx1"/>
                </a:solidFill>
              </a:rPr>
              <a:t> диалог принадлежит и проводится на национальном уровне и не является специфичным для Глобального Фонда. Глобальный Фонд выступает в качестве активного участника в данном процессе. </a:t>
            </a:r>
          </a:p>
          <a:p>
            <a:pPr marL="0" lvl="0" indent="0">
              <a:buNone/>
            </a:pPr>
            <a:endParaRPr lang="ru-RU" sz="8000" dirty="0"/>
          </a:p>
          <a:p>
            <a:pPr lvl="0"/>
            <a:endParaRPr lang="ru-RU" sz="9600" dirty="0"/>
          </a:p>
          <a:p>
            <a:pPr lvl="0"/>
            <a:endParaRPr lang="ru-RU" dirty="0"/>
          </a:p>
          <a:p>
            <a:pPr lvl="0"/>
            <a:endParaRPr lang="ru-RU" dirty="0"/>
          </a:p>
          <a:p>
            <a:pPr lvl="0"/>
            <a:endParaRPr lang="ru-RU" dirty="0"/>
          </a:p>
          <a:p>
            <a:pPr lvl="0"/>
            <a:endParaRPr lang="ru-RU" dirty="0"/>
          </a:p>
          <a:p>
            <a:pPr marL="0" indent="0">
              <a:buNone/>
            </a:pPr>
            <a:r>
              <a:rPr lang="ru-RU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873097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/>
              <a:t>Для чего нужен </a:t>
            </a:r>
            <a:r>
              <a:rPr lang="ru-RU" b="1" dirty="0" err="1"/>
              <a:t>страновой</a:t>
            </a:r>
            <a:r>
              <a:rPr lang="ru-RU" b="1" dirty="0"/>
              <a:t> диалог</a:t>
            </a:r>
            <a:r>
              <a:rPr lang="en-US" b="1" dirty="0"/>
              <a:t>?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Основная цель </a:t>
            </a:r>
            <a:r>
              <a:rPr lang="ru-RU" sz="2800" dirty="0" err="1">
                <a:solidFill>
                  <a:schemeClr val="tx1"/>
                </a:solidFill>
              </a:rPr>
              <a:t>странового</a:t>
            </a:r>
            <a:r>
              <a:rPr lang="ru-RU" sz="2800" dirty="0">
                <a:solidFill>
                  <a:schemeClr val="tx1"/>
                </a:solidFill>
              </a:rPr>
              <a:t> диалога</a:t>
            </a:r>
            <a:r>
              <a:rPr lang="en-US" sz="2800" dirty="0">
                <a:solidFill>
                  <a:schemeClr val="tx1"/>
                </a:solidFill>
              </a:rPr>
              <a:t> – </a:t>
            </a:r>
            <a:r>
              <a:rPr lang="ru-RU" sz="2800" dirty="0">
                <a:solidFill>
                  <a:schemeClr val="tx1"/>
                </a:solidFill>
              </a:rPr>
              <a:t>это определение 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приоритетов (</a:t>
            </a:r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ru-RU" sz="2800" dirty="0">
                <a:solidFill>
                  <a:schemeClr val="tx1"/>
                </a:solidFill>
              </a:rPr>
              <a:t>болевых</a:t>
            </a:r>
            <a:r>
              <a:rPr lang="en-US" sz="2800" dirty="0">
                <a:solidFill>
                  <a:schemeClr val="tx1"/>
                </a:solidFill>
              </a:rPr>
              <a:t>” </a:t>
            </a:r>
            <a:r>
              <a:rPr lang="ru-RU" sz="2800" dirty="0">
                <a:solidFill>
                  <a:schemeClr val="tx1"/>
                </a:solidFill>
              </a:rPr>
              <a:t>точек)  программ в стране и синхронизация</a:t>
            </a:r>
            <a:r>
              <a:rPr lang="en-US" sz="2800" dirty="0">
                <a:solidFill>
                  <a:schemeClr val="tx1"/>
                </a:solidFill>
              </a:rPr>
              <a:t>/</a:t>
            </a:r>
            <a:r>
              <a:rPr lang="ru-RU" sz="2800" dirty="0">
                <a:solidFill>
                  <a:schemeClr val="tx1"/>
                </a:solidFill>
              </a:rPr>
              <a:t>гармонизация  деятельности и финансовых потоков всех партнеров в соответствии  с Национальной стратегией и международными стандартами.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31428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52400" y="24580"/>
            <a:ext cx="8763000" cy="111841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hangingPunct="1"/>
            <a:r>
              <a:rPr lang="en-US" sz="2400" b="1" dirty="0">
                <a:solidFill>
                  <a:srgbClr val="000066"/>
                </a:solidFill>
              </a:rPr>
              <a:t>C</a:t>
            </a:r>
            <a:r>
              <a:rPr lang="ru-RU" sz="2400" b="1" dirty="0" err="1">
                <a:solidFill>
                  <a:srgbClr val="000066"/>
                </a:solidFill>
              </a:rPr>
              <a:t>остав</a:t>
            </a:r>
            <a:r>
              <a:rPr lang="ru-RU" sz="2400" b="1" dirty="0">
                <a:solidFill>
                  <a:srgbClr val="000066"/>
                </a:solidFill>
              </a:rPr>
              <a:t> Рабочей группы по разработке </a:t>
            </a:r>
            <a:br>
              <a:rPr lang="en-US" sz="2400" b="1" dirty="0">
                <a:solidFill>
                  <a:srgbClr val="000066"/>
                </a:solidFill>
              </a:rPr>
            </a:br>
            <a:r>
              <a:rPr lang="ru-RU" sz="2400" b="1" dirty="0">
                <a:solidFill>
                  <a:srgbClr val="000066"/>
                </a:solidFill>
              </a:rPr>
              <a:t>заявки по компоненту «ВИЧ-инфекция»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410760"/>
              </p:ext>
            </p:extLst>
          </p:nvPr>
        </p:nvGraphicFramePr>
        <p:xfrm>
          <a:off x="266700" y="1143000"/>
          <a:ext cx="8610600" cy="5048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4822"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Члены рабочей группы</a:t>
                      </a:r>
                      <a:endParaRPr lang="ru-RU" sz="12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Представляемый сектор</a:t>
                      </a:r>
                      <a:endParaRPr lang="ru-RU" sz="12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822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b="1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Манкиева В.	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член комитета ключевых групп населения (далее - КАП),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ообщество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ключевых групп населения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655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endParaRPr lang="ru-RU" sz="1200" b="1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Ибрагимова О.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секретарь КАП, сообщество ЛЖВ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3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200" b="1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Ионашку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Г. /Бокажанова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ЮНЭЙДС, международная организация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327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200" b="1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Сарсенбаева Г.Е.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заместитель директора департамента организации медицинской помощи МЗРК,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Петренко И.И.,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заместитель директора КНЦДИЗМЗРК, государственная организация;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482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200" b="0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Касымбекова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С.Ж.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заведующая отдела клинического мониторинга КНЦДИЗМЗРК, государственная организация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4822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Исмаилов Ш.Ш.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менеджер группы реализации проекта Глобального фонда по компоненту «Туберкулез», ВИЧ/ТБ, государственная организация;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1818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Айтмагамбетова И.А.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исполнительный директор Программы борьбы с ВИЧ/ТБ Центров США по контролю и профилактике заболеваний (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CDC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г. Алматы, международная организация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69565137"/>
                  </a:ext>
                </a:extLst>
              </a:tr>
              <a:tr h="411818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Капасов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руководитель общественного объединения "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Human Health Institute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", не-член СКК, неправительственная организация;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3081083"/>
                  </a:ext>
                </a:extLst>
              </a:tr>
              <a:tr h="411818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Давлетгалиева Т. Д.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национальный координатор по ВИЧ группы реализации проекта Глобального фонда по компоненту «ВИЧ»; государственная организация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23040938"/>
                  </a:ext>
                </a:extLst>
              </a:tr>
              <a:tr h="411818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Нугманова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финансовый менеджер группы реализации проекта Глобального фонда по компоненту ВИЧ.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7195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442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533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>
                <a:solidFill>
                  <a:srgbClr val="000066"/>
                </a:solidFill>
              </a:rPr>
              <a:t>План работы рабочей группы</a:t>
            </a:r>
            <a:r>
              <a:rPr lang="en-US" sz="2800" dirty="0">
                <a:solidFill>
                  <a:srgbClr val="000066"/>
                </a:solidFill>
              </a:rPr>
              <a:t> </a:t>
            </a:r>
            <a:r>
              <a:rPr lang="ru-RU" sz="2800" dirty="0">
                <a:solidFill>
                  <a:srgbClr val="000066"/>
                </a:solidFill>
              </a:rPr>
              <a:t>по </a:t>
            </a:r>
            <a:r>
              <a:rPr lang="ru-RU" sz="2800">
                <a:solidFill>
                  <a:srgbClr val="000066"/>
                </a:solidFill>
              </a:rPr>
              <a:t>разработке заявки</a:t>
            </a:r>
            <a:endParaRPr lang="ru-RU" sz="2800" dirty="0">
              <a:solidFill>
                <a:srgbClr val="000066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3702822"/>
              </p:ext>
            </p:extLst>
          </p:nvPr>
        </p:nvGraphicFramePr>
        <p:xfrm>
          <a:off x="266700" y="990600"/>
          <a:ext cx="8610600" cy="5422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7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8987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№</a:t>
                      </a:r>
                      <a:endParaRPr lang="en-US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Мероприятия 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Ответственные</a:t>
                      </a:r>
                      <a:r>
                        <a:rPr lang="ru-RU" sz="1200" baseline="0" dirty="0">
                          <a:solidFill>
                            <a:srgbClr val="000066"/>
                          </a:solidFill>
                        </a:rPr>
                        <a:t> стороны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Срок исполнения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412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Заседание СКК по запуску Странового диалога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СКК и Секретариат СКК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19 января 2023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161407"/>
                  </a:ext>
                </a:extLst>
              </a:tr>
              <a:tr h="184408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000066"/>
                          </a:solidFill>
                        </a:rPr>
                        <a:t>Критерии для составления</a:t>
                      </a:r>
                      <a:r>
                        <a:rPr lang="ru-RU" sz="1200" b="0" baseline="0" dirty="0">
                          <a:solidFill>
                            <a:srgbClr val="000066"/>
                          </a:solidFill>
                        </a:rPr>
                        <a:t> предложений </a:t>
                      </a:r>
                      <a:endParaRPr lang="ru-RU" sz="12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Рабочая группа и консультанты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rgbClr val="000066"/>
                          </a:solidFill>
                        </a:rPr>
                        <a:t>Февраль 2023 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87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000066"/>
                          </a:solidFill>
                        </a:rPr>
                        <a:t>Разработка текста объявления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Рабочая группа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Январь 2023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solidFill>
                            <a:srgbClr val="000066"/>
                          </a:solidFill>
                        </a:rPr>
                        <a:t>Объявление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Секретариат СКК,</a:t>
                      </a:r>
                      <a:r>
                        <a:rPr lang="en-US" sz="120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Рабочая группа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03 февраля 2023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973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Страновой диалог с сообществом СР	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Айсулуу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Болотбаева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13.02	15.00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108231866"/>
                  </a:ext>
                </a:extLst>
              </a:tr>
              <a:tr h="380983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Страновой диалог с сообществом ЛУН	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Айсулуу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Болотбаева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14.02	13.00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2910462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7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Страновой диалог с сообществом МСМ	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Геннадий Рощупкин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15.02	15.00	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3399154914"/>
                  </a:ext>
                </a:extLst>
              </a:tr>
              <a:tr h="380983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Страновой диалог с сообществом Женщины, употребляющие наркотики	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Айсулуу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Болотбаева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  <a:p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16.02	15.00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491212644"/>
                  </a:ext>
                </a:extLst>
              </a:tr>
              <a:tr h="380983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9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Подростки и молодежь, живущие с ВИЧ	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Геннадий Рощупкин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21.02	15.00	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3032645507"/>
                  </a:ext>
                </a:extLst>
              </a:tr>
              <a:tr h="380983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10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Страновой диалог с сообществом ЛЖВ	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Геннадий Рощупкин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22.02	15.00	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3199018694"/>
                  </a:ext>
                </a:extLst>
              </a:tr>
              <a:tr h="380983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11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Страновой диалог с сообществом ЖЖВ	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Айсулуу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Болотбаева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23.02	15.00	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759119571"/>
                  </a:ext>
                </a:extLst>
              </a:tr>
              <a:tr h="426692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12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Страновой диалог с сообществом транс* люди	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Геннадий Рощупкин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25.02	ХХХ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3461276261"/>
                  </a:ext>
                </a:extLst>
              </a:tr>
              <a:tr h="426692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13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Предварительная встреча с Татьяной и ГФ		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Геннадий Рощупкин, 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Айсулуу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Болотбаева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  <a:p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01.03	ХХХ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2129372186"/>
                  </a:ext>
                </a:extLst>
              </a:tr>
              <a:tr h="246962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14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Встреча с членами Комитета КАР</a:t>
                      </a:r>
                      <a:endParaRPr lang="ru-RU" sz="12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000066"/>
                          </a:solidFill>
                        </a:rPr>
                        <a:t>Геннадий Рощупкин, 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Айсулуу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Болотбаева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02.03	15.00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732285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890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/>
              <a:t>Продолжение плана работы рабочей группы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1194"/>
              </p:ext>
            </p:extLst>
          </p:nvPr>
        </p:nvGraphicFramePr>
        <p:xfrm>
          <a:off x="457200" y="1219200"/>
          <a:ext cx="8229600" cy="5103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870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Мероприятия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Ответственные стороны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Срок исполнения</a:t>
                      </a: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25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15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</a:rPr>
                        <a:t>Фокус группа с врачами по ЦСПИД, ФОМС, УЗО по ПМСП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Рабочая группа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Март 2023</a:t>
                      </a: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644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16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</a:rPr>
                        <a:t>Глубинное</a:t>
                      </a:r>
                      <a:r>
                        <a:rPr lang="ru-RU" sz="1800" b="0" baseline="0" dirty="0">
                          <a:solidFill>
                            <a:srgbClr val="000066"/>
                          </a:solidFill>
                        </a:rPr>
                        <a:t> интервью с руководителем КНЦДИЗ МЗРК</a:t>
                      </a:r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Рабочая группа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Март 2023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19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17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</a:rPr>
                        <a:t>Встреча с международными организациями 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Рабочая группа 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Март 2023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19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18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</a:rPr>
                        <a:t>Интервью с ЮНЭЙДС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Рабочая группа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Март 2023</a:t>
                      </a: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8008">
                <a:tc>
                  <a:txBody>
                    <a:bodyPr/>
                    <a:lstStyle/>
                    <a:p>
                      <a:r>
                        <a:rPr lang="ru-RU" sz="1800" dirty="0"/>
                        <a:t>19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</a:rPr>
                        <a:t>Круглый стол с заинтересованными сторонами с участием МЗРК</a:t>
                      </a:r>
                    </a:p>
                    <a:p>
                      <a:r>
                        <a:rPr lang="ru-RU" sz="1800" b="0" dirty="0">
                          <a:solidFill>
                            <a:srgbClr val="000066"/>
                          </a:solidFill>
                        </a:rPr>
                        <a:t>по</a:t>
                      </a:r>
                      <a:r>
                        <a:rPr lang="ru-RU" sz="1800" b="0" baseline="0" dirty="0">
                          <a:solidFill>
                            <a:srgbClr val="000066"/>
                          </a:solidFill>
                        </a:rPr>
                        <a:t> О</a:t>
                      </a:r>
                      <a:r>
                        <a:rPr lang="ru-RU" sz="1800" b="0" dirty="0">
                          <a:solidFill>
                            <a:srgbClr val="000066"/>
                          </a:solidFill>
                        </a:rPr>
                        <a:t>бзору предложений</a:t>
                      </a:r>
                      <a:r>
                        <a:rPr lang="ru-RU" sz="1800" b="0" baseline="0" dirty="0">
                          <a:solidFill>
                            <a:srgbClr val="000066"/>
                          </a:solidFill>
                        </a:rPr>
                        <a:t>, полученных по итогам объявления от широкой общественности: какие предложения и почему  необходимо включить</a:t>
                      </a:r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Рабочая группа, НПО, ключевые лица, затронутые</a:t>
                      </a:r>
                      <a:r>
                        <a:rPr lang="ru-RU" sz="1800" baseline="0" dirty="0">
                          <a:solidFill>
                            <a:srgbClr val="000066"/>
                          </a:solidFill>
                        </a:rPr>
                        <a:t> ТБ, лица, подверженные наибольшему риску, </a:t>
                      </a:r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Секретариат СКК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Февраль -Апрель 2023</a:t>
                      </a: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919">
                <a:tc>
                  <a:txBody>
                    <a:bodyPr/>
                    <a:lstStyle/>
                    <a:p>
                      <a:r>
                        <a:rPr lang="ru-RU" sz="1800" dirty="0"/>
                        <a:t>20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000066"/>
                          </a:solidFill>
                        </a:rPr>
                        <a:t>Заседание СКК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19 Мая 2023</a:t>
                      </a: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996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362B74-751A-AF05-3DAE-6B88A6CEA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br>
              <a:rPr lang="ru-RU" altLang="en-U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en-U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Форма подачи заявок</a:t>
            </a:r>
            <a:br>
              <a:rPr lang="en-US" altLang="en-US" sz="3200" dirty="0"/>
            </a:br>
            <a:endParaRPr lang="en-US" sz="3200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6F10963-8C4D-A5EB-39CF-F8DEF639F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592762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Эпидемиологическая ситуация с ВИЧ в Казахстане и нынешний уровень предоставления услуг и доступа к ним подчеркивают особую необходимость сосредоточить внимание на первых двух 95-х. Глобальный фонд рекомендует стратегический подход к профилактике и тестированию, основанный на достоверных эпидемиологических данных и детальном понимании пробелов в оказании услуг в разбивке по географическим регионам, конкретным возрастным группам и полу/гендеру, который может включать следующее: </a:t>
            </a:r>
            <a:endParaRPr lang="ru-RU" altLang="en-U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en-US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Улучшить доступ к точным комбинированным методам профилактики ВИЧ и их использование для людей с повышенным риском заражения ВИЧ, включая расширение масштабов до-контактной профилактики (ДКП) и внедрить различные способы предоставления ДКП, адаптированные для лиц с повышенным риском заражения ВИЧ</a:t>
            </a:r>
            <a:r>
              <a:rPr kumimoji="0" lang="ru-RU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ru-RU" altLang="en-U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en-US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Укрепить и расширить масштабы стратегий и вмешательств по тестированию на ВИЧ, адаптированных к ключевым группам населения, которые включают тестирование в медицинских учреждениях, тестирование по месту жительства, самотестирование на ВИЧ, а также тестирование в социальных сетях и безопасное этическое партнерское (индексное) тестирование (т. е. дифференцированное тестирование); обеспечение того, чтобы соответствующая политика и руководящие принципы позволяли использовать весь спектр подходов к тестированию</a:t>
            </a:r>
            <a:r>
              <a:rPr kumimoji="0" lang="ru-RU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ru-RU" altLang="en-U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en-US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Укрепить связь со службами ухода/лечения в связи с ВИЧ и усилить поддержку приверженности лечению</a:t>
            </a:r>
            <a:r>
              <a:rPr kumimoji="0" lang="ru-RU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altLang="en-U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en-US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Привести национальные протоколы антиретровирусной терапии в соответствие с последними рекомендациями ВОЗ</a:t>
            </a:r>
            <a:r>
              <a:rPr kumimoji="0" lang="ru-RU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200" dirty="0">
                <a:solidFill>
                  <a:schemeClr val="tx1"/>
                </a:solidFill>
                <a:effectLst/>
              </a:rPr>
              <a:t>Преодоление барьеров, связанных с вопросами прав людей на здоровье и гендерного неравенства </a:t>
            </a:r>
            <a:endParaRPr lang="en-US" sz="1200" dirty="0"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Аппликант может предложить одну или несколько интервенций. На </a:t>
            </a:r>
            <a:r>
              <a:rPr kumimoji="0" lang="ru-RU" altLang="en-US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каждую</a:t>
            </a:r>
            <a:r>
              <a:rPr kumimoji="0" lang="ru-RU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интервенцию необходимо заполнить таблицу по формату ниже, а также бюджетную таблицу.</a:t>
            </a:r>
          </a:p>
        </p:txBody>
      </p:sp>
    </p:spTree>
    <p:extLst>
      <p:ext uri="{BB962C8B-B14F-4D97-AF65-F5344CB8AC3E}">
        <p14:creationId xmlns:p14="http://schemas.microsoft.com/office/powerpoint/2010/main" val="2063955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FA60E9-BCF1-4BB1-691F-696DA1F90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1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ru-RU" dirty="0"/>
              <a:t>Форма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259EC5-8FDB-EB26-955F-79882D692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88041D8-2F22-A73F-72B3-110AFC902F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61798"/>
              </p:ext>
            </p:extLst>
          </p:nvPr>
        </p:nvGraphicFramePr>
        <p:xfrm>
          <a:off x="457200" y="551729"/>
          <a:ext cx="8229600" cy="6122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4043">
                  <a:extLst>
                    <a:ext uri="{9D8B030D-6E8A-4147-A177-3AD203B41FA5}">
                      <a16:colId xmlns:a16="http://schemas.microsoft.com/office/drawing/2014/main" val="267024538"/>
                    </a:ext>
                  </a:extLst>
                </a:gridCol>
                <a:gridCol w="5365557">
                  <a:extLst>
                    <a:ext uri="{9D8B030D-6E8A-4147-A177-3AD203B41FA5}">
                      <a16:colId xmlns:a16="http://schemas.microsoft.com/office/drawing/2014/main" val="1473232636"/>
                    </a:ext>
                  </a:extLst>
                </a:gridCol>
              </a:tblGrid>
              <a:tr h="2123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Организация-заявитель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/>
                </a:tc>
                <a:extLst>
                  <a:ext uri="{0D108BD9-81ED-4DB2-BD59-A6C34878D82A}">
                    <a16:rowId xmlns:a16="http://schemas.microsoft.com/office/drawing/2014/main" val="957573151"/>
                  </a:ext>
                </a:extLst>
              </a:tr>
              <a:tr h="365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Предлагаемая для реализации интервенция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/>
                </a:tc>
                <a:extLst>
                  <a:ext uri="{0D108BD9-81ED-4DB2-BD59-A6C34878D82A}">
                    <a16:rowId xmlns:a16="http://schemas.microsoft.com/office/drawing/2014/main" val="1892491531"/>
                  </a:ext>
                </a:extLst>
              </a:tr>
              <a:tr h="2155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Соответствие приоритетным направлениям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200" dirty="0">
                          <a:effectLst/>
                        </a:rPr>
                        <a:t>Усиление профилактических программ среди ключевых групп населения, включая до-контактную профилактику</a:t>
                      </a:r>
                      <a:endParaRPr lang="en-US" sz="12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200" dirty="0">
                          <a:effectLst/>
                        </a:rPr>
                        <a:t>Улучшение подходов тестирования на ВИЧ и выявления ВИЧ-инфекции</a:t>
                      </a:r>
                      <a:endParaRPr lang="en-US" sz="12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200" dirty="0">
                          <a:effectLst/>
                        </a:rPr>
                        <a:t>Усиление связи с лечением ВИЧ-инфекции и приверженности АРТ</a:t>
                      </a:r>
                      <a:endParaRPr lang="en-US" sz="12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200" dirty="0">
                          <a:effectLst/>
                        </a:rPr>
                        <a:t>Приведение в соответствие с рекомендациями ВОЗ национальных протоколов диагностики и лечения ВИЧ</a:t>
                      </a:r>
                      <a:endParaRPr lang="en-US" sz="12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200" dirty="0">
                          <a:effectLst/>
                        </a:rPr>
                        <a:t>Преодоление барьеров, связанных с вопросами прав людей на здоровье и гендерного неравенства </a:t>
                      </a:r>
                      <a:endParaRPr lang="en-US" sz="12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200" dirty="0">
                          <a:effectLst/>
                        </a:rPr>
                        <a:t>Другое: ______________________ (укажите, что именно)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/>
                </a:tc>
                <a:extLst>
                  <a:ext uri="{0D108BD9-81ED-4DB2-BD59-A6C34878D82A}">
                    <a16:rowId xmlns:a16="http://schemas.microsoft.com/office/drawing/2014/main" val="1550879573"/>
                  </a:ext>
                </a:extLst>
              </a:tr>
              <a:tr h="365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Опыт организации-заявителя в реализации подобных интервенций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/>
                </a:tc>
                <a:extLst>
                  <a:ext uri="{0D108BD9-81ED-4DB2-BD59-A6C34878D82A}">
                    <a16:rowId xmlns:a16="http://schemas.microsoft.com/office/drawing/2014/main" val="4022564047"/>
                  </a:ext>
                </a:extLst>
              </a:tr>
              <a:tr h="365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Приоритетная группа населения, на которую направлена интервенция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/>
                </a:tc>
                <a:extLst>
                  <a:ext uri="{0D108BD9-81ED-4DB2-BD59-A6C34878D82A}">
                    <a16:rowId xmlns:a16="http://schemas.microsoft.com/office/drawing/2014/main" val="151896808"/>
                  </a:ext>
                </a:extLst>
              </a:tr>
              <a:tr h="365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Регионы, где запланирована интервенция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/>
                </a:tc>
                <a:extLst>
                  <a:ext uri="{0D108BD9-81ED-4DB2-BD59-A6C34878D82A}">
                    <a16:rowId xmlns:a16="http://schemas.microsoft.com/office/drawing/2014/main" val="4173409416"/>
                  </a:ext>
                </a:extLst>
              </a:tr>
              <a:tr h="365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Барьеры и неравенство, которые поможет устранить интервенция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/>
                </a:tc>
                <a:extLst>
                  <a:ext uri="{0D108BD9-81ED-4DB2-BD59-A6C34878D82A}">
                    <a16:rowId xmlns:a16="http://schemas.microsoft.com/office/drawing/2014/main" val="1604028650"/>
                  </a:ext>
                </a:extLst>
              </a:tr>
              <a:tr h="551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Обоснование необходимости интервенции с точки зрения эпидемии ВИЧ-инфекции и пробелов в ответе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/>
                </a:tc>
                <a:extLst>
                  <a:ext uri="{0D108BD9-81ED-4DB2-BD59-A6C34878D82A}">
                    <a16:rowId xmlns:a16="http://schemas.microsoft.com/office/drawing/2014/main" val="1283208962"/>
                  </a:ext>
                </a:extLst>
              </a:tr>
              <a:tr h="551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Ожидаемые количественные результаты в 1й, 2й и 3й год реализации интервенции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/>
                </a:tc>
                <a:extLst>
                  <a:ext uri="{0D108BD9-81ED-4DB2-BD59-A6C34878D82A}">
                    <a16:rowId xmlns:a16="http://schemas.microsoft.com/office/drawing/2014/main" val="24301219"/>
                  </a:ext>
                </a:extLst>
              </a:tr>
              <a:tr h="551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Бюджет интервенции на 3 года (необходимо приложить бюджет в формате таблицы)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55" marR="50255" marT="0" marB="0"/>
                </a:tc>
                <a:extLst>
                  <a:ext uri="{0D108BD9-81ED-4DB2-BD59-A6C34878D82A}">
                    <a16:rowId xmlns:a16="http://schemas.microsoft.com/office/drawing/2014/main" val="3988163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433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18FD57-2761-76B2-0DFF-B2589B861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br>
              <a:rPr lang="ru-RU" sz="1600" u="none" strike="noStrike" dirty="0">
                <a:effectLst/>
                <a:latin typeface="+mn-lt"/>
              </a:rPr>
            </a:br>
            <a:r>
              <a:rPr lang="ru-RU" sz="1600" u="none" strike="noStrike" dirty="0">
                <a:effectLst/>
                <a:latin typeface="+mn-lt"/>
              </a:rPr>
              <a:t>Форма подачи Заявок (для бюджета)</a:t>
            </a:r>
            <a:br>
              <a:rPr lang="ru-RU" sz="1600" b="0" i="0" u="none" strike="noStrike" dirty="0">
                <a:solidFill>
                  <a:srgbClr val="000000"/>
                </a:solidFill>
                <a:effectLst/>
                <a:latin typeface="+mn-lt"/>
              </a:rPr>
            </a:br>
            <a:endParaRPr lang="en-US" sz="1600" dirty="0">
              <a:latin typeface="+mn-lt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03520C6-850F-7BA2-E804-FF89217F45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519159"/>
              </p:ext>
            </p:extLst>
          </p:nvPr>
        </p:nvGraphicFramePr>
        <p:xfrm>
          <a:off x="152400" y="1676400"/>
          <a:ext cx="8839198" cy="4688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2133">
                  <a:extLst>
                    <a:ext uri="{9D8B030D-6E8A-4147-A177-3AD203B41FA5}">
                      <a16:colId xmlns:a16="http://schemas.microsoft.com/office/drawing/2014/main" val="3290952672"/>
                    </a:ext>
                  </a:extLst>
                </a:gridCol>
                <a:gridCol w="818444">
                  <a:extLst>
                    <a:ext uri="{9D8B030D-6E8A-4147-A177-3AD203B41FA5}">
                      <a16:colId xmlns:a16="http://schemas.microsoft.com/office/drawing/2014/main" val="3294022687"/>
                    </a:ext>
                  </a:extLst>
                </a:gridCol>
                <a:gridCol w="942623">
                  <a:extLst>
                    <a:ext uri="{9D8B030D-6E8A-4147-A177-3AD203B41FA5}">
                      <a16:colId xmlns:a16="http://schemas.microsoft.com/office/drawing/2014/main" val="989042133"/>
                    </a:ext>
                  </a:extLst>
                </a:gridCol>
                <a:gridCol w="714095">
                  <a:extLst>
                    <a:ext uri="{9D8B030D-6E8A-4147-A177-3AD203B41FA5}">
                      <a16:colId xmlns:a16="http://schemas.microsoft.com/office/drawing/2014/main" val="3921699962"/>
                    </a:ext>
                  </a:extLst>
                </a:gridCol>
                <a:gridCol w="528083">
                  <a:extLst>
                    <a:ext uri="{9D8B030D-6E8A-4147-A177-3AD203B41FA5}">
                      <a16:colId xmlns:a16="http://schemas.microsoft.com/office/drawing/2014/main" val="2288782678"/>
                    </a:ext>
                  </a:extLst>
                </a:gridCol>
                <a:gridCol w="1043822">
                  <a:extLst>
                    <a:ext uri="{9D8B030D-6E8A-4147-A177-3AD203B41FA5}">
                      <a16:colId xmlns:a16="http://schemas.microsoft.com/office/drawing/2014/main" val="1484119989"/>
                    </a:ext>
                  </a:extLst>
                </a:gridCol>
                <a:gridCol w="372535">
                  <a:extLst>
                    <a:ext uri="{9D8B030D-6E8A-4147-A177-3AD203B41FA5}">
                      <a16:colId xmlns:a16="http://schemas.microsoft.com/office/drawing/2014/main" val="1898974296"/>
                    </a:ext>
                  </a:extLst>
                </a:gridCol>
                <a:gridCol w="389465">
                  <a:extLst>
                    <a:ext uri="{9D8B030D-6E8A-4147-A177-3AD203B41FA5}">
                      <a16:colId xmlns:a16="http://schemas.microsoft.com/office/drawing/2014/main" val="424821554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560640016"/>
                    </a:ext>
                  </a:extLst>
                </a:gridCol>
                <a:gridCol w="604176">
                  <a:extLst>
                    <a:ext uri="{9D8B030D-6E8A-4147-A177-3AD203B41FA5}">
                      <a16:colId xmlns:a16="http://schemas.microsoft.com/office/drawing/2014/main" val="2276961651"/>
                    </a:ext>
                  </a:extLst>
                </a:gridCol>
                <a:gridCol w="693108">
                  <a:extLst>
                    <a:ext uri="{9D8B030D-6E8A-4147-A177-3AD203B41FA5}">
                      <a16:colId xmlns:a16="http://schemas.microsoft.com/office/drawing/2014/main" val="2990105289"/>
                    </a:ext>
                  </a:extLst>
                </a:gridCol>
                <a:gridCol w="531516">
                  <a:extLst>
                    <a:ext uri="{9D8B030D-6E8A-4147-A177-3AD203B41FA5}">
                      <a16:colId xmlns:a16="http://schemas.microsoft.com/office/drawing/2014/main" val="2679513121"/>
                    </a:ext>
                  </a:extLst>
                </a:gridCol>
                <a:gridCol w="838198">
                  <a:extLst>
                    <a:ext uri="{9D8B030D-6E8A-4147-A177-3AD203B41FA5}">
                      <a16:colId xmlns:a16="http://schemas.microsoft.com/office/drawing/2014/main" val="9603816"/>
                    </a:ext>
                  </a:extLst>
                </a:gridCol>
              </a:tblGrid>
              <a:tr h="3003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Интервенция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по годам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Бюджет по годам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extLst>
                  <a:ext uri="{0D108BD9-81ED-4DB2-BD59-A6C34878D82A}">
                    <a16:rowId xmlns:a16="http://schemas.microsoft.com/office/drawing/2014/main" val="769170311"/>
                  </a:ext>
                </a:extLst>
              </a:tr>
              <a:tr h="17163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#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Статья расходов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Единица измерения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Стоимость составляющей</a:t>
                      </a:r>
                      <a:br>
                        <a:rPr lang="ru-RU" sz="1200" u="none" strike="noStrike" dirty="0">
                          <a:effectLst/>
                        </a:rPr>
                      </a:br>
                      <a:r>
                        <a:rPr lang="ru-RU" sz="1200" u="none" strike="noStrike" dirty="0">
                          <a:effectLst/>
                        </a:rPr>
                        <a:t>(</a:t>
                      </a:r>
                      <a:r>
                        <a:rPr lang="en-US" sz="1200" u="none" strike="noStrike" dirty="0">
                          <a:effectLst/>
                        </a:rPr>
                        <a:t>KZT)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К-во/ % занятости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Стоимость за час / </a:t>
                      </a:r>
                    </a:p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 1 мероприятие/ поездку/ клиента </a:t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r>
                        <a:rPr lang="ru-RU" sz="1100" u="none" strike="noStrike" dirty="0">
                          <a:effectLst/>
                        </a:rPr>
                        <a:t>(KZT)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1й год, </a:t>
                      </a:r>
                      <a:r>
                        <a:rPr lang="en-US" sz="1200" u="none" strike="noStrike" dirty="0">
                          <a:effectLst/>
                        </a:rPr>
                        <a:t>KZT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2й год, </a:t>
                      </a:r>
                      <a:r>
                        <a:rPr lang="en-US" sz="1200" u="none" strike="noStrike" dirty="0">
                          <a:effectLst/>
                        </a:rPr>
                        <a:t>KZT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3й год, </a:t>
                      </a:r>
                      <a:r>
                        <a:rPr lang="en-US" sz="1200" u="none" strike="noStrike" dirty="0">
                          <a:effectLst/>
                        </a:rPr>
                        <a:t>KZT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Бюджет</a:t>
                      </a:r>
                    </a:p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 1-3 годы, </a:t>
                      </a:r>
                      <a:r>
                        <a:rPr lang="en-US" sz="1200" u="none" strike="noStrike" dirty="0">
                          <a:effectLst/>
                        </a:rPr>
                        <a:t>KZT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824454599"/>
                  </a:ext>
                </a:extLst>
              </a:tr>
              <a:tr h="3003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extLst>
                  <a:ext uri="{0D108BD9-81ED-4DB2-BD59-A6C34878D82A}">
                    <a16:rowId xmlns:a16="http://schemas.microsoft.com/office/drawing/2014/main" val="4034460985"/>
                  </a:ext>
                </a:extLst>
              </a:tr>
              <a:tr h="3003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extLst>
                  <a:ext uri="{0D108BD9-81ED-4DB2-BD59-A6C34878D82A}">
                    <a16:rowId xmlns:a16="http://schemas.microsoft.com/office/drawing/2014/main" val="1198415301"/>
                  </a:ext>
                </a:extLst>
              </a:tr>
              <a:tr h="3003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extLst>
                  <a:ext uri="{0D108BD9-81ED-4DB2-BD59-A6C34878D82A}">
                    <a16:rowId xmlns:a16="http://schemas.microsoft.com/office/drawing/2014/main" val="2523284106"/>
                  </a:ext>
                </a:extLst>
              </a:tr>
              <a:tr h="3003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extLst>
                  <a:ext uri="{0D108BD9-81ED-4DB2-BD59-A6C34878D82A}">
                    <a16:rowId xmlns:a16="http://schemas.microsoft.com/office/drawing/2014/main" val="890029944"/>
                  </a:ext>
                </a:extLst>
              </a:tr>
              <a:tr h="3003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extLst>
                  <a:ext uri="{0D108BD9-81ED-4DB2-BD59-A6C34878D82A}">
                    <a16:rowId xmlns:a16="http://schemas.microsoft.com/office/drawing/2014/main" val="2469208027"/>
                  </a:ext>
                </a:extLst>
              </a:tr>
              <a:tr h="3003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extLst>
                  <a:ext uri="{0D108BD9-81ED-4DB2-BD59-A6C34878D82A}">
                    <a16:rowId xmlns:a16="http://schemas.microsoft.com/office/drawing/2014/main" val="1116591431"/>
                  </a:ext>
                </a:extLst>
              </a:tr>
              <a:tr h="3003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                    - 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b"/>
                </a:tc>
                <a:extLst>
                  <a:ext uri="{0D108BD9-81ED-4DB2-BD59-A6C34878D82A}">
                    <a16:rowId xmlns:a16="http://schemas.microsoft.com/office/drawing/2014/main" val="3307694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700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>
          <a:xfrm>
            <a:off x="314325" y="791768"/>
            <a:ext cx="7886700" cy="58936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b="1" dirty="0">
                <a:solidFill>
                  <a:srgbClr val="008000"/>
                </a:solidFill>
                <a:latin typeface="Myriad Roman" charset="0"/>
              </a:rPr>
              <a:t>Основные участники</a:t>
            </a:r>
            <a:endParaRPr lang="fr-FR" b="1" dirty="0">
              <a:solidFill>
                <a:srgbClr val="008000"/>
              </a:solidFill>
              <a:latin typeface="Myriad Roman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218" y="2090736"/>
            <a:ext cx="433388" cy="426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1204912" y="2500313"/>
            <a:ext cx="747713" cy="3000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350" dirty="0"/>
              <a:t>ГФ</a:t>
            </a:r>
            <a:endParaRPr lang="fr-FR" sz="1350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1995489" y="2606279"/>
            <a:ext cx="913210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e 40"/>
          <p:cNvGrpSpPr>
            <a:grpSpLocks/>
          </p:cNvGrpSpPr>
          <p:nvPr/>
        </p:nvGrpSpPr>
        <p:grpSpPr bwMode="auto">
          <a:xfrm>
            <a:off x="6598445" y="3196833"/>
            <a:ext cx="1159669" cy="659153"/>
            <a:chOff x="4426186" y="5699653"/>
            <a:chExt cx="1499689" cy="888513"/>
          </a:xfrm>
        </p:grpSpPr>
        <p:sp>
          <p:nvSpPr>
            <p:cNvPr id="31" name="Émoticône 30"/>
            <p:cNvSpPr/>
            <p:nvPr/>
          </p:nvSpPr>
          <p:spPr>
            <a:xfrm>
              <a:off x="4935834" y="5699653"/>
              <a:ext cx="455758" cy="503944"/>
            </a:xfrm>
            <a:prstGeom prst="smileyFac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1350"/>
            </a:p>
          </p:txBody>
        </p:sp>
        <p:sp>
          <p:nvSpPr>
            <p:cNvPr id="16436" name="ZoneTexte 39"/>
            <p:cNvSpPr txBox="1">
              <a:spLocks noChangeArrowheads="1"/>
            </p:cNvSpPr>
            <p:nvPr/>
          </p:nvSpPr>
          <p:spPr bwMode="auto">
            <a:xfrm>
              <a:off x="4426186" y="6183667"/>
              <a:ext cx="1499689" cy="4044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350" b="1" dirty="0"/>
                <a:t>ОП</a:t>
              </a:r>
              <a:endParaRPr lang="fr-FR" sz="1350" b="1" dirty="0"/>
            </a:p>
          </p:txBody>
        </p:sp>
      </p:grp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2771776" y="2775348"/>
            <a:ext cx="81796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050" dirty="0"/>
              <a:t>СТРАНА</a:t>
            </a:r>
            <a:endParaRPr lang="fr-FR" sz="135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1820" y="2456892"/>
            <a:ext cx="486054" cy="324036"/>
          </a:xfrm>
          <a:prstGeom prst="rect">
            <a:avLst/>
          </a:prstGeom>
        </p:spPr>
      </p:pic>
      <p:cxnSp>
        <p:nvCxnSpPr>
          <p:cNvPr id="15" name="Connecteur droit avec flèche 14"/>
          <p:cNvCxnSpPr/>
          <p:nvPr/>
        </p:nvCxnSpPr>
        <p:spPr>
          <a:xfrm>
            <a:off x="3502819" y="2606279"/>
            <a:ext cx="448866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3895725" y="2420542"/>
            <a:ext cx="723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800" b="1" dirty="0"/>
              <a:t>СКК</a:t>
            </a:r>
            <a:endParaRPr lang="fr-FR" sz="1350" b="1" dirty="0"/>
          </a:p>
        </p:txBody>
      </p:sp>
      <p:sp>
        <p:nvSpPr>
          <p:cNvPr id="20" name="Accolade fermante 19"/>
          <p:cNvSpPr/>
          <p:nvPr/>
        </p:nvSpPr>
        <p:spPr>
          <a:xfrm>
            <a:off x="4445795" y="2369344"/>
            <a:ext cx="213122" cy="40600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4630342" y="2218136"/>
            <a:ext cx="162044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eaLnBrk="1" hangingPunct="1"/>
            <a:r>
              <a:rPr lang="ru-RU" sz="900" b="1" dirty="0"/>
              <a:t>ПРАВИТЕЛЬСТВО (8 министерств)</a:t>
            </a:r>
            <a:endParaRPr lang="fr-FR" sz="900" b="1" dirty="0"/>
          </a:p>
          <a:p>
            <a:pPr eaLnBrk="1" hangingPunct="1"/>
            <a:r>
              <a:rPr lang="ru-RU" sz="900" b="1" dirty="0"/>
              <a:t>НПО</a:t>
            </a:r>
            <a:endParaRPr lang="fr-FR" sz="900" b="1" dirty="0"/>
          </a:p>
          <a:p>
            <a:pPr eaLnBrk="1" hangingPunct="1"/>
            <a:r>
              <a:rPr lang="ru-RU" sz="900" b="1" dirty="0"/>
              <a:t>МЕЖД.ОРГ.</a:t>
            </a:r>
            <a:endParaRPr lang="fr-FR" sz="900" b="1" dirty="0"/>
          </a:p>
          <a:p>
            <a:pPr eaLnBrk="1" hangingPunct="1"/>
            <a:r>
              <a:rPr lang="ru-RU" sz="900" b="1" dirty="0"/>
              <a:t>ЛЖВ</a:t>
            </a:r>
            <a:endParaRPr lang="fr-FR" sz="900" b="1" dirty="0"/>
          </a:p>
        </p:txBody>
      </p:sp>
      <p:sp>
        <p:nvSpPr>
          <p:cNvPr id="33" name="ZoneTexte 32"/>
          <p:cNvSpPr txBox="1">
            <a:spLocks noChangeArrowheads="1"/>
          </p:cNvSpPr>
          <p:nvPr/>
        </p:nvSpPr>
        <p:spPr bwMode="auto">
          <a:xfrm>
            <a:off x="4037409" y="2035146"/>
            <a:ext cx="190142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050" i="1" dirty="0"/>
              <a:t>координирует</a:t>
            </a:r>
            <a:r>
              <a:rPr lang="fr-FR" sz="1050" i="1" dirty="0"/>
              <a:t> &amp; </a:t>
            </a:r>
            <a:r>
              <a:rPr lang="ru-RU" sz="1050" i="1" dirty="0"/>
              <a:t>подает</a:t>
            </a:r>
            <a:endParaRPr lang="fr-FR" sz="1050" i="1" dirty="0"/>
          </a:p>
        </p:txBody>
      </p:sp>
      <p:cxnSp>
        <p:nvCxnSpPr>
          <p:cNvPr id="35" name="Connecteur droit avec flèche 34"/>
          <p:cNvCxnSpPr/>
          <p:nvPr/>
        </p:nvCxnSpPr>
        <p:spPr>
          <a:xfrm flipV="1">
            <a:off x="5489973" y="2606279"/>
            <a:ext cx="378619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>
            <a:spLocks noChangeArrowheads="1"/>
          </p:cNvSpPr>
          <p:nvPr/>
        </p:nvSpPr>
        <p:spPr bwMode="auto">
          <a:xfrm>
            <a:off x="6678234" y="2780929"/>
            <a:ext cx="81009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ru-RU" sz="1050" i="1" dirty="0"/>
              <a:t>выбирает</a:t>
            </a:r>
            <a:endParaRPr lang="fr-FR" sz="1050" i="1" dirty="0"/>
          </a:p>
        </p:txBody>
      </p:sp>
      <p:grpSp>
        <p:nvGrpSpPr>
          <p:cNvPr id="136" name="Groupe 135"/>
          <p:cNvGrpSpPr>
            <a:grpSpLocks/>
          </p:cNvGrpSpPr>
          <p:nvPr/>
        </p:nvGrpSpPr>
        <p:grpSpPr bwMode="auto">
          <a:xfrm>
            <a:off x="5938837" y="2178845"/>
            <a:ext cx="2062163" cy="577081"/>
            <a:chOff x="6393774" y="1762700"/>
            <a:chExt cx="2750226" cy="768498"/>
          </a:xfrm>
        </p:grpSpPr>
        <p:sp>
          <p:nvSpPr>
            <p:cNvPr id="23" name="Organigramme : Multidocument 22"/>
            <p:cNvSpPr/>
            <p:nvPr/>
          </p:nvSpPr>
          <p:spPr>
            <a:xfrm>
              <a:off x="6393774" y="1929184"/>
              <a:ext cx="1130578" cy="600925"/>
            </a:xfrm>
            <a:prstGeom prst="flowChartMultidocumen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750" b="1" dirty="0">
                  <a:solidFill>
                    <a:schemeClr val="tx1"/>
                  </a:solidFill>
                </a:rPr>
                <a:t>СТРАНОВАЯ</a:t>
              </a:r>
            </a:p>
            <a:p>
              <a:pPr algn="ctr">
                <a:defRPr/>
              </a:pPr>
              <a:r>
                <a:rPr lang="ru-RU" sz="750" b="1" dirty="0">
                  <a:solidFill>
                    <a:schemeClr val="tx1"/>
                  </a:solidFill>
                </a:rPr>
                <a:t>ЗАЯВКА</a:t>
              </a:r>
              <a:endParaRPr lang="fr-FR" sz="750" b="1" dirty="0">
                <a:solidFill>
                  <a:schemeClr val="tx1"/>
                </a:solidFill>
              </a:endParaRPr>
            </a:p>
          </p:txBody>
        </p:sp>
        <p:sp>
          <p:nvSpPr>
            <p:cNvPr id="16438" name="ZoneTexte 36"/>
            <p:cNvSpPr txBox="1">
              <a:spLocks noChangeArrowheads="1"/>
            </p:cNvSpPr>
            <p:nvPr/>
          </p:nvSpPr>
          <p:spPr bwMode="auto">
            <a:xfrm>
              <a:off x="7524328" y="1762700"/>
              <a:ext cx="1619672" cy="768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7800" indent="-1778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>
                <a:buFont typeface="Wingdings" charset="0"/>
                <a:buChar char="Ø"/>
              </a:pPr>
              <a:r>
                <a:rPr lang="ru-RU" sz="1050" b="1" i="1" dirty="0"/>
                <a:t>ЦЕЛИ</a:t>
              </a:r>
              <a:endParaRPr lang="fr-FR" sz="1050" b="1" i="1" dirty="0"/>
            </a:p>
            <a:p>
              <a:pPr eaLnBrk="1" hangingPunct="1">
                <a:buFont typeface="Wingdings" charset="0"/>
                <a:buChar char="Ø"/>
              </a:pPr>
              <a:r>
                <a:rPr lang="ru-RU" sz="1050" b="1" i="1" dirty="0"/>
                <a:t>задачи</a:t>
              </a:r>
              <a:endParaRPr lang="fr-FR" sz="1050" b="1" i="1" dirty="0"/>
            </a:p>
            <a:p>
              <a:pPr eaLnBrk="1" hangingPunct="1">
                <a:buFont typeface="Wingdings" charset="0"/>
                <a:buChar char="Ø"/>
              </a:pPr>
              <a:r>
                <a:rPr lang="ru-RU" sz="1050" b="1" i="1" dirty="0"/>
                <a:t>мероприятия</a:t>
              </a:r>
              <a:endParaRPr lang="fr-FR" sz="1050" b="1" i="1" dirty="0"/>
            </a:p>
          </p:txBody>
        </p:sp>
      </p:grpSp>
      <p:cxnSp>
        <p:nvCxnSpPr>
          <p:cNvPr id="1038" name="Connecteur droit avec flèche 1037"/>
          <p:cNvCxnSpPr>
            <a:stCxn id="23" idx="2"/>
            <a:endCxn id="31" idx="0"/>
          </p:cNvCxnSpPr>
          <p:nvPr/>
        </p:nvCxnSpPr>
        <p:spPr>
          <a:xfrm>
            <a:off x="6303170" y="2737249"/>
            <a:ext cx="865585" cy="459581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e 139"/>
          <p:cNvGrpSpPr>
            <a:grpSpLocks/>
          </p:cNvGrpSpPr>
          <p:nvPr/>
        </p:nvGrpSpPr>
        <p:grpSpPr bwMode="auto">
          <a:xfrm>
            <a:off x="1578769" y="2800394"/>
            <a:ext cx="5599511" cy="1502524"/>
            <a:chOff x="581246" y="2590147"/>
            <a:chExt cx="7466273" cy="2004213"/>
          </a:xfrm>
        </p:grpSpPr>
        <p:sp>
          <p:nvSpPr>
            <p:cNvPr id="61" name="Carré corné 60"/>
            <p:cNvSpPr/>
            <p:nvPr/>
          </p:nvSpPr>
          <p:spPr>
            <a:xfrm>
              <a:off x="1136891" y="3855861"/>
              <a:ext cx="1214480" cy="738499"/>
            </a:xfrm>
            <a:prstGeom prst="foldedCorner">
              <a:avLst/>
            </a:prstGeom>
            <a:solidFill>
              <a:schemeClr val="accent3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b="1" dirty="0">
                  <a:solidFill>
                    <a:schemeClr val="tx1"/>
                  </a:solidFill>
                </a:rPr>
                <a:t>ГРАНТОВЫЙ ДОГОВОР</a:t>
              </a:r>
              <a:endParaRPr lang="fr-FR" sz="9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48" name="Connecteur en angle 1047"/>
            <p:cNvCxnSpPr>
              <a:stCxn id="3" idx="2"/>
              <a:endCxn id="61" idx="1"/>
            </p:cNvCxnSpPr>
            <p:nvPr/>
          </p:nvCxnSpPr>
          <p:spPr>
            <a:xfrm rot="16200000" flipH="1">
              <a:off x="41587" y="3129806"/>
              <a:ext cx="1634963" cy="555646"/>
            </a:xfrm>
            <a:prstGeom prst="bentConnector2">
              <a:avLst/>
            </a:prstGeom>
            <a:ln w="4762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2" name="Connecteur en angle 1051"/>
            <p:cNvCxnSpPr>
              <a:stCxn id="61" idx="3"/>
              <a:endCxn id="16436" idx="0"/>
            </p:cNvCxnSpPr>
            <p:nvPr/>
          </p:nvCxnSpPr>
          <p:spPr>
            <a:xfrm flipV="1">
              <a:off x="2351370" y="3597920"/>
              <a:ext cx="5696149" cy="627191"/>
            </a:xfrm>
            <a:prstGeom prst="bentConnector4">
              <a:avLst>
                <a:gd name="adj1" fmla="val 43213"/>
                <a:gd name="adj2" fmla="val 148618"/>
              </a:avLst>
            </a:prstGeom>
            <a:ln w="47625">
              <a:solidFill>
                <a:srgbClr val="00B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9" name="Connecteur en angle 1058"/>
          <p:cNvCxnSpPr>
            <a:cxnSpLocks/>
          </p:cNvCxnSpPr>
          <p:nvPr/>
        </p:nvCxnSpPr>
        <p:spPr>
          <a:xfrm rot="16200000" flipH="1" flipV="1">
            <a:off x="3974903" y="-126730"/>
            <a:ext cx="196453" cy="4842251"/>
          </a:xfrm>
          <a:prstGeom prst="bentConnector3">
            <a:avLst>
              <a:gd name="adj1" fmla="val -116364"/>
            </a:avLst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ZoneTexte 99"/>
          <p:cNvSpPr txBox="1">
            <a:spLocks noChangeArrowheads="1"/>
          </p:cNvSpPr>
          <p:nvPr/>
        </p:nvSpPr>
        <p:spPr bwMode="auto">
          <a:xfrm>
            <a:off x="5018486" y="3694510"/>
            <a:ext cx="11196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200" i="1" dirty="0"/>
              <a:t>подписывает</a:t>
            </a:r>
            <a:endParaRPr lang="fr-FR" sz="1200" i="1" dirty="0"/>
          </a:p>
        </p:txBody>
      </p:sp>
      <p:grpSp>
        <p:nvGrpSpPr>
          <p:cNvPr id="137" name="Groupe 136"/>
          <p:cNvGrpSpPr>
            <a:grpSpLocks/>
          </p:cNvGrpSpPr>
          <p:nvPr/>
        </p:nvGrpSpPr>
        <p:grpSpPr bwMode="auto">
          <a:xfrm>
            <a:off x="6899144" y="3694097"/>
            <a:ext cx="1134224" cy="1068245"/>
            <a:chOff x="7675544" y="3781936"/>
            <a:chExt cx="1510733" cy="1424638"/>
          </a:xfrm>
        </p:grpSpPr>
        <p:grpSp>
          <p:nvGrpSpPr>
            <p:cNvPr id="1075" name="Groupe 1074"/>
            <p:cNvGrpSpPr/>
            <p:nvPr/>
          </p:nvGrpSpPr>
          <p:grpSpPr>
            <a:xfrm>
              <a:off x="7675544" y="4420573"/>
              <a:ext cx="801825" cy="442477"/>
              <a:chOff x="7690510" y="4117799"/>
              <a:chExt cx="801825" cy="442477"/>
            </a:xfrm>
            <a:solidFill>
              <a:srgbClr val="FFFF99"/>
            </a:solidFill>
          </p:grpSpPr>
          <p:sp>
            <p:nvSpPr>
              <p:cNvPr id="117" name="Émoticône 116"/>
              <p:cNvSpPr/>
              <p:nvPr/>
            </p:nvSpPr>
            <p:spPr>
              <a:xfrm>
                <a:off x="7690510" y="4158334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sz="1350"/>
              </a:p>
            </p:txBody>
          </p:sp>
          <p:sp>
            <p:nvSpPr>
              <p:cNvPr id="118" name="Émoticône 117"/>
              <p:cNvSpPr/>
              <p:nvPr/>
            </p:nvSpPr>
            <p:spPr>
              <a:xfrm>
                <a:off x="7918285" y="4117799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sz="1350"/>
              </a:p>
            </p:txBody>
          </p:sp>
          <p:sp>
            <p:nvSpPr>
              <p:cNvPr id="119" name="Émoticône 118"/>
              <p:cNvSpPr/>
              <p:nvPr/>
            </p:nvSpPr>
            <p:spPr>
              <a:xfrm>
                <a:off x="8175991" y="4158334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sz="1350"/>
              </a:p>
            </p:txBody>
          </p:sp>
        </p:grpSp>
        <p:cxnSp>
          <p:nvCxnSpPr>
            <p:cNvPr id="1077" name="Connecteur droit avec flèche 1076"/>
            <p:cNvCxnSpPr>
              <a:cxnSpLocks/>
            </p:cNvCxnSpPr>
            <p:nvPr/>
          </p:nvCxnSpPr>
          <p:spPr>
            <a:xfrm>
              <a:off x="7977616" y="3968037"/>
              <a:ext cx="14272" cy="452537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30" name="ZoneTexte 123"/>
            <p:cNvSpPr txBox="1">
              <a:spLocks noChangeArrowheads="1"/>
            </p:cNvSpPr>
            <p:nvPr/>
          </p:nvSpPr>
          <p:spPr bwMode="auto">
            <a:xfrm>
              <a:off x="7981296" y="3781936"/>
              <a:ext cx="1204981" cy="338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ru-RU" sz="1050" i="1" dirty="0"/>
                <a:t>выбирает</a:t>
              </a:r>
              <a:endParaRPr lang="fr-FR" sz="1050" i="1" dirty="0"/>
            </a:p>
          </p:txBody>
        </p:sp>
        <p:sp>
          <p:nvSpPr>
            <p:cNvPr id="16431" name="ZoneTexte 124"/>
            <p:cNvSpPr txBox="1">
              <a:spLocks noChangeArrowheads="1"/>
            </p:cNvSpPr>
            <p:nvPr/>
          </p:nvSpPr>
          <p:spPr bwMode="auto">
            <a:xfrm>
              <a:off x="7680154" y="4837161"/>
              <a:ext cx="961741" cy="369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200" b="1" dirty="0"/>
                <a:t>СП</a:t>
              </a:r>
              <a:endParaRPr lang="fr-FR" sz="1200" b="1" dirty="0"/>
            </a:p>
          </p:txBody>
        </p:sp>
      </p:grpSp>
      <p:grpSp>
        <p:nvGrpSpPr>
          <p:cNvPr id="138" name="Groupe 137"/>
          <p:cNvGrpSpPr>
            <a:grpSpLocks/>
          </p:cNvGrpSpPr>
          <p:nvPr/>
        </p:nvGrpSpPr>
        <p:grpSpPr bwMode="auto">
          <a:xfrm>
            <a:off x="2451497" y="3743326"/>
            <a:ext cx="4413647" cy="1270397"/>
            <a:chOff x="1744524" y="3848561"/>
            <a:chExt cx="5885260" cy="1692730"/>
          </a:xfrm>
        </p:grpSpPr>
        <p:sp>
          <p:nvSpPr>
            <p:cNvPr id="16424" name="ZoneTexte 108"/>
            <p:cNvSpPr txBox="1">
              <a:spLocks noChangeArrowheads="1"/>
            </p:cNvSpPr>
            <p:nvPr/>
          </p:nvSpPr>
          <p:spPr bwMode="auto">
            <a:xfrm>
              <a:off x="3221704" y="4586838"/>
              <a:ext cx="3348675" cy="369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200" i="1" dirty="0"/>
                <a:t>Реализует проект по гранту ГФ</a:t>
              </a:r>
              <a:endParaRPr lang="fr-FR" sz="1200" i="1" dirty="0"/>
            </a:p>
          </p:txBody>
        </p:sp>
        <p:grpSp>
          <p:nvGrpSpPr>
            <p:cNvPr id="16425" name="Groupe 104"/>
            <p:cNvGrpSpPr>
              <a:grpSpLocks/>
            </p:cNvGrpSpPr>
            <p:nvPr/>
          </p:nvGrpSpPr>
          <p:grpSpPr bwMode="auto">
            <a:xfrm>
              <a:off x="1744524" y="3848561"/>
              <a:ext cx="5885260" cy="1692730"/>
              <a:chOff x="1655654" y="3618107"/>
              <a:chExt cx="5885260" cy="1692730"/>
            </a:xfrm>
          </p:grpSpPr>
          <p:sp>
            <p:nvSpPr>
              <p:cNvPr id="1079" name="Accolade ouvrante 1078"/>
              <p:cNvSpPr/>
              <p:nvPr/>
            </p:nvSpPr>
            <p:spPr>
              <a:xfrm>
                <a:off x="6974139" y="3618107"/>
                <a:ext cx="566775" cy="1692730"/>
              </a:xfrm>
              <a:prstGeom prst="leftBrace">
                <a:avLst>
                  <a:gd name="adj1" fmla="val 8333"/>
                  <a:gd name="adj2" fmla="val 67603"/>
                </a:avLst>
              </a:prstGeom>
              <a:ln w="47625">
                <a:solidFill>
                  <a:schemeClr val="accent6">
                    <a:lumMod val="60000"/>
                    <a:lumOff val="40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sz="1350"/>
              </a:p>
            </p:txBody>
          </p:sp>
          <p:cxnSp>
            <p:nvCxnSpPr>
              <p:cNvPr id="1085" name="Connecteur en angle 1084"/>
              <p:cNvCxnSpPr>
                <a:stCxn id="1079" idx="1"/>
                <a:endCxn id="61" idx="2"/>
              </p:cNvCxnSpPr>
              <p:nvPr/>
            </p:nvCxnSpPr>
            <p:spPr>
              <a:xfrm rot="10800000">
                <a:off x="1655654" y="4363733"/>
                <a:ext cx="5318485" cy="398196"/>
              </a:xfrm>
              <a:prstGeom prst="bentConnector2">
                <a:avLst/>
              </a:prstGeom>
              <a:ln w="47625">
                <a:solidFill>
                  <a:schemeClr val="accent6">
                    <a:lumMod val="60000"/>
                    <a:lumOff val="40000"/>
                  </a:schemeClr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5" name="Connecteur en angle 74"/>
          <p:cNvCxnSpPr>
            <a:stCxn id="31" idx="6"/>
          </p:cNvCxnSpPr>
          <p:nvPr/>
        </p:nvCxnSpPr>
        <p:spPr>
          <a:xfrm flipH="1">
            <a:off x="4680348" y="3383757"/>
            <a:ext cx="2664619" cy="1989535"/>
          </a:xfrm>
          <a:prstGeom prst="bentConnector3">
            <a:avLst>
              <a:gd name="adj1" fmla="val -18466"/>
            </a:avLst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rganigramme : Multidocument 76"/>
          <p:cNvSpPr/>
          <p:nvPr/>
        </p:nvSpPr>
        <p:spPr>
          <a:xfrm>
            <a:off x="3653899" y="4995175"/>
            <a:ext cx="1029890" cy="702469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b="1">
                <a:solidFill>
                  <a:schemeClr val="tx1"/>
                </a:solidFill>
              </a:rPr>
              <a:t>PU/DR</a:t>
            </a:r>
            <a:endParaRPr lang="fr-FR" sz="1350" b="1">
              <a:solidFill>
                <a:schemeClr val="tx1"/>
              </a:solidFill>
            </a:endParaRPr>
          </a:p>
        </p:txBody>
      </p:sp>
      <p:grpSp>
        <p:nvGrpSpPr>
          <p:cNvPr id="139" name="Groupe 138"/>
          <p:cNvGrpSpPr>
            <a:grpSpLocks/>
          </p:cNvGrpSpPr>
          <p:nvPr/>
        </p:nvGrpSpPr>
        <p:grpSpPr bwMode="auto">
          <a:xfrm>
            <a:off x="2518173" y="4932761"/>
            <a:ext cx="541660" cy="653653"/>
            <a:chOff x="1833266" y="5433698"/>
            <a:chExt cx="722282" cy="871586"/>
          </a:xfrm>
        </p:grpSpPr>
        <p:sp>
          <p:nvSpPr>
            <p:cNvPr id="149" name="Émoticône 148"/>
            <p:cNvSpPr/>
            <p:nvPr/>
          </p:nvSpPr>
          <p:spPr>
            <a:xfrm>
              <a:off x="1915825" y="5806781"/>
              <a:ext cx="469945" cy="498503"/>
            </a:xfrm>
            <a:prstGeom prst="smileyFac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1350"/>
            </a:p>
          </p:txBody>
        </p:sp>
        <p:sp>
          <p:nvSpPr>
            <p:cNvPr id="16423" name="ZoneTexte 156"/>
            <p:cNvSpPr txBox="1">
              <a:spLocks noChangeArrowheads="1"/>
            </p:cNvSpPr>
            <p:nvPr/>
          </p:nvSpPr>
          <p:spPr bwMode="auto">
            <a:xfrm>
              <a:off x="1833266" y="5433698"/>
              <a:ext cx="722282" cy="369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200" b="1" dirty="0"/>
                <a:t>МАФ</a:t>
              </a:r>
              <a:endParaRPr lang="fr-FR" sz="1200" b="1" dirty="0"/>
            </a:p>
          </p:txBody>
        </p:sp>
      </p:grpSp>
      <p:cxnSp>
        <p:nvCxnSpPr>
          <p:cNvPr id="86" name="Connecteur droit avec flèche 85"/>
          <p:cNvCxnSpPr>
            <a:stCxn id="77" idx="1"/>
            <a:endCxn id="149" idx="6"/>
          </p:cNvCxnSpPr>
          <p:nvPr/>
        </p:nvCxnSpPr>
        <p:spPr>
          <a:xfrm flipH="1">
            <a:off x="2932510" y="5346409"/>
            <a:ext cx="721388" cy="53076"/>
          </a:xfrm>
          <a:prstGeom prst="straightConnector1">
            <a:avLst/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ZoneTexte 159"/>
          <p:cNvSpPr txBox="1">
            <a:spLocks noChangeArrowheads="1"/>
          </p:cNvSpPr>
          <p:nvPr/>
        </p:nvSpPr>
        <p:spPr bwMode="auto">
          <a:xfrm>
            <a:off x="4925617" y="5349478"/>
            <a:ext cx="264134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eaLnBrk="1" hangingPunct="1"/>
            <a:r>
              <a:rPr lang="ru-RU" sz="1050" i="1" dirty="0"/>
              <a:t>Отчитывается по РЕЗУЛЬТАТАМ, запрашивает ФИНАНСИРОВАНИЕ </a:t>
            </a:r>
            <a:endParaRPr lang="fr-FR" sz="1050" i="1" dirty="0"/>
          </a:p>
        </p:txBody>
      </p:sp>
      <p:sp>
        <p:nvSpPr>
          <p:cNvPr id="161" name="ZoneTexte 160"/>
          <p:cNvSpPr txBox="1">
            <a:spLocks noChangeArrowheads="1"/>
          </p:cNvSpPr>
          <p:nvPr/>
        </p:nvSpPr>
        <p:spPr bwMode="auto">
          <a:xfrm>
            <a:off x="1378744" y="4911329"/>
            <a:ext cx="10918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200" i="1" dirty="0"/>
              <a:t>проверяет</a:t>
            </a:r>
            <a:r>
              <a:rPr lang="fr-FR" sz="1200" i="1" dirty="0"/>
              <a:t> &amp; </a:t>
            </a:r>
            <a:r>
              <a:rPr lang="ru-RU" sz="1200" i="1" dirty="0"/>
              <a:t>подает</a:t>
            </a:r>
            <a:endParaRPr lang="fr-FR" sz="1200" i="1" dirty="0"/>
          </a:p>
        </p:txBody>
      </p:sp>
      <p:cxnSp>
        <p:nvCxnSpPr>
          <p:cNvPr id="88" name="Connecteur en angle 87"/>
          <p:cNvCxnSpPr>
            <a:stCxn id="149" idx="2"/>
          </p:cNvCxnSpPr>
          <p:nvPr/>
        </p:nvCxnSpPr>
        <p:spPr>
          <a:xfrm rot="10800000">
            <a:off x="1273969" y="2780110"/>
            <a:ext cx="1306116" cy="2619375"/>
          </a:xfrm>
          <a:prstGeom prst="bentConnector2">
            <a:avLst/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2" name="Groupe 161"/>
          <p:cNvGrpSpPr>
            <a:grpSpLocks/>
          </p:cNvGrpSpPr>
          <p:nvPr/>
        </p:nvGrpSpPr>
        <p:grpSpPr bwMode="auto">
          <a:xfrm>
            <a:off x="1787130" y="2840831"/>
            <a:ext cx="5206603" cy="695325"/>
            <a:chOff x="859069" y="2645162"/>
            <a:chExt cx="6941468" cy="926085"/>
          </a:xfrm>
        </p:grpSpPr>
        <p:sp>
          <p:nvSpPr>
            <p:cNvPr id="16420" name="ZoneTexte 11"/>
            <p:cNvSpPr txBox="1">
              <a:spLocks noChangeArrowheads="1"/>
            </p:cNvSpPr>
            <p:nvPr/>
          </p:nvSpPr>
          <p:spPr bwMode="auto">
            <a:xfrm>
              <a:off x="995188" y="3199288"/>
              <a:ext cx="2450893" cy="368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200" i="1" dirty="0"/>
                <a:t>выделяет</a:t>
              </a:r>
              <a:endParaRPr lang="fr-FR" sz="1200" i="1" dirty="0"/>
            </a:p>
          </p:txBody>
        </p:sp>
        <p:cxnSp>
          <p:nvCxnSpPr>
            <p:cNvPr id="112" name="Connecteur en angle 111"/>
            <p:cNvCxnSpPr/>
            <p:nvPr/>
          </p:nvCxnSpPr>
          <p:spPr>
            <a:xfrm>
              <a:off x="859069" y="2645162"/>
              <a:ext cx="6941468" cy="926085"/>
            </a:xfrm>
            <a:prstGeom prst="bentConnector3">
              <a:avLst>
                <a:gd name="adj1" fmla="val -126"/>
              </a:avLst>
            </a:prstGeom>
            <a:ln w="3175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1989181" y="2269369"/>
            <a:ext cx="90441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sz="1350" i="1" dirty="0"/>
              <a:t>Письмо </a:t>
            </a:r>
            <a:r>
              <a:rPr lang="fr-FR" sz="1350" i="1" dirty="0"/>
              <a:t>$ </a:t>
            </a:r>
            <a:endParaRPr lang="fr-FR" sz="1350" dirty="0"/>
          </a:p>
        </p:txBody>
      </p:sp>
      <p:grpSp>
        <p:nvGrpSpPr>
          <p:cNvPr id="159" name="Groupe 158"/>
          <p:cNvGrpSpPr>
            <a:grpSpLocks/>
          </p:cNvGrpSpPr>
          <p:nvPr/>
        </p:nvGrpSpPr>
        <p:grpSpPr bwMode="auto">
          <a:xfrm>
            <a:off x="4073130" y="2789875"/>
            <a:ext cx="2920603" cy="608170"/>
            <a:chOff x="3907587" y="2576936"/>
            <a:chExt cx="3892951" cy="810946"/>
          </a:xfrm>
        </p:grpSpPr>
        <p:pic>
          <p:nvPicPr>
            <p:cNvPr id="16416" name="Picture 7" descr="C:\Users\Giraud\AppData\Local\Microsoft\Windows\Temporary Internet Files\Content.IE5\4HUG2ZMP\MC900345367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587" y="2660303"/>
              <a:ext cx="727579" cy="727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1" name="Connecteur droit avec flèche 150"/>
            <p:cNvCxnSpPr>
              <a:stCxn id="16416" idx="3"/>
              <a:endCxn id="31" idx="2"/>
            </p:cNvCxnSpPr>
            <p:nvPr/>
          </p:nvCxnSpPr>
          <p:spPr>
            <a:xfrm>
              <a:off x="4634441" y="3024321"/>
              <a:ext cx="3166097" cy="344510"/>
            </a:xfrm>
            <a:prstGeom prst="straightConnector1">
              <a:avLst/>
            </a:prstGeom>
            <a:ln w="25400">
              <a:solidFill>
                <a:schemeClr val="tx2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cteur droit 157"/>
            <p:cNvCxnSpPr>
              <a:stCxn id="18" idx="2"/>
              <a:endCxn id="16416" idx="0"/>
            </p:cNvCxnSpPr>
            <p:nvPr/>
          </p:nvCxnSpPr>
          <p:spPr>
            <a:xfrm>
              <a:off x="4153572" y="2576936"/>
              <a:ext cx="117805" cy="83367"/>
            </a:xfrm>
            <a:prstGeom prst="line">
              <a:avLst/>
            </a:prstGeom>
            <a:ln w="25400">
              <a:solidFill>
                <a:schemeClr val="tx2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19" name="ZoneTexte 225"/>
            <p:cNvSpPr txBox="1">
              <a:spLocks noChangeArrowheads="1"/>
            </p:cNvSpPr>
            <p:nvPr/>
          </p:nvSpPr>
          <p:spPr bwMode="auto">
            <a:xfrm>
              <a:off x="5220422" y="2781045"/>
              <a:ext cx="1629148" cy="369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ru-RU" sz="1200" i="1" dirty="0"/>
                <a:t>надзор</a:t>
              </a:r>
              <a:endParaRPr lang="fr-FR" sz="1200" i="1" dirty="0"/>
            </a:p>
          </p:txBody>
        </p:sp>
      </p:grpSp>
      <p:sp>
        <p:nvSpPr>
          <p:cNvPr id="59" name="Émoticône 118">
            <a:extLst>
              <a:ext uri="{FF2B5EF4-FFF2-40B4-BE49-F238E27FC236}">
                <a16:creationId xmlns:a16="http://schemas.microsoft.com/office/drawing/2014/main" id="{50936F78-1F2C-4007-9C87-6DC43F2D4335}"/>
              </a:ext>
            </a:extLst>
          </p:cNvPr>
          <p:cNvSpPr/>
          <p:nvPr/>
        </p:nvSpPr>
        <p:spPr bwMode="auto">
          <a:xfrm>
            <a:off x="6818731" y="4760239"/>
            <a:ext cx="257785" cy="302180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60" name="Émoticône 118">
            <a:extLst>
              <a:ext uri="{FF2B5EF4-FFF2-40B4-BE49-F238E27FC236}">
                <a16:creationId xmlns:a16="http://schemas.microsoft.com/office/drawing/2014/main" id="{FFF70E90-8BA8-40B0-B121-B53207301173}"/>
              </a:ext>
            </a:extLst>
          </p:cNvPr>
          <p:cNvSpPr/>
          <p:nvPr/>
        </p:nvSpPr>
        <p:spPr bwMode="auto">
          <a:xfrm>
            <a:off x="7310040" y="4774933"/>
            <a:ext cx="237504" cy="301391"/>
          </a:xfrm>
          <a:prstGeom prst="smileyFac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62" name="Émoticône 118">
            <a:extLst>
              <a:ext uri="{FF2B5EF4-FFF2-40B4-BE49-F238E27FC236}">
                <a16:creationId xmlns:a16="http://schemas.microsoft.com/office/drawing/2014/main" id="{A58AB93B-091B-475B-8EF6-8483ADF64AA0}"/>
              </a:ext>
            </a:extLst>
          </p:cNvPr>
          <p:cNvSpPr/>
          <p:nvPr/>
        </p:nvSpPr>
        <p:spPr bwMode="auto">
          <a:xfrm>
            <a:off x="7156268" y="4773214"/>
            <a:ext cx="237504" cy="301391"/>
          </a:xfrm>
          <a:prstGeom prst="smileyFac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63" name="Émoticône 118">
            <a:extLst>
              <a:ext uri="{FF2B5EF4-FFF2-40B4-BE49-F238E27FC236}">
                <a16:creationId xmlns:a16="http://schemas.microsoft.com/office/drawing/2014/main" id="{6C10E504-56C9-4FB2-AF4A-59AA24679785}"/>
              </a:ext>
            </a:extLst>
          </p:cNvPr>
          <p:cNvSpPr/>
          <p:nvPr/>
        </p:nvSpPr>
        <p:spPr bwMode="auto">
          <a:xfrm>
            <a:off x="6992542" y="4782065"/>
            <a:ext cx="237504" cy="301391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1B780D7-5211-4DAF-97D5-9587679DF881}"/>
              </a:ext>
            </a:extLst>
          </p:cNvPr>
          <p:cNvSpPr txBox="1"/>
          <p:nvPr/>
        </p:nvSpPr>
        <p:spPr>
          <a:xfrm>
            <a:off x="6923723" y="5011331"/>
            <a:ext cx="663072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1350" b="1" dirty="0"/>
              <a:t>ССП</a:t>
            </a:r>
            <a:endParaRPr lang="fr-FR" sz="1350" b="1" dirty="0"/>
          </a:p>
        </p:txBody>
      </p:sp>
      <p:cxnSp>
        <p:nvCxnSpPr>
          <p:cNvPr id="65" name="Connecteur droit avec flèche 1076">
            <a:extLst>
              <a:ext uri="{FF2B5EF4-FFF2-40B4-BE49-F238E27FC236}">
                <a16:creationId xmlns:a16="http://schemas.microsoft.com/office/drawing/2014/main" id="{85A61D0E-6B1E-4FF9-90B7-12DF3DBA6C14}"/>
              </a:ext>
            </a:extLst>
          </p:cNvPr>
          <p:cNvCxnSpPr>
            <a:cxnSpLocks/>
          </p:cNvCxnSpPr>
          <p:nvPr/>
        </p:nvCxnSpPr>
        <p:spPr bwMode="auto">
          <a:xfrm>
            <a:off x="7085266" y="4475746"/>
            <a:ext cx="10715" cy="339329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20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  <p:bldP spid="18" grpId="0"/>
      <p:bldP spid="20" grpId="0" animBg="1"/>
      <p:bldP spid="24" grpId="0"/>
      <p:bldP spid="33" grpId="0"/>
      <p:bldP spid="36" grpId="0"/>
      <p:bldP spid="100" grpId="0"/>
      <p:bldP spid="77" grpId="0" animBg="1"/>
      <p:bldP spid="160" grpId="0"/>
      <p:bldP spid="161" grpId="0"/>
      <p:bldP spid="1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solidFill>
                  <a:srgbClr val="C00000"/>
                </a:solidFill>
              </a:rPr>
              <a:t>   </a:t>
            </a:r>
          </a:p>
          <a:p>
            <a:pPr marL="0" indent="0">
              <a:buNone/>
            </a:pPr>
            <a:endParaRPr lang="en-US" sz="54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5400" dirty="0">
                <a:solidFill>
                  <a:srgbClr val="C00000"/>
                </a:solidFill>
              </a:rPr>
              <a:t>Благодарю за внимание!</a:t>
            </a:r>
          </a:p>
          <a:p>
            <a:pPr marL="0" indent="0">
              <a:buNone/>
            </a:pPr>
            <a:endParaRPr lang="ru-RU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11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5E4EBF-F2C8-4183-8609-62BC85FF4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305800" cy="304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 b="1" dirty="0" err="1">
                <a:solidFill>
                  <a:schemeClr val="tx1"/>
                </a:solidFill>
              </a:rPr>
              <a:t>Обзор</a:t>
            </a:r>
            <a:r>
              <a:rPr lang="en-US" sz="1500" b="1" dirty="0">
                <a:solidFill>
                  <a:schemeClr val="tx1"/>
                </a:solidFill>
              </a:rPr>
              <a:t> </a:t>
            </a:r>
            <a:r>
              <a:rPr lang="en-US" sz="1500" b="1" dirty="0" err="1">
                <a:solidFill>
                  <a:schemeClr val="tx1"/>
                </a:solidFill>
              </a:rPr>
              <a:t>выделенной</a:t>
            </a:r>
            <a:r>
              <a:rPr lang="en-US" sz="1500" b="1" dirty="0">
                <a:solidFill>
                  <a:schemeClr val="tx1"/>
                </a:solidFill>
              </a:rPr>
              <a:t> </a:t>
            </a:r>
            <a:r>
              <a:rPr lang="en-US" sz="1500" b="1" dirty="0" err="1">
                <a:solidFill>
                  <a:schemeClr val="tx1"/>
                </a:solidFill>
              </a:rPr>
              <a:t>суммы</a:t>
            </a:r>
            <a:r>
              <a:rPr lang="en-US" sz="1500" b="1" dirty="0">
                <a:solidFill>
                  <a:schemeClr val="tx1"/>
                </a:solidFill>
              </a:rPr>
              <a:t> c</a:t>
            </a:r>
            <a:r>
              <a:rPr lang="kk-KZ" sz="1500" b="1" dirty="0">
                <a:solidFill>
                  <a:schemeClr val="tx1"/>
                </a:solidFill>
              </a:rPr>
              <a:t>о</a:t>
            </a:r>
            <a:r>
              <a:rPr lang="en-US" sz="1500" b="1" dirty="0">
                <a:solidFill>
                  <a:schemeClr val="tx1"/>
                </a:solidFill>
              </a:rPr>
              <a:t> </a:t>
            </a:r>
            <a:r>
              <a:rPr lang="en-US" sz="1500" b="1" dirty="0" err="1">
                <a:solidFill>
                  <a:schemeClr val="tx1"/>
                </a:solidFill>
              </a:rPr>
              <a:t>схемой</a:t>
            </a:r>
            <a:r>
              <a:rPr lang="en-US" sz="1500" b="1" dirty="0">
                <a:solidFill>
                  <a:schemeClr val="tx1"/>
                </a:solidFill>
              </a:rPr>
              <a:t> </a:t>
            </a:r>
            <a:r>
              <a:rPr lang="en-US" sz="1500" b="1" dirty="0" err="1">
                <a:solidFill>
                  <a:schemeClr val="tx1"/>
                </a:solidFill>
              </a:rPr>
              <a:t>распределения</a:t>
            </a:r>
            <a:r>
              <a:rPr lang="en-US" sz="1500" b="1" dirty="0">
                <a:solidFill>
                  <a:schemeClr val="tx1"/>
                </a:solidFill>
              </a:rPr>
              <a:t> </a:t>
            </a:r>
            <a:r>
              <a:rPr lang="en-US" sz="1500" b="1" dirty="0" err="1">
                <a:solidFill>
                  <a:schemeClr val="tx1"/>
                </a:solidFill>
              </a:rPr>
              <a:t>ресурсов</a:t>
            </a:r>
            <a:r>
              <a:rPr lang="en-US" sz="1500" b="1" dirty="0">
                <a:solidFill>
                  <a:schemeClr val="tx1"/>
                </a:solidFill>
              </a:rPr>
              <a:t> </a:t>
            </a:r>
            <a:r>
              <a:rPr lang="en-US" sz="1500" b="1" dirty="0" err="1">
                <a:solidFill>
                  <a:schemeClr val="tx1"/>
                </a:solidFill>
              </a:rPr>
              <a:t>между</a:t>
            </a:r>
            <a:r>
              <a:rPr lang="en-US" sz="1500" b="1" dirty="0">
                <a:solidFill>
                  <a:schemeClr val="tx1"/>
                </a:solidFill>
              </a:rPr>
              <a:t> </a:t>
            </a:r>
            <a:r>
              <a:rPr lang="en-US" sz="1500" b="1" dirty="0" err="1">
                <a:solidFill>
                  <a:schemeClr val="tx1"/>
                </a:solidFill>
              </a:rPr>
              <a:t>программами</a:t>
            </a:r>
            <a:r>
              <a:rPr lang="en-US" sz="1500" b="1" dirty="0">
                <a:solidFill>
                  <a:schemeClr val="tx1"/>
                </a:solidFill>
              </a:rPr>
              <a:t> </a:t>
            </a:r>
            <a:r>
              <a:rPr lang="ru-RU" sz="1500" b="1" dirty="0">
                <a:solidFill>
                  <a:schemeClr val="tx1"/>
                </a:solidFill>
              </a:rPr>
              <a:t>(Письмо)</a:t>
            </a:r>
            <a:endParaRPr lang="en-US" sz="15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6B8A76BD-3B51-44EF-9C16-67395128A4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669313"/>
              </p:ext>
            </p:extLst>
          </p:nvPr>
        </p:nvGraphicFramePr>
        <p:xfrm>
          <a:off x="381000" y="838200"/>
          <a:ext cx="8305800" cy="2040891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2683556">
                  <a:extLst>
                    <a:ext uri="{9D8B030D-6E8A-4147-A177-3AD203B41FA5}">
                      <a16:colId xmlns:a16="http://schemas.microsoft.com/office/drawing/2014/main" val="2835864942"/>
                    </a:ext>
                  </a:extLst>
                </a:gridCol>
                <a:gridCol w="2597484">
                  <a:extLst>
                    <a:ext uri="{9D8B030D-6E8A-4147-A177-3AD203B41FA5}">
                      <a16:colId xmlns:a16="http://schemas.microsoft.com/office/drawing/2014/main" val="1161009968"/>
                    </a:ext>
                  </a:extLst>
                </a:gridCol>
                <a:gridCol w="3024760">
                  <a:extLst>
                    <a:ext uri="{9D8B030D-6E8A-4147-A177-3AD203B41FA5}">
                      <a16:colId xmlns:a16="http://schemas.microsoft.com/office/drawing/2014/main" val="143470164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Отвечающий критериям компонент заболевания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55" marR="4395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Выделенная сумма,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долл. США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55" marR="439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Период использования выделенных ресурсов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55" marR="439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278183"/>
                  </a:ext>
                </a:extLst>
              </a:tr>
              <a:tr h="2295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ВИЧ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55" marR="4395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7,442,991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55" marR="439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С 1 января 202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 г. по 31 декабря 202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 г.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55" marR="439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93448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Туберкулез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55" marR="4395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7,442,991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55" marR="439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 1 января 202</a:t>
                      </a:r>
                      <a:r>
                        <a:rPr lang="en-US" sz="1600">
                          <a:effectLst/>
                        </a:rPr>
                        <a:t>6</a:t>
                      </a:r>
                      <a:r>
                        <a:rPr lang="ru-RU" sz="1600">
                          <a:effectLst/>
                        </a:rPr>
                        <a:t> г. по 31 декабря 202</a:t>
                      </a:r>
                      <a:r>
                        <a:rPr lang="en-US" sz="1600">
                          <a:effectLst/>
                        </a:rPr>
                        <a:t>8</a:t>
                      </a:r>
                      <a:r>
                        <a:rPr lang="ru-RU" sz="1600">
                          <a:effectLst/>
                        </a:rPr>
                        <a:t> г.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55" marR="439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6496810"/>
                  </a:ext>
                </a:extLst>
              </a:tr>
              <a:tr h="22975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Итого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55" marR="4395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14,845,982 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55" marR="439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55" marR="439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3292324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42451FE-546F-440A-A15C-77E3AEBEE787}"/>
              </a:ext>
            </a:extLst>
          </p:cNvPr>
          <p:cNvSpPr txBox="1"/>
          <p:nvPr/>
        </p:nvSpPr>
        <p:spPr>
          <a:xfrm>
            <a:off x="266700" y="2955291"/>
            <a:ext cx="8610600" cy="36741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kk-KZ" sz="1600" b="1" dirty="0"/>
              <a:t>Основной получатель гранта по ВИЧ компоненту </a:t>
            </a:r>
            <a:r>
              <a:rPr lang="ru-RU" sz="1600" b="1" dirty="0"/>
              <a:t>– Казахский научный центр дерматологии и инфекционных заболеваний МЗРК</a:t>
            </a:r>
            <a:endParaRPr lang="en-US" sz="1600" b="1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600" b="1" dirty="0" err="1"/>
              <a:t>Разделение</a:t>
            </a:r>
            <a:r>
              <a:rPr lang="en-US" sz="1600" b="1" dirty="0"/>
              <a:t> программы. </a:t>
            </a:r>
            <a:r>
              <a:rPr lang="en-US" sz="1600" dirty="0" err="1"/>
              <a:t>Глобальный</a:t>
            </a:r>
            <a:r>
              <a:rPr lang="en-US" sz="1600" dirty="0"/>
              <a:t> фонд </a:t>
            </a:r>
            <a:r>
              <a:rPr lang="en-US" sz="1600" dirty="0" err="1"/>
              <a:t>предложил</a:t>
            </a:r>
            <a:r>
              <a:rPr lang="en-US" sz="1600" dirty="0"/>
              <a:t> </a:t>
            </a:r>
            <a:r>
              <a:rPr lang="en-US" sz="1600" dirty="0" err="1"/>
              <a:t>ориентировочное</a:t>
            </a:r>
            <a:r>
              <a:rPr lang="en-US" sz="1600" dirty="0"/>
              <a:t> </a:t>
            </a:r>
            <a:r>
              <a:rPr lang="en-US" sz="1600" dirty="0" err="1"/>
              <a:t>разделение</a:t>
            </a:r>
            <a:r>
              <a:rPr lang="en-US" sz="1600" dirty="0"/>
              <a:t> </a:t>
            </a:r>
            <a:r>
              <a:rPr lang="en-US" sz="1600" dirty="0" err="1"/>
              <a:t>выделяемых</a:t>
            </a:r>
            <a:r>
              <a:rPr lang="en-US" sz="1600" dirty="0"/>
              <a:t> средств по </a:t>
            </a:r>
            <a:r>
              <a:rPr lang="en-US" sz="1600" dirty="0" err="1"/>
              <a:t>соответствующим</a:t>
            </a:r>
            <a:r>
              <a:rPr lang="en-US" sz="1600" dirty="0"/>
              <a:t> </a:t>
            </a:r>
            <a:r>
              <a:rPr lang="en-US" sz="1600" dirty="0" err="1"/>
              <a:t>компонентам</a:t>
            </a:r>
            <a:r>
              <a:rPr lang="en-US" sz="1600" dirty="0"/>
              <a:t> заболеваний. </a:t>
            </a:r>
            <a:r>
              <a:rPr lang="en-US" sz="1600" dirty="0" err="1"/>
              <a:t>Тем</a:t>
            </a:r>
            <a:r>
              <a:rPr lang="en-US" sz="1600" dirty="0"/>
              <a:t> не </a:t>
            </a:r>
            <a:r>
              <a:rPr lang="en-US" sz="1600" dirty="0" err="1"/>
              <a:t>менее</a:t>
            </a:r>
            <a:r>
              <a:rPr lang="en-US" sz="1600" dirty="0"/>
              <a:t>, </a:t>
            </a:r>
            <a:r>
              <a:rPr lang="en-US" sz="1600" dirty="0" err="1"/>
              <a:t>Страновой</a:t>
            </a:r>
            <a:r>
              <a:rPr lang="en-US" sz="1600" dirty="0"/>
              <a:t> </a:t>
            </a:r>
            <a:r>
              <a:rPr lang="en-US" sz="1600" dirty="0" err="1"/>
              <a:t>координационный</a:t>
            </a:r>
            <a:r>
              <a:rPr lang="en-US" sz="1600" dirty="0"/>
              <a:t> </a:t>
            </a:r>
            <a:r>
              <a:rPr lang="en-US" sz="1600" dirty="0" err="1"/>
              <a:t>комитет</a:t>
            </a:r>
            <a:r>
              <a:rPr lang="en-US" sz="1600" dirty="0"/>
              <a:t> (СКК) </a:t>
            </a:r>
            <a:r>
              <a:rPr lang="en-US" sz="1600" dirty="0" err="1"/>
              <a:t>несет</a:t>
            </a:r>
            <a:r>
              <a:rPr lang="en-US" sz="1600" dirty="0"/>
              <a:t> </a:t>
            </a:r>
            <a:r>
              <a:rPr lang="en-US" sz="1600" dirty="0" err="1"/>
              <a:t>ответственность</a:t>
            </a:r>
            <a:r>
              <a:rPr lang="en-US" sz="1600" dirty="0"/>
              <a:t> </a:t>
            </a:r>
            <a:r>
              <a:rPr lang="en-US" sz="1600" dirty="0" err="1"/>
              <a:t>за</a:t>
            </a:r>
            <a:r>
              <a:rPr lang="en-US" sz="1600" dirty="0"/>
              <a:t> </a:t>
            </a:r>
            <a:r>
              <a:rPr lang="en-US" sz="1600" dirty="0" err="1"/>
              <a:t>оценку</a:t>
            </a:r>
            <a:r>
              <a:rPr lang="en-US" sz="1600" dirty="0"/>
              <a:t> и </a:t>
            </a:r>
            <a:r>
              <a:rPr lang="en-US" sz="1600" dirty="0" err="1"/>
              <a:t>предложение</a:t>
            </a:r>
            <a:r>
              <a:rPr lang="en-US" sz="1600" dirty="0"/>
              <a:t> </a:t>
            </a:r>
            <a:r>
              <a:rPr lang="en-US" sz="1600" dirty="0" err="1"/>
              <a:t>наилучшего</a:t>
            </a:r>
            <a:r>
              <a:rPr lang="en-US" sz="1600" dirty="0"/>
              <a:t> использования средств </a:t>
            </a:r>
            <a:r>
              <a:rPr lang="en-US" sz="1600" dirty="0" err="1"/>
              <a:t>для</a:t>
            </a:r>
            <a:r>
              <a:rPr lang="en-US" sz="1600" dirty="0"/>
              <a:t> </a:t>
            </a:r>
            <a:r>
              <a:rPr lang="en-US" sz="1600" dirty="0" err="1"/>
              <a:t>этих</a:t>
            </a:r>
            <a:r>
              <a:rPr lang="en-US" sz="1600" dirty="0"/>
              <a:t> </a:t>
            </a:r>
            <a:r>
              <a:rPr lang="en-US" sz="1600" dirty="0" err="1"/>
              <a:t>компонентов</a:t>
            </a:r>
            <a:r>
              <a:rPr lang="en-US" sz="1600" dirty="0"/>
              <a:t> </a:t>
            </a:r>
            <a:r>
              <a:rPr lang="en-US" sz="1600" dirty="0" err="1"/>
              <a:t>болезней</a:t>
            </a:r>
            <a:r>
              <a:rPr lang="en-US" sz="1600" dirty="0"/>
              <a:t> и </a:t>
            </a:r>
            <a:r>
              <a:rPr lang="en-US" sz="1600" dirty="0" err="1"/>
              <a:t>укрепления</a:t>
            </a:r>
            <a:r>
              <a:rPr lang="en-US" sz="1600" dirty="0"/>
              <a:t> </a:t>
            </a:r>
            <a:r>
              <a:rPr lang="en-US" sz="1600" dirty="0" err="1"/>
              <a:t>системы</a:t>
            </a:r>
            <a:r>
              <a:rPr lang="en-US" sz="1600" dirty="0"/>
              <a:t> здравоохранения. </a:t>
            </a:r>
            <a:endParaRPr lang="kk-KZ" sz="16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600" dirty="0" err="1"/>
              <a:t>Кандидаты</a:t>
            </a:r>
            <a:r>
              <a:rPr lang="en-US" sz="1600" dirty="0"/>
              <a:t> </a:t>
            </a:r>
            <a:r>
              <a:rPr lang="en-US" sz="1600" dirty="0" err="1"/>
              <a:t>могут</a:t>
            </a:r>
            <a:r>
              <a:rPr lang="en-US" sz="1600" dirty="0"/>
              <a:t> </a:t>
            </a:r>
            <a:r>
              <a:rPr lang="en-US" sz="1600" dirty="0" err="1"/>
              <a:t>согласиться</a:t>
            </a:r>
            <a:r>
              <a:rPr lang="en-US" sz="1600" dirty="0"/>
              <a:t> с </a:t>
            </a:r>
            <a:r>
              <a:rPr lang="en-US" sz="1600" dirty="0" err="1"/>
              <a:t>распределением</a:t>
            </a:r>
            <a:r>
              <a:rPr lang="en-US" sz="1600" dirty="0"/>
              <a:t> Глобального фонда </a:t>
            </a:r>
            <a:r>
              <a:rPr lang="en-US" sz="1600" dirty="0" err="1"/>
              <a:t>или</a:t>
            </a:r>
            <a:r>
              <a:rPr lang="en-US" sz="1600" dirty="0"/>
              <a:t> </a:t>
            </a:r>
            <a:r>
              <a:rPr lang="en-US" sz="1600" dirty="0" err="1"/>
              <a:t>предложить</a:t>
            </a:r>
            <a:r>
              <a:rPr lang="en-US" sz="1600" dirty="0"/>
              <a:t> </a:t>
            </a:r>
            <a:r>
              <a:rPr lang="en-US" sz="1600" dirty="0" err="1"/>
              <a:t>пересмотренное</a:t>
            </a:r>
            <a:r>
              <a:rPr lang="en-US" sz="1600" dirty="0"/>
              <a:t>, </a:t>
            </a:r>
            <a:r>
              <a:rPr lang="en-US" sz="1600" dirty="0" err="1"/>
              <a:t>основанное</a:t>
            </a:r>
            <a:r>
              <a:rPr lang="en-US" sz="1600" dirty="0"/>
              <a:t> на </a:t>
            </a:r>
            <a:r>
              <a:rPr lang="en-US" sz="1600" dirty="0" err="1"/>
              <a:t>научно</a:t>
            </a:r>
            <a:r>
              <a:rPr lang="en-US" sz="1600" dirty="0"/>
              <a:t> </a:t>
            </a:r>
            <a:r>
              <a:rPr lang="en-US" sz="1600" dirty="0" err="1"/>
              <a:t>обоснованном</a:t>
            </a:r>
            <a:r>
              <a:rPr lang="en-US" sz="1600" dirty="0"/>
              <a:t> </a:t>
            </a:r>
            <a:r>
              <a:rPr lang="en-US" sz="1600" dirty="0" err="1"/>
              <a:t>анализе</a:t>
            </a:r>
            <a:r>
              <a:rPr lang="en-US" sz="1600" dirty="0"/>
              <a:t> </a:t>
            </a:r>
            <a:r>
              <a:rPr lang="en-US" sz="1600" dirty="0" err="1"/>
              <a:t>программных</a:t>
            </a:r>
            <a:r>
              <a:rPr lang="en-US" sz="1600" dirty="0"/>
              <a:t> и </a:t>
            </a:r>
            <a:r>
              <a:rPr lang="en-US" sz="1600" dirty="0" err="1"/>
              <a:t>системных</a:t>
            </a:r>
            <a:r>
              <a:rPr lang="en-US" sz="1600" dirty="0"/>
              <a:t> </a:t>
            </a:r>
            <a:r>
              <a:rPr lang="en-US" sz="1600" dirty="0" err="1"/>
              <a:t>пробелов</a:t>
            </a:r>
            <a:r>
              <a:rPr lang="en-US" sz="1600" dirty="0"/>
              <a:t> и с </a:t>
            </a:r>
            <a:r>
              <a:rPr lang="en-US" sz="1600" dirty="0" err="1"/>
              <a:t>учетом</a:t>
            </a:r>
            <a:r>
              <a:rPr lang="en-US" sz="1600" dirty="0"/>
              <a:t> </a:t>
            </a:r>
            <a:r>
              <a:rPr lang="en-US" sz="1600" dirty="0" err="1"/>
              <a:t>финансирования</a:t>
            </a:r>
            <a:r>
              <a:rPr lang="en-US" sz="1600" dirty="0"/>
              <a:t>, </a:t>
            </a:r>
            <a:r>
              <a:rPr lang="en-US" sz="1600" dirty="0" err="1"/>
              <a:t>необходимого</a:t>
            </a:r>
            <a:r>
              <a:rPr lang="en-US" sz="1600" dirty="0"/>
              <a:t> </a:t>
            </a:r>
            <a:r>
              <a:rPr lang="en-US" sz="1600" dirty="0" err="1"/>
              <a:t>для</a:t>
            </a:r>
            <a:r>
              <a:rPr lang="en-US" sz="1600" dirty="0"/>
              <a:t> </a:t>
            </a:r>
            <a:r>
              <a:rPr lang="en-US" sz="1600" dirty="0" err="1"/>
              <a:t>поддержания</a:t>
            </a:r>
            <a:r>
              <a:rPr lang="en-US" sz="1600" dirty="0"/>
              <a:t> </a:t>
            </a:r>
            <a:r>
              <a:rPr lang="en-US" sz="1600" dirty="0" err="1"/>
              <a:t>основных</a:t>
            </a:r>
            <a:r>
              <a:rPr lang="en-US" sz="1600" dirty="0"/>
              <a:t> </a:t>
            </a:r>
            <a:r>
              <a:rPr lang="en-US" sz="1600" dirty="0" err="1"/>
              <a:t>программ</a:t>
            </a:r>
            <a:r>
              <a:rPr lang="en-US" sz="1600" dirty="0"/>
              <a:t>. </a:t>
            </a:r>
            <a:r>
              <a:rPr lang="en-US" sz="1600" dirty="0" err="1"/>
              <a:t>Глобальный</a:t>
            </a:r>
            <a:r>
              <a:rPr lang="en-US" sz="1600" dirty="0"/>
              <a:t> фонд  </a:t>
            </a:r>
            <a:r>
              <a:rPr lang="en-US" sz="1600" dirty="0" err="1"/>
              <a:t>ознакомится</a:t>
            </a:r>
            <a:r>
              <a:rPr lang="en-US" sz="1600" dirty="0"/>
              <a:t> и </a:t>
            </a:r>
            <a:r>
              <a:rPr lang="en-US" sz="1600" dirty="0" err="1"/>
              <a:t>рассмотрит</a:t>
            </a:r>
            <a:r>
              <a:rPr lang="en-US" sz="1600" dirty="0"/>
              <a:t> </a:t>
            </a:r>
            <a:r>
              <a:rPr lang="en-US" sz="1600" dirty="0" err="1"/>
              <a:t>обоснование</a:t>
            </a:r>
            <a:r>
              <a:rPr lang="en-US" sz="1600" dirty="0"/>
              <a:t> </a:t>
            </a:r>
            <a:r>
              <a:rPr lang="en-US" sz="1600" dirty="0" err="1"/>
              <a:t>любого</a:t>
            </a:r>
            <a:r>
              <a:rPr lang="en-US" sz="1600" dirty="0"/>
              <a:t> изменения </a:t>
            </a:r>
            <a:r>
              <a:rPr lang="en-US" sz="1600" dirty="0" err="1"/>
              <a:t>распределения</a:t>
            </a:r>
            <a:r>
              <a:rPr lang="en-US" sz="1600" dirty="0"/>
              <a:t> </a:t>
            </a:r>
            <a:r>
              <a:rPr lang="en-US" sz="1600" dirty="0" err="1"/>
              <a:t>между</a:t>
            </a:r>
            <a:r>
              <a:rPr lang="en-US" sz="1600" dirty="0"/>
              <a:t> </a:t>
            </a:r>
            <a:r>
              <a:rPr lang="en-US" sz="1600" dirty="0" err="1"/>
              <a:t>программами</a:t>
            </a:r>
            <a:r>
              <a:rPr lang="en-US" sz="1600" dirty="0"/>
              <a:t>. </a:t>
            </a:r>
            <a:endParaRPr lang="kk-KZ" sz="16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600" dirty="0" err="1"/>
              <a:t>Перед</a:t>
            </a:r>
            <a:r>
              <a:rPr lang="en-US" sz="1600" dirty="0"/>
              <a:t> </a:t>
            </a:r>
            <a:r>
              <a:rPr lang="en-US" sz="1600" dirty="0" err="1"/>
              <a:t>рассмотрением</a:t>
            </a:r>
            <a:r>
              <a:rPr lang="en-US" sz="1600" dirty="0"/>
              <a:t> </a:t>
            </a:r>
            <a:r>
              <a:rPr lang="en-US" sz="1600" dirty="0" err="1"/>
              <a:t>первого</a:t>
            </a:r>
            <a:r>
              <a:rPr lang="en-US" sz="1600" dirty="0"/>
              <a:t> </a:t>
            </a:r>
            <a:r>
              <a:rPr lang="en-US" sz="1600" dirty="0" err="1"/>
              <a:t>запроса</a:t>
            </a:r>
            <a:r>
              <a:rPr lang="en-US" sz="1600" dirty="0"/>
              <a:t> на </a:t>
            </a:r>
            <a:r>
              <a:rPr lang="en-US" sz="1600" dirty="0" err="1"/>
              <a:t>финансирование</a:t>
            </a:r>
            <a:r>
              <a:rPr lang="en-US" sz="1600" dirty="0"/>
              <a:t> </a:t>
            </a:r>
            <a:r>
              <a:rPr lang="en-US" sz="1600" dirty="0" err="1"/>
              <a:t>требуется</a:t>
            </a:r>
            <a:r>
              <a:rPr lang="en-US" sz="1600" dirty="0"/>
              <a:t> </a:t>
            </a:r>
            <a:r>
              <a:rPr lang="en-US" sz="1600" dirty="0" err="1"/>
              <a:t>одобрение</a:t>
            </a:r>
            <a:r>
              <a:rPr lang="en-US" sz="1600" dirty="0"/>
              <a:t> Глобального фонда.</a:t>
            </a:r>
          </a:p>
        </p:txBody>
      </p:sp>
    </p:spTree>
    <p:extLst>
      <p:ext uri="{BB962C8B-B14F-4D97-AF65-F5344CB8AC3E}">
        <p14:creationId xmlns:p14="http://schemas.microsoft.com/office/powerpoint/2010/main" val="1876496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C0D3B1-C079-440E-AD27-47CAC24F7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189" y="1070382"/>
            <a:ext cx="7338060" cy="451237"/>
          </a:xfrm>
        </p:spPr>
        <p:txBody>
          <a:bodyPr>
            <a:normAutofit/>
          </a:bodyPr>
          <a:lstStyle/>
          <a:p>
            <a:r>
              <a:rPr lang="ru-RU" sz="1800" b="1" dirty="0"/>
              <a:t>Казахстан: адаптированный запрос для целевого портфолио</a:t>
            </a:r>
            <a:endParaRPr lang="en-US" sz="1800" b="1" dirty="0"/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0B9D99B1-567B-4A76-9D3D-E042B376C4B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35000" y="1739900"/>
          <a:ext cx="7912100" cy="4085181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67270211"/>
                    </a:ext>
                  </a:extLst>
                </a:gridCol>
                <a:gridCol w="6692900">
                  <a:extLst>
                    <a:ext uri="{9D8B030D-6E8A-4147-A177-3AD203B41FA5}">
                      <a16:colId xmlns:a16="http://schemas.microsoft.com/office/drawing/2014/main" val="3991345573"/>
                    </a:ext>
                  </a:extLst>
                </a:gridCol>
              </a:tblGrid>
              <a:tr h="8864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Уровень дохода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Целевая направленность запроса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352497"/>
                  </a:ext>
                </a:extLst>
              </a:tr>
              <a:tr h="2980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Страны с уровнем дохода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выше среднего (Казахстан)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Поскольку Казахстан классифицируется как страна с уровнем дохода выше среднего, 100% выделяемого финансирования должно быть направлено на вмешательства, которые поддерживают или расширяют научно обоснованные вмешательства для ключевых и уязвимых групп населения населения.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Заявки должны включать, при необходимости, вмешательства, направленные на устранение барьеров и уязвимостей, связанных с правами человека и гендерными факторами, в доступе к услугам.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Приложения также могут включать новые технологии, которые представляют собой передовую мировую практику и имеют решающее значение для сохранения достижений и перехода к контролю и/или устранению; и вмешательства, способствующие готовности к переходу, которые должны включать критические потребности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ЖУССЗ для устойчивости, в зависимости от ситуации, улучшения справедливого охвата и использования услуг, в том числе путем финансирования услуг организаций гражданского общества по мере необходимости, а также планирования и реализации перехода, включая обеспечение устойчивых внутренних источников финансирования.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74774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5917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98823"/>
            <a:ext cx="7412476" cy="1136428"/>
          </a:xfrm>
        </p:spPr>
        <p:txBody>
          <a:bodyPr>
            <a:normAutofit/>
          </a:bodyPr>
          <a:lstStyle/>
          <a:p>
            <a:r>
              <a:rPr lang="ru-RU" sz="3300" b="1" dirty="0">
                <a:solidFill>
                  <a:srgbClr val="000000"/>
                </a:solidFill>
                <a:latin typeface="+mn-lt"/>
              </a:rPr>
              <a:t>Условия доступа к распределению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/>
              <a:t>4</a:t>
            </a:fld>
            <a:endParaRPr lang="en-US" sz="1000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889000" y="2760663"/>
            <a:ext cx="5886450" cy="2292350"/>
          </a:xfrm>
        </p:spPr>
        <p:txBody>
          <a:bodyPr>
            <a:normAutofit/>
          </a:bodyPr>
          <a:lstStyle/>
          <a:p>
            <a:pPr marL="342892" indent="-342892"/>
            <a:r>
              <a:rPr lang="ru-RU" b="1" dirty="0"/>
              <a:t>Совместное финансирование. </a:t>
            </a:r>
            <a:r>
              <a:rPr lang="ru-RU" b="0" i="0" dirty="0">
                <a:solidFill>
                  <a:srgbClr val="000000"/>
                </a:solidFill>
                <a:effectLst/>
              </a:rPr>
              <a:t>Чтобы стимулировать увеличение мобилизации внутренних ресурсов, 15%  (2 226 897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долл.США</a:t>
            </a:r>
            <a:r>
              <a:rPr lang="ru-RU" b="0" i="0" dirty="0">
                <a:solidFill>
                  <a:srgbClr val="000000"/>
                </a:solidFill>
                <a:effectLst/>
              </a:rPr>
              <a:t>) от общего объема ассигнований Глобального фонда Казахстана будут доступны после того, как Казахстан выполнит определенные требования по совместному финансированию.</a:t>
            </a:r>
          </a:p>
          <a:p>
            <a:pPr marL="342892" indent="-342892"/>
            <a:endParaRPr lang="ru-RU" b="1" dirty="0"/>
          </a:p>
          <a:p>
            <a:pPr lvl="2">
              <a:lnSpc>
                <a:spcPts val="1920"/>
              </a:lnSpc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6568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415385-7E87-4DB5-8AFA-9B3776BD0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87972"/>
            <a:ext cx="6845300" cy="890384"/>
          </a:xfrm>
        </p:spPr>
        <p:txBody>
          <a:bodyPr>
            <a:normAutofit/>
          </a:bodyPr>
          <a:lstStyle/>
          <a:p>
            <a:r>
              <a:rPr lang="ru-RU" sz="2100" b="1" dirty="0">
                <a:solidFill>
                  <a:srgbClr val="000000"/>
                </a:solidFill>
                <a:latin typeface="+mn-lt"/>
              </a:rPr>
              <a:t>Условия доступа к распределению</a:t>
            </a:r>
            <a:endParaRPr lang="en-US" sz="21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F39953-746F-4D15-8E99-AA556EE05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100" y="2679700"/>
            <a:ext cx="6845300" cy="3187700"/>
          </a:xfrm>
        </p:spPr>
        <p:txBody>
          <a:bodyPr>
            <a:normAutofit/>
          </a:bodyPr>
          <a:lstStyle/>
          <a:p>
            <a:r>
              <a:rPr lang="ru-RU" b="1" i="0" dirty="0">
                <a:solidFill>
                  <a:schemeClr val="tx1"/>
                </a:solidFill>
                <a:effectLst/>
              </a:rPr>
              <a:t>Требования к СКК. </a:t>
            </a:r>
            <a:r>
              <a:rPr lang="ru-RU" b="0" i="0" dirty="0">
                <a:solidFill>
                  <a:schemeClr val="tx1"/>
                </a:solidFill>
                <a:effectLst/>
              </a:rPr>
              <a:t>Секретариат Глобального фонда проверяет всех заявителей на соответствие квалификационным требованиям СКК.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en-US" b="0" i="0" dirty="0">
              <a:solidFill>
                <a:schemeClr val="tx1"/>
              </a:solidFill>
              <a:effectLst/>
            </a:endParaRPr>
          </a:p>
          <a:p>
            <a:r>
              <a:rPr lang="ru-RU" b="0" i="0" dirty="0">
                <a:solidFill>
                  <a:schemeClr val="tx1"/>
                </a:solidFill>
                <a:effectLst/>
              </a:rPr>
              <a:t>Соответствие требованиям 1 и 2 оценивается во время подача заявки на финансирование, а с 3 по 6 оценивается как при подаче заявки на финансирование, так и ежегодно в течение всего периода действия Глобального фонда. </a:t>
            </a:r>
          </a:p>
        </p:txBody>
      </p:sp>
    </p:spTree>
    <p:extLst>
      <p:ext uri="{BB962C8B-B14F-4D97-AF65-F5344CB8AC3E}">
        <p14:creationId xmlns:p14="http://schemas.microsoft.com/office/powerpoint/2010/main" val="927745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355976" y="2080592"/>
            <a:ext cx="4392488" cy="4300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ru-RU" sz="2000" b="1" dirty="0">
                <a:solidFill>
                  <a:schemeClr val="tx1"/>
                </a:solidFill>
              </a:rPr>
              <a:t>Наблюдение за выполнением программы и наличие </a:t>
            </a:r>
            <a:r>
              <a:rPr lang="ru-RU" sz="2000" b="1" dirty="0">
                <a:solidFill>
                  <a:srgbClr val="FF0000"/>
                </a:solidFill>
              </a:rPr>
              <a:t>плана надзорных визитов 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sz="2000" b="1" dirty="0">
                <a:solidFill>
                  <a:srgbClr val="FF0000"/>
                </a:solidFill>
              </a:rPr>
              <a:t>Документирование </a:t>
            </a:r>
            <a:r>
              <a:rPr lang="ru-RU" sz="2000" b="1" dirty="0">
                <a:solidFill>
                  <a:schemeClr val="tx1"/>
                </a:solidFill>
              </a:rPr>
              <a:t>вовлечения  групп населения, затронутых заболеваниями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sz="2000" b="1" dirty="0">
                <a:solidFill>
                  <a:srgbClr val="FF0000"/>
                </a:solidFill>
              </a:rPr>
              <a:t>Прозрачный и документированный </a:t>
            </a:r>
            <a:r>
              <a:rPr lang="ru-RU" sz="2000" b="1" dirty="0">
                <a:solidFill>
                  <a:schemeClr val="tx1"/>
                </a:solidFill>
              </a:rPr>
              <a:t>процесс вовлечения  НПО и КГН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sz="2000" b="1" dirty="0">
                <a:solidFill>
                  <a:schemeClr val="tx1"/>
                </a:solidFill>
              </a:rPr>
              <a:t>Разработана и доступна</a:t>
            </a:r>
            <a:r>
              <a:rPr lang="ru-RU" sz="2000" b="1" dirty="0">
                <a:solidFill>
                  <a:srgbClr val="FF0000"/>
                </a:solidFill>
              </a:rPr>
              <a:t> политика по конфликту интересов</a:t>
            </a:r>
            <a:r>
              <a:rPr lang="ru-RU" sz="2000" b="1" dirty="0">
                <a:solidFill>
                  <a:schemeClr val="tx1"/>
                </a:solidFill>
              </a:rPr>
              <a:t>, которая касается всех членов СКК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79512" y="-99392"/>
            <a:ext cx="8784976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tIns="45720" rIns="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dirty="0"/>
              <a:t>Квалификационные критерии к СКК</a:t>
            </a:r>
            <a:endParaRPr lang="en-GB" sz="3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23528" y="2399397"/>
            <a:ext cx="3528392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000" b="1" dirty="0">
                <a:solidFill>
                  <a:srgbClr val="FF0000"/>
                </a:solidFill>
              </a:rPr>
              <a:t>Прозрачный и документированный </a:t>
            </a:r>
            <a:r>
              <a:rPr lang="ru-RU" sz="2000" b="1" dirty="0">
                <a:solidFill>
                  <a:srgbClr val="000066"/>
                </a:solidFill>
              </a:rPr>
              <a:t>процесс вовлечения широкого круга заинтересованных сторон в написание заявки</a:t>
            </a:r>
            <a:endParaRPr lang="en-US" sz="1400" dirty="0"/>
          </a:p>
          <a:p>
            <a:pPr marL="514350" indent="-514350">
              <a:buFont typeface="+mj-lt"/>
              <a:buAutoNum type="arabicPeriod" startAt="2"/>
            </a:pPr>
            <a:r>
              <a:rPr lang="ru-RU" sz="2000" b="1" dirty="0">
                <a:solidFill>
                  <a:srgbClr val="FF0000"/>
                </a:solidFill>
              </a:rPr>
              <a:t>Прозрачный и документированный </a:t>
            </a:r>
            <a:r>
              <a:rPr lang="ru-RU" sz="2000" b="1" dirty="0">
                <a:solidFill>
                  <a:srgbClr val="000066"/>
                </a:solidFill>
              </a:rPr>
              <a:t>процесс по выдвижению и выбору основных реципиентов</a:t>
            </a:r>
            <a:r>
              <a:rPr lang="en-US" sz="2000" dirty="0"/>
              <a:t>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79512" y="1052736"/>
            <a:ext cx="3744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/>
              <a:t>Требования к СКК оцениваются в процессе рассмотрения заявки</a:t>
            </a:r>
            <a:endParaRPr lang="en-GB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4427984" y="1052736"/>
            <a:ext cx="417646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/>
              <a:t>Требования к СКК оцениваются ежегодно</a:t>
            </a:r>
            <a:r>
              <a:rPr lang="en-US" sz="2000" b="1" i="1" dirty="0"/>
              <a:t> </a:t>
            </a:r>
            <a:r>
              <a:rPr lang="en-US" sz="2000" dirty="0"/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495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A2E1C9ED-05D4-4252-B98C-092DDCDFF2D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06" imgH="306" progId="TCLayout.ActiveDocument.1">
                  <p:embed/>
                </p:oleObj>
              </mc:Choice>
              <mc:Fallback>
                <p:oleObj name="think-cell Slide" r:id="rId6" imgW="306" imgH="306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A2E1C9ED-05D4-4252-B98C-092DDCDFF2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323D7F77-901E-4342-AD81-29F2A33E179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857250"/>
            <a:ext cx="119063" cy="119063"/>
          </a:xfrm>
          <a:prstGeom prst="rect">
            <a:avLst/>
          </a:prstGeom>
          <a:solidFill>
            <a:srgbClr val="FFA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225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932F5CB-5ADF-46A4-A137-C95A731DA6A3}"/>
              </a:ext>
            </a:extLst>
          </p:cNvPr>
          <p:cNvSpPr/>
          <p:nvPr/>
        </p:nvSpPr>
        <p:spPr>
          <a:xfrm>
            <a:off x="425264" y="2438401"/>
            <a:ext cx="5169086" cy="2362200"/>
          </a:xfrm>
          <a:prstGeom prst="rect">
            <a:avLst/>
          </a:prstGeom>
          <a:solidFill>
            <a:srgbClr val="E6EE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ru-RU" b="1" u="sng" dirty="0">
                <a:solidFill>
                  <a:schemeClr val="tx1"/>
                </a:solidFill>
              </a:rPr>
              <a:t>Ожидаемый итог:</a:t>
            </a:r>
            <a:endParaRPr lang="en-US" b="1" u="sng" dirty="0">
              <a:solidFill>
                <a:schemeClr val="tx1"/>
              </a:solidFill>
            </a:endParaRPr>
          </a:p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b="1" spc="-45" dirty="0">
                <a:solidFill>
                  <a:schemeClr val="tx1"/>
                </a:solidFill>
              </a:rPr>
              <a:t>Документальное подтверждение инклюзивного диалога в соответствии с КТ 1 и КТ </a:t>
            </a:r>
            <a:r>
              <a:rPr lang="en-US" b="1" spc="-60" dirty="0">
                <a:solidFill>
                  <a:schemeClr val="tx1"/>
                </a:solidFill>
              </a:rPr>
              <a:t>2</a:t>
            </a:r>
            <a:endParaRPr lang="ru-RU" b="1" spc="-60" dirty="0">
              <a:solidFill>
                <a:schemeClr val="tx1"/>
              </a:solidFill>
            </a:endParaRPr>
          </a:p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spc="-60" dirty="0">
              <a:solidFill>
                <a:schemeClr val="tx1"/>
              </a:solidFill>
            </a:endParaRPr>
          </a:p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Поддержка запроса на финансирование членами СКК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1D5DA000-68DF-4C77-BDA8-EA1C91065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13" y="653412"/>
            <a:ext cx="5169086" cy="1136770"/>
          </a:xfrm>
        </p:spPr>
        <p:txBody>
          <a:bodyPr>
            <a:normAutofit/>
          </a:bodyPr>
          <a:lstStyle/>
          <a:p>
            <a:r>
              <a:rPr lang="ru-RU" sz="1500" b="1" dirty="0"/>
              <a:t>Представление запроса на финансирование.</a:t>
            </a:r>
            <a:br>
              <a:rPr lang="ru-RU" sz="1500" b="1" dirty="0"/>
            </a:br>
            <a:br>
              <a:rPr lang="en-US" sz="1500" b="1" dirty="0"/>
            </a:br>
            <a:r>
              <a:rPr lang="ru-RU" sz="1500" b="1" dirty="0"/>
              <a:t>Страновой диалог и квалификационные требования в отношении СКК</a:t>
            </a:r>
            <a:endParaRPr lang="en-US" sz="15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>
                <a:solidFill>
                  <a:srgbClr val="FFFFFF">
                    <a:lumMod val="75000"/>
                  </a:srgbClr>
                </a:solidFill>
              </a:rPr>
              <a:pPr/>
              <a:t>7</a:t>
            </a:fld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F814695-3576-4686-BE55-77A0EE2156DA}"/>
              </a:ext>
            </a:extLst>
          </p:cNvPr>
          <p:cNvSpPr/>
          <p:nvPr/>
        </p:nvSpPr>
        <p:spPr>
          <a:xfrm>
            <a:off x="254517" y="5183748"/>
            <a:ext cx="240030" cy="243029"/>
          </a:xfrm>
          <a:prstGeom prst="ellipse">
            <a:avLst/>
          </a:prstGeom>
          <a:solidFill>
            <a:srgbClr val="688C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5B0E00EA-22EA-46B2-B81A-2B679C32DA41}"/>
              </a:ext>
            </a:extLst>
          </p:cNvPr>
          <p:cNvSpPr/>
          <p:nvPr/>
        </p:nvSpPr>
        <p:spPr>
          <a:xfrm>
            <a:off x="254517" y="5468831"/>
            <a:ext cx="240030" cy="243029"/>
          </a:xfrm>
          <a:prstGeom prst="ellipse">
            <a:avLst/>
          </a:prstGeom>
          <a:solidFill>
            <a:srgbClr val="688C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BC30405-68EF-41B9-804C-0418C06C00C0}"/>
              </a:ext>
            </a:extLst>
          </p:cNvPr>
          <p:cNvSpPr txBox="1"/>
          <p:nvPr/>
        </p:nvSpPr>
        <p:spPr>
          <a:xfrm>
            <a:off x="330254" y="5211445"/>
            <a:ext cx="37804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3FD96E8-D02D-4762-8C10-9F1BDDD061ED}"/>
              </a:ext>
            </a:extLst>
          </p:cNvPr>
          <p:cNvSpPr txBox="1"/>
          <p:nvPr/>
        </p:nvSpPr>
        <p:spPr>
          <a:xfrm>
            <a:off x="330255" y="5488246"/>
            <a:ext cx="1372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99" name="Picture 9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5B6C38D-F712-4CCD-8BBF-9A3CF7CA41BB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63144" t="14466" r="17956" b="14576"/>
          <a:stretch/>
        </p:blipFill>
        <p:spPr>
          <a:xfrm rot="5400000">
            <a:off x="2407486" y="3077349"/>
            <a:ext cx="972109" cy="42190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E816AE-7D48-4369-A853-E9BDED69CF43}"/>
              </a:ext>
            </a:extLst>
          </p:cNvPr>
          <p:cNvSpPr txBox="1"/>
          <p:nvPr/>
        </p:nvSpPr>
        <p:spPr>
          <a:xfrm>
            <a:off x="5976156" y="5061564"/>
            <a:ext cx="285741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kern="0" dirty="0"/>
              <a:t>*</a:t>
            </a:r>
            <a:r>
              <a:rPr lang="ru-RU" sz="1200" kern="0" dirty="0"/>
              <a:t> Проверяется при </a:t>
            </a:r>
            <a:r>
              <a:rPr lang="ru-RU" sz="1200" dirty="0"/>
              <a:t>представлении запроса на финансирование </a:t>
            </a:r>
            <a:endParaRPr lang="en-US" sz="1200" dirty="0"/>
          </a:p>
        </p:txBody>
      </p:sp>
      <p:graphicFrame>
        <p:nvGraphicFramePr>
          <p:cNvPr id="107" name="Diagram 106">
            <a:extLst>
              <a:ext uri="{FF2B5EF4-FFF2-40B4-BE49-F238E27FC236}">
                <a16:creationId xmlns:a16="http://schemas.microsoft.com/office/drawing/2014/main" id="{1DDCD00B-FB97-4541-90E7-88B712C9CFE9}"/>
              </a:ext>
            </a:extLst>
          </p:cNvPr>
          <p:cNvGraphicFramePr/>
          <p:nvPr/>
        </p:nvGraphicFramePr>
        <p:xfrm>
          <a:off x="5818003" y="2071809"/>
          <a:ext cx="3193343" cy="2989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18" name="TextBox 117">
            <a:extLst>
              <a:ext uri="{FF2B5EF4-FFF2-40B4-BE49-F238E27FC236}">
                <a16:creationId xmlns:a16="http://schemas.microsoft.com/office/drawing/2014/main" id="{91E57A84-25DC-4597-AC48-4424A0E14A70}"/>
              </a:ext>
            </a:extLst>
          </p:cNvPr>
          <p:cNvSpPr txBox="1"/>
          <p:nvPr/>
        </p:nvSpPr>
        <p:spPr>
          <a:xfrm>
            <a:off x="6187751" y="1686870"/>
            <a:ext cx="264582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b="1" kern="0" dirty="0"/>
              <a:t>Квалификационные требования к СКК</a:t>
            </a:r>
            <a:r>
              <a:rPr lang="en-US" b="1" kern="0" dirty="0"/>
              <a:t>*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656933E9-CDF3-4850-BF04-D05B48AEFAE8}"/>
              </a:ext>
            </a:extLst>
          </p:cNvPr>
          <p:cNvSpPr/>
          <p:nvPr/>
        </p:nvSpPr>
        <p:spPr>
          <a:xfrm>
            <a:off x="5895147" y="1538791"/>
            <a:ext cx="3055528" cy="3965849"/>
          </a:xfrm>
          <a:prstGeom prst="rect">
            <a:avLst/>
          </a:prstGeom>
          <a:noFill/>
          <a:ln>
            <a:solidFill>
              <a:srgbClr val="688C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6190595" y="2672504"/>
            <a:ext cx="787516" cy="415498"/>
          </a:xfrm>
          <a:prstGeom prst="rect">
            <a:avLst/>
          </a:prstGeom>
          <a:solidFill>
            <a:schemeClr val="bg2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100" b="1" dirty="0">
                <a:solidFill>
                  <a:schemeClr val="bg1"/>
                </a:solidFill>
              </a:rPr>
              <a:t>КТ 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190595" y="4059970"/>
            <a:ext cx="787516" cy="4154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ru-RU" sz="2100" b="1" dirty="0">
                <a:solidFill>
                  <a:schemeClr val="bg1"/>
                </a:solidFill>
              </a:rPr>
              <a:t>КТ 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8827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C2DC6E-CE22-41DB-A8BD-9C29F68B4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Сроки представления заявки в 2023 году</a:t>
            </a:r>
            <a:endParaRPr lang="en-US" sz="2400" b="1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1B535A0-4764-4BEB-BAA2-4A54D1E42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2118122"/>
            <a:ext cx="3868340" cy="376199"/>
          </a:xfrm>
        </p:spPr>
        <p:txBody>
          <a:bodyPr>
            <a:normAutofit/>
          </a:bodyPr>
          <a:lstStyle/>
          <a:p>
            <a:r>
              <a:rPr lang="ru-RU" dirty="0"/>
              <a:t>Даты представления Заявки</a:t>
            </a:r>
            <a:endParaRPr lang="en-US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794C305A-052D-4309-B270-49489C63081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13411137"/>
              </p:ext>
            </p:extLst>
          </p:nvPr>
        </p:nvGraphicFramePr>
        <p:xfrm>
          <a:off x="875960" y="2717886"/>
          <a:ext cx="2962582" cy="1925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2582">
                  <a:extLst>
                    <a:ext uri="{9D8B030D-6E8A-4147-A177-3AD203B41FA5}">
                      <a16:colId xmlns:a16="http://schemas.microsoft.com/office/drawing/2014/main" val="3584171406"/>
                    </a:ext>
                  </a:extLst>
                </a:gridCol>
              </a:tblGrid>
              <a:tr h="64196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20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Марта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61" marR="6561" marT="6561" marB="656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861168"/>
                  </a:ext>
                </a:extLst>
              </a:tr>
              <a:tr h="64196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29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Мая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61" marR="6561" marT="6561" marB="656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426054"/>
                  </a:ext>
                </a:extLst>
              </a:tr>
              <a:tr h="64196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21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Августа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61" marR="6561" marT="6561" marB="656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247271"/>
                  </a:ext>
                </a:extLst>
              </a:tr>
            </a:tbl>
          </a:graphicData>
        </a:graphic>
      </p:graphicFrame>
      <p:sp>
        <p:nvSpPr>
          <p:cNvPr id="5" name="Текст 4">
            <a:extLst>
              <a:ext uri="{FF2B5EF4-FFF2-40B4-BE49-F238E27FC236}">
                <a16:creationId xmlns:a16="http://schemas.microsoft.com/office/drawing/2014/main" id="{01C6AAAF-F5BB-4659-8355-BE039CE3D3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dirty="0"/>
              <a:t>Даты заседаний Группы технической оценки</a:t>
            </a:r>
            <a:endParaRPr lang="en-US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D96A4F6C-8C51-4D41-8C36-5D07F40DD5AC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02618208"/>
              </p:ext>
            </p:extLst>
          </p:nvPr>
        </p:nvGraphicFramePr>
        <p:xfrm>
          <a:off x="4572000" y="2809344"/>
          <a:ext cx="3591232" cy="1762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1232">
                  <a:extLst>
                    <a:ext uri="{9D8B030D-6E8A-4147-A177-3AD203B41FA5}">
                      <a16:colId xmlns:a16="http://schemas.microsoft.com/office/drawing/2014/main" val="2460423385"/>
                    </a:ext>
                  </a:extLst>
                </a:gridCol>
              </a:tblGrid>
              <a:tr h="587552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24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Апреля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– 5 Ma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я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63" marR="6563" marT="6563" marB="656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242222"/>
                  </a:ext>
                </a:extLst>
              </a:tr>
              <a:tr h="587552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 – 17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Июля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63" marR="6563" marT="6563" marB="656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935565"/>
                  </a:ext>
                </a:extLst>
              </a:tr>
              <a:tr h="587552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25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Сентября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– 6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Октября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63" marR="6563" marT="6563" marB="656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826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375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704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Общая цель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289" y="1737413"/>
            <a:ext cx="8229600" cy="106044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Обеспечить адекватными методами профилактики, диагностики и лечения  с соблюдением прав человека в соответствии  с  международными стандартами.  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5FAC59A1-3CFF-4485-9A50-D544FF484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107" y="3581400"/>
            <a:ext cx="1236941" cy="1748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9F6D4F53-8028-49BC-AF51-66B0DF7A5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640864"/>
            <a:ext cx="1295400" cy="1748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B5436C5B-113B-412D-98BD-9F136B87772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33800"/>
            <a:ext cx="1236941" cy="159595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D9053CA7-2328-419E-A54D-2E6A80F35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733800"/>
            <a:ext cx="1295400" cy="1655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00483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gAz9rvhNz0G.f55BHBZRw"/>
</p:tagLst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1779</TotalTime>
  <Words>2247</Words>
  <Application>Microsoft Office PowerPoint</Application>
  <PresentationFormat>Экран (4:3)</PresentationFormat>
  <Paragraphs>410</Paragraphs>
  <Slides>19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Calibri</vt:lpstr>
      <vt:lpstr>Corbel</vt:lpstr>
      <vt:lpstr>Myriad Roman</vt:lpstr>
      <vt:lpstr>Times New Roman</vt:lpstr>
      <vt:lpstr>Wingdings</vt:lpstr>
      <vt:lpstr>Wingdings 3</vt:lpstr>
      <vt:lpstr>Базис</vt:lpstr>
      <vt:lpstr>think-cell Slide</vt:lpstr>
      <vt:lpstr>План по реализации квалификационных критериев Глобального фонда к СКК в процессе разработки новой заявки</vt:lpstr>
      <vt:lpstr>Обзор выделенной суммы cо схемой распределения ресурсов между программами (Письмо)</vt:lpstr>
      <vt:lpstr>Казахстан: адаптированный запрос для целевого портфолио</vt:lpstr>
      <vt:lpstr>Условия доступа к распределению</vt:lpstr>
      <vt:lpstr>Условия доступа к распределению</vt:lpstr>
      <vt:lpstr>Презентация PowerPoint</vt:lpstr>
      <vt:lpstr>Представление запроса на финансирование.  Страновой диалог и квалификационные требования в отношении СКК</vt:lpstr>
      <vt:lpstr>Сроки представления заявки в 2023 году</vt:lpstr>
      <vt:lpstr>Общая цель </vt:lpstr>
      <vt:lpstr>Определение странового диалога </vt:lpstr>
      <vt:lpstr>Для чего нужен страновой диалог?  </vt:lpstr>
      <vt:lpstr>Cостав Рабочей группы по разработке  заявки по компоненту «ВИЧ-инфекция»</vt:lpstr>
      <vt:lpstr>План работы рабочей группы по разработке заявки</vt:lpstr>
      <vt:lpstr>Продолжение плана работы рабочей группы</vt:lpstr>
      <vt:lpstr> Форма подачи заявок </vt:lpstr>
      <vt:lpstr>Форма</vt:lpstr>
      <vt:lpstr> Форма подачи Заявок (для бюджета) </vt:lpstr>
      <vt:lpstr>Основные участники</vt:lpstr>
      <vt:lpstr>Презентация PowerPoint</vt:lpstr>
    </vt:vector>
  </TitlesOfParts>
  <Company>CDC/CAR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Структурирование Странового диалога для составления заявки на новый грант ГФ</dc:title>
  <dc:creator>Indira Aitmagambetova</dc:creator>
  <cp:lastModifiedBy>Ryssaldy Demeuova</cp:lastModifiedBy>
  <cp:revision>83</cp:revision>
  <cp:lastPrinted>2013-05-15T07:29:25Z</cp:lastPrinted>
  <dcterms:created xsi:type="dcterms:W3CDTF">2013-05-13T09:05:47Z</dcterms:created>
  <dcterms:modified xsi:type="dcterms:W3CDTF">2023-02-07T04:50:31Z</dcterms:modified>
</cp:coreProperties>
</file>