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4"/>
  </p:notesMasterIdLst>
  <p:sldIdLst>
    <p:sldId id="282" r:id="rId3"/>
    <p:sldId id="283" r:id="rId4"/>
    <p:sldId id="284" r:id="rId5"/>
    <p:sldId id="287" r:id="rId6"/>
    <p:sldId id="288" r:id="rId7"/>
    <p:sldId id="293" r:id="rId8"/>
    <p:sldId id="289" r:id="rId9"/>
    <p:sldId id="290" r:id="rId10"/>
    <p:sldId id="291" r:id="rId11"/>
    <p:sldId id="292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66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F00B9-C2F0-483A-9136-57E126AF2A25}" type="datetimeFigureOut">
              <a:rPr lang="en-US" smtClean="0"/>
              <a:t>3/3/15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8D923-86B4-47A1-8705-7EDEBED5B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76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C02E889-AC04-5A46-B3A1-7D9645F50FCA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EC7E680-3A34-F843-B866-E6D9B8AA1142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39DEDA5-3F9B-9344-8C19-A2EFA37531FD}" type="slidenum">
              <a:rPr lang="en-US" sz="1200"/>
              <a:pPr algn="r" eaLnBrk="1" hangingPunct="1"/>
              <a:t>3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7651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43C57DF-8756-3E41-B764-B324E3FA7F3C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D826B3D-2BCD-4867-B388-226B8EE86253}" type="slidenum">
              <a:rPr lang="en-US" sz="1200"/>
              <a:pPr algn="r" eaLnBrk="1" hangingPunct="1"/>
              <a:t>7</a:t>
            </a:fld>
            <a:endParaRPr 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302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1D5F62-654C-0F40-8C16-70AE968AE4DD}" type="slidenum">
              <a:rPr lang="en-US">
                <a:ea typeface="MS PGothic" charset="0"/>
                <a:cs typeface="MS PGothic" charset="0"/>
              </a:rPr>
              <a:pPr eaLnBrk="1" hangingPunct="1"/>
              <a:t>8</a:t>
            </a:fld>
            <a:endParaRPr lang="en-US">
              <a:ea typeface="MS PGothic" charset="0"/>
              <a:cs typeface="MS PGothic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D79EB75-BCEF-9F4A-9611-8D152C02C229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MSPowerPoint_Title_Revise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838200"/>
            <a:ext cx="6477000" cy="1524000"/>
          </a:xfrm>
        </p:spPr>
        <p:txBody>
          <a:bodyPr/>
          <a:lstStyle>
            <a:lvl1pPr algn="ctr">
              <a:defRPr>
                <a:solidFill>
                  <a:srgbClr val="29292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514600"/>
            <a:ext cx="6400800" cy="990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-Click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49152-18DE-49BD-A620-BE290953B7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87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6D150-0BFE-45FF-9113-2D843A677F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3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1336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484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5CCF-1DF2-45FA-8347-7A2D1553D4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576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MSPowerPoint_end_2.ps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198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838200"/>
            <a:ext cx="6477000" cy="1524000"/>
          </a:xfrm>
        </p:spPr>
        <p:txBody>
          <a:bodyPr/>
          <a:lstStyle>
            <a:lvl1pPr algn="ctr">
              <a:defRPr>
                <a:solidFill>
                  <a:srgbClr val="29292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514600"/>
            <a:ext cx="6400800" cy="990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-Click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49152-18DE-49BD-A620-BE290953B7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" name="Picture 1" descr="GMSPowerPoint_title_2.ps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3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22346-1300-425C-9908-C026E8C72A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946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8E18B-1345-428A-8D39-9E0991C52D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29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A6B35-57CC-4929-BEFF-5EE067CF72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995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D1327-A428-4541-9836-8D0198EC4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687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AE81B-726F-40B7-A8F9-E537CA2A2D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699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0272C-DDB2-407D-AF8C-14DAEC7FF1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2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22346-1300-425C-9908-C026E8C72A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19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EF869-56A6-40DE-8C65-EAA0C24B35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989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4C013-1058-43BF-80B5-A5A6A820C7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24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6D150-0BFE-45FF-9113-2D843A677F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142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1336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484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5CCF-1DF2-45FA-8347-7A2D1553D4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909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MSPowerPoint_end_2.ps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8E18B-1345-428A-8D39-9E0991C52D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79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A6B35-57CC-4929-BEFF-5EE067CF72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7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D1327-A428-4541-9836-8D0198EC4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0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AE81B-726F-40B7-A8F9-E537CA2A2D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80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0272C-DDB2-407D-AF8C-14DAEC7FF1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07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EF869-56A6-40DE-8C65-EAA0C24B35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98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4C013-1058-43BF-80B5-A5A6A820C7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GMSPowerPoint3_horizba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239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840C57-F093-41AC-A68F-21B60F3AF54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16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GMSPowerPoint3_horizba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239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840C57-F093-41AC-A68F-21B60F3AF54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92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wmf"/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2514600"/>
            <a:ext cx="6781800" cy="2057400"/>
          </a:xfrm>
        </p:spPr>
        <p:txBody>
          <a:bodyPr/>
          <a:lstStyle/>
          <a:p>
            <a:pPr eaLnBrk="1" hangingPunct="1"/>
            <a:r>
              <a:rPr lang="ru-RU" sz="4000" b="1" dirty="0">
                <a:solidFill>
                  <a:srgbClr val="000090"/>
                </a:solidFill>
                <a:latin typeface="Arial" charset="0"/>
              </a:rPr>
              <a:t>Что такое Глобальный Фонд</a:t>
            </a:r>
            <a:endParaRPr lang="en-US" sz="4000" b="1" dirty="0">
              <a:solidFill>
                <a:srgbClr val="000090"/>
              </a:solidFill>
              <a:latin typeface="Myriad Roman" charset="0"/>
            </a:endParaRPr>
          </a:p>
        </p:txBody>
      </p:sp>
      <p:pic>
        <p:nvPicPr>
          <p:cNvPr id="16386" name="Picture 3" descr="TG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324600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572000"/>
            <a:ext cx="5410200" cy="990600"/>
          </a:xfrm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04</a:t>
            </a:r>
            <a:r>
              <a:rPr lang="ru-RU" sz="1800" b="1" dirty="0" smtClean="0">
                <a:solidFill>
                  <a:schemeClr val="tx1"/>
                </a:solidFill>
              </a:rPr>
              <a:t>.0</a:t>
            </a:r>
            <a:r>
              <a:rPr lang="en-US" sz="1800" b="1" dirty="0" smtClean="0">
                <a:solidFill>
                  <a:schemeClr val="tx1"/>
                </a:solidFill>
              </a:rPr>
              <a:t>3</a:t>
            </a:r>
            <a:r>
              <a:rPr lang="ru-RU" sz="1800" b="1" dirty="0" smtClean="0">
                <a:solidFill>
                  <a:schemeClr val="tx1"/>
                </a:solidFill>
              </a:rPr>
              <a:t>.201</a:t>
            </a:r>
            <a:r>
              <a:rPr lang="en-US" sz="1800" b="1" dirty="0" smtClean="0">
                <a:solidFill>
                  <a:schemeClr val="tx1"/>
                </a:solidFill>
              </a:rPr>
              <a:t>5</a:t>
            </a:r>
            <a:r>
              <a:rPr lang="ru-RU" sz="1800" b="1" dirty="0">
                <a:solidFill>
                  <a:schemeClr val="tx1"/>
                </a:solidFill>
              </a:rPr>
              <a:t>		Команда </a:t>
            </a:r>
            <a:r>
              <a:rPr lang="fr-FR" sz="1800" b="1" dirty="0">
                <a:solidFill>
                  <a:schemeClr val="tx1"/>
                </a:solidFill>
              </a:rPr>
              <a:t>GMS</a:t>
            </a:r>
            <a:r>
              <a:rPr lang="fr-FR" sz="1800" dirty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ru-RU" sz="1800" dirty="0">
                <a:solidFill>
                  <a:schemeClr val="tx1"/>
                </a:solidFill>
              </a:rPr>
              <a:t>Давид Отиашвили</a:t>
            </a:r>
            <a:endParaRPr lang="fr-FR" sz="18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1800" dirty="0">
                <a:solidFill>
                  <a:schemeClr val="tx1"/>
                </a:solidFill>
              </a:rPr>
              <a:t>Наталья Давыденко</a:t>
            </a: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Дария </a:t>
            </a:r>
            <a:r>
              <a:rPr lang="ru-RU" sz="1800" dirty="0">
                <a:solidFill>
                  <a:schemeClr val="tx1"/>
                </a:solidFill>
              </a:rPr>
              <a:t>Темирбекова</a:t>
            </a:r>
            <a:endParaRPr lang="fr-F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6952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7467600" cy="1096963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008000"/>
                </a:solidFill>
                <a:latin typeface="Myriad Roman" charset="0"/>
              </a:rPr>
              <a:t>ВЫБОР ОСНОВНОГО ПОЛУЧАТЕЛЯ</a:t>
            </a:r>
            <a:r>
              <a:rPr lang="fr-FR" sz="3400" dirty="0">
                <a:solidFill>
                  <a:srgbClr val="0000FF"/>
                </a:solidFill>
                <a:latin typeface="Myriad Roman" charset="0"/>
              </a:rPr>
              <a:t/>
            </a:r>
            <a:br>
              <a:rPr lang="fr-FR" sz="3400" dirty="0">
                <a:solidFill>
                  <a:srgbClr val="0000FF"/>
                </a:solidFill>
                <a:latin typeface="Myriad Roman" charset="0"/>
              </a:rPr>
            </a:br>
            <a:endParaRPr lang="fr-FR" sz="3400" dirty="0">
              <a:solidFill>
                <a:srgbClr val="0000FF"/>
              </a:solidFill>
              <a:latin typeface="Myriad Roman" charset="0"/>
            </a:endParaRPr>
          </a:p>
        </p:txBody>
      </p:sp>
      <p:sp>
        <p:nvSpPr>
          <p:cNvPr id="28" name="Oval 2"/>
          <p:cNvSpPr>
            <a:spLocks noChangeArrowheads="1"/>
          </p:cNvSpPr>
          <p:nvPr/>
        </p:nvSpPr>
        <p:spPr bwMode="auto">
          <a:xfrm flipH="1">
            <a:off x="539750" y="4878388"/>
            <a:ext cx="1223963" cy="828675"/>
          </a:xfrm>
          <a:prstGeom prst="ellipse">
            <a:avLst/>
          </a:prstGeom>
          <a:gradFill rotWithShape="1">
            <a:gsLst>
              <a:gs pos="0">
                <a:srgbClr val="EAEAEA">
                  <a:gamma/>
                  <a:tint val="0"/>
                  <a:invGamma/>
                  <a:alpha val="42000"/>
                </a:srgbClr>
              </a:gs>
              <a:gs pos="100000">
                <a:srgbClr val="EAEAEA">
                  <a:alpha val="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kern="0">
              <a:solidFill>
                <a:srgbClr val="FFFFFF"/>
              </a:solidFill>
              <a:ea typeface="+mn-ea"/>
            </a:endParaRPr>
          </a:p>
        </p:txBody>
      </p:sp>
      <p:grpSp>
        <p:nvGrpSpPr>
          <p:cNvPr id="16388" name="Group 3"/>
          <p:cNvGrpSpPr>
            <a:grpSpLocks/>
          </p:cNvGrpSpPr>
          <p:nvPr/>
        </p:nvGrpSpPr>
        <p:grpSpPr bwMode="auto">
          <a:xfrm>
            <a:off x="2282825" y="3171825"/>
            <a:ext cx="4741864" cy="3321049"/>
            <a:chOff x="1438" y="1877"/>
            <a:chExt cx="2987" cy="2092"/>
          </a:xfrm>
        </p:grpSpPr>
        <p:sp>
          <p:nvSpPr>
            <p:cNvPr id="30" name="AutoShape 4"/>
            <p:cNvSpPr>
              <a:spLocks noChangeArrowheads="1"/>
            </p:cNvSpPr>
            <p:nvPr/>
          </p:nvSpPr>
          <p:spPr bwMode="auto">
            <a:xfrm rot="21407419">
              <a:off x="1438" y="3106"/>
              <a:ext cx="363" cy="318"/>
            </a:xfrm>
            <a:prstGeom prst="chevron">
              <a:avLst>
                <a:gd name="adj" fmla="val 28538"/>
              </a:avLst>
            </a:prstGeom>
            <a:gradFill rotWithShape="1">
              <a:gsLst>
                <a:gs pos="0">
                  <a:srgbClr val="EAEAEA"/>
                </a:gs>
                <a:gs pos="100000">
                  <a:srgbClr val="EAEAEA">
                    <a:gamma/>
                    <a:shade val="69020"/>
                    <a:invGamma/>
                  </a:srgb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GT" kern="0">
                <a:solidFill>
                  <a:sysClr val="windowText" lastClr="000000"/>
                </a:solidFill>
                <a:ea typeface="+mn-ea"/>
              </a:endParaRPr>
            </a:p>
          </p:txBody>
        </p:sp>
        <p:sp>
          <p:nvSpPr>
            <p:cNvPr id="31" name="AutoShape 5"/>
            <p:cNvSpPr>
              <a:spLocks noChangeArrowheads="1"/>
            </p:cNvSpPr>
            <p:nvPr/>
          </p:nvSpPr>
          <p:spPr bwMode="auto">
            <a:xfrm rot="5400000">
              <a:off x="2956" y="1900"/>
              <a:ext cx="363" cy="318"/>
            </a:xfrm>
            <a:prstGeom prst="chevron">
              <a:avLst>
                <a:gd name="adj" fmla="val 28538"/>
              </a:avLst>
            </a:prstGeom>
            <a:gradFill rotWithShape="1">
              <a:gsLst>
                <a:gs pos="0">
                  <a:srgbClr val="EAEAEA"/>
                </a:gs>
                <a:gs pos="100000">
                  <a:srgbClr val="EAEAEA">
                    <a:gamma/>
                    <a:shade val="70980"/>
                    <a:invGamma/>
                  </a:srgb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GT" kern="0">
                <a:solidFill>
                  <a:sysClr val="windowText" lastClr="000000"/>
                </a:solidFill>
                <a:ea typeface="+mn-ea"/>
              </a:endParaRPr>
            </a:p>
          </p:txBody>
        </p:sp>
        <p:grpSp>
          <p:nvGrpSpPr>
            <p:cNvPr id="16403" name="Group 6"/>
            <p:cNvGrpSpPr>
              <a:grpSpLocks/>
            </p:cNvGrpSpPr>
            <p:nvPr/>
          </p:nvGrpSpPr>
          <p:grpSpPr bwMode="auto">
            <a:xfrm>
              <a:off x="1871" y="2233"/>
              <a:ext cx="2554" cy="1736"/>
              <a:chOff x="1871" y="2233"/>
              <a:chExt cx="2554" cy="1736"/>
            </a:xfrm>
          </p:grpSpPr>
          <p:sp>
            <p:nvSpPr>
              <p:cNvPr id="33" name="AutoShape 7"/>
              <p:cNvSpPr>
                <a:spLocks noChangeArrowheads="1"/>
              </p:cNvSpPr>
              <p:nvPr/>
            </p:nvSpPr>
            <p:spPr bwMode="auto">
              <a:xfrm rot="3035680">
                <a:off x="1848" y="2256"/>
                <a:ext cx="363" cy="318"/>
              </a:xfrm>
              <a:prstGeom prst="chevron">
                <a:avLst>
                  <a:gd name="adj" fmla="val 28538"/>
                </a:avLst>
              </a:prstGeom>
              <a:gradFill rotWithShape="1">
                <a:gsLst>
                  <a:gs pos="0">
                    <a:srgbClr val="EAEAEA"/>
                  </a:gs>
                  <a:gs pos="100000">
                    <a:srgbClr val="EAEAEA">
                      <a:gamma/>
                      <a:shade val="70980"/>
                      <a:invGamma/>
                    </a:srgb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GT" kern="0">
                  <a:solidFill>
                    <a:sysClr val="windowText" lastClr="000000"/>
                  </a:solidFill>
                  <a:ea typeface="+mn-ea"/>
                </a:endParaRPr>
              </a:p>
            </p:txBody>
          </p:sp>
          <p:sp>
            <p:nvSpPr>
              <p:cNvPr id="34" name="AutoShape 8"/>
              <p:cNvSpPr>
                <a:spLocks noChangeArrowheads="1"/>
              </p:cNvSpPr>
              <p:nvPr/>
            </p:nvSpPr>
            <p:spPr bwMode="auto">
              <a:xfrm rot="18989892">
                <a:off x="4062" y="2296"/>
                <a:ext cx="363" cy="318"/>
              </a:xfrm>
              <a:prstGeom prst="chevron">
                <a:avLst>
                  <a:gd name="adj" fmla="val 28538"/>
                </a:avLst>
              </a:prstGeom>
              <a:gradFill rotWithShape="1">
                <a:gsLst>
                  <a:gs pos="0">
                    <a:srgbClr val="EAEAEA"/>
                  </a:gs>
                  <a:gs pos="100000">
                    <a:srgbClr val="EAEAEA">
                      <a:gamma/>
                      <a:shade val="70980"/>
                      <a:invGamma/>
                    </a:srgb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GT" kern="0">
                  <a:solidFill>
                    <a:sysClr val="windowText" lastClr="000000"/>
                  </a:solidFill>
                  <a:ea typeface="+mn-ea"/>
                </a:endParaRPr>
              </a:p>
            </p:txBody>
          </p:sp>
          <p:sp>
            <p:nvSpPr>
              <p:cNvPr id="35" name="Oval 9"/>
              <p:cNvSpPr>
                <a:spLocks noChangeArrowheads="1"/>
              </p:cNvSpPr>
              <p:nvPr/>
            </p:nvSpPr>
            <p:spPr bwMode="auto">
              <a:xfrm>
                <a:off x="1879" y="2302"/>
                <a:ext cx="2404" cy="1667"/>
              </a:xfrm>
              <a:prstGeom prst="ellipse">
                <a:avLst/>
              </a:prstGeom>
              <a:solidFill>
                <a:srgbClr val="EAEAEA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GT" kern="0">
                  <a:solidFill>
                    <a:sysClr val="windowText" lastClr="000000"/>
                  </a:solidFill>
                  <a:ea typeface="+mn-ea"/>
                </a:endParaRPr>
              </a:p>
            </p:txBody>
          </p:sp>
          <p:sp>
            <p:nvSpPr>
              <p:cNvPr id="36" name="Oval 10"/>
              <p:cNvSpPr>
                <a:spLocks noChangeArrowheads="1"/>
              </p:cNvSpPr>
              <p:nvPr/>
            </p:nvSpPr>
            <p:spPr bwMode="auto">
              <a:xfrm>
                <a:off x="1914" y="2304"/>
                <a:ext cx="2343" cy="1624"/>
              </a:xfrm>
              <a:prstGeom prst="ellipse">
                <a:avLst/>
              </a:prstGeom>
              <a:gradFill rotWithShape="1">
                <a:gsLst>
                  <a:gs pos="0">
                    <a:srgbClr val="EAEAEA"/>
                  </a:gs>
                  <a:gs pos="100000">
                    <a:srgbClr val="EAEAEA">
                      <a:gamma/>
                      <a:shade val="5568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4000" kern="0" baseline="-25000">
                  <a:solidFill>
                    <a:sysClr val="windowText" lastClr="000000"/>
                  </a:solidFill>
                  <a:ea typeface="+mn-ea"/>
                </a:endParaRPr>
              </a:p>
            </p:txBody>
          </p:sp>
          <p:sp>
            <p:nvSpPr>
              <p:cNvPr id="37" name="Oval 11"/>
              <p:cNvSpPr>
                <a:spLocks noChangeArrowheads="1"/>
              </p:cNvSpPr>
              <p:nvPr/>
            </p:nvSpPr>
            <p:spPr bwMode="auto">
              <a:xfrm flipH="1">
                <a:off x="2051" y="2341"/>
                <a:ext cx="2065" cy="119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57647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kern="0">
                  <a:solidFill>
                    <a:srgbClr val="FFFFFF"/>
                  </a:solidFill>
                  <a:ea typeface="+mn-ea"/>
                </a:endParaRPr>
              </a:p>
            </p:txBody>
          </p:sp>
          <p:sp>
            <p:nvSpPr>
              <p:cNvPr id="38" name="Rectangle 12"/>
              <p:cNvSpPr>
                <a:spLocks noChangeArrowheads="1"/>
              </p:cNvSpPr>
              <p:nvPr/>
            </p:nvSpPr>
            <p:spPr bwMode="auto">
              <a:xfrm>
                <a:off x="2154" y="2765"/>
                <a:ext cx="1921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 dirty="0" smtClean="0">
                    <a:ea typeface="+mn-ea"/>
                  </a:rPr>
                  <a:t>ОСНОВНОЙ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 dirty="0" smtClean="0">
                    <a:ea typeface="+mn-ea"/>
                  </a:rPr>
                  <a:t>ПОЛУЧАТЕЛЬ (ОП) </a:t>
                </a:r>
                <a:endParaRPr lang="uk-UA" sz="2400" b="1" kern="0" baseline="-25000" dirty="0">
                  <a:solidFill>
                    <a:sysClr val="windowText" lastClr="000000"/>
                  </a:solidFill>
                  <a:ea typeface="+mn-ea"/>
                </a:endParaRPr>
              </a:p>
            </p:txBody>
          </p:sp>
        </p:grpSp>
      </p:grpSp>
      <p:grpSp>
        <p:nvGrpSpPr>
          <p:cNvPr id="16389" name="Group 13"/>
          <p:cNvGrpSpPr>
            <a:grpSpLocks/>
          </p:cNvGrpSpPr>
          <p:nvPr/>
        </p:nvGrpSpPr>
        <p:grpSpPr bwMode="auto">
          <a:xfrm>
            <a:off x="611188" y="4845050"/>
            <a:ext cx="1439862" cy="1439863"/>
            <a:chOff x="340" y="2131"/>
            <a:chExt cx="907" cy="907"/>
          </a:xfrm>
        </p:grpSpPr>
        <p:sp>
          <p:nvSpPr>
            <p:cNvPr id="40" name="AutoShape 14"/>
            <p:cNvSpPr>
              <a:spLocks noChangeArrowheads="1"/>
            </p:cNvSpPr>
            <p:nvPr/>
          </p:nvSpPr>
          <p:spPr bwMode="auto">
            <a:xfrm>
              <a:off x="340" y="2131"/>
              <a:ext cx="907" cy="907"/>
            </a:xfrm>
            <a:prstGeom prst="roundRect">
              <a:avLst>
                <a:gd name="adj" fmla="val 14222"/>
              </a:avLst>
            </a:prstGeom>
            <a:solidFill>
              <a:srgbClr val="F6622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600" b="1" kern="0" dirty="0" smtClean="0">
                  <a:solidFill>
                    <a:srgbClr val="FFFFFF"/>
                  </a:solidFill>
                  <a:ea typeface="굴림" charset="-127"/>
                </a:rPr>
                <a:t>Выбирается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600" b="1" kern="0" dirty="0" smtClean="0">
                  <a:solidFill>
                    <a:srgbClr val="FFFFFF"/>
                  </a:solidFill>
                  <a:ea typeface="굴림" charset="-127"/>
                </a:rPr>
                <a:t>СКК</a:t>
              </a:r>
              <a:endParaRPr lang="en-US" altLang="ko-KR" sz="1600" b="1" kern="0" dirty="0">
                <a:solidFill>
                  <a:srgbClr val="FFFFFF"/>
                </a:solidFill>
                <a:ea typeface="굴림" charset="-127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ko-KR" b="1" kern="0" dirty="0">
                <a:solidFill>
                  <a:srgbClr val="FFFFFF"/>
                </a:solidFill>
                <a:ea typeface="굴림" charset="-127"/>
              </a:endParaRPr>
            </a:p>
          </p:txBody>
        </p:sp>
        <p:sp>
          <p:nvSpPr>
            <p:cNvPr id="41" name="AutoShape 15"/>
            <p:cNvSpPr>
              <a:spLocks noChangeArrowheads="1"/>
            </p:cNvSpPr>
            <p:nvPr/>
          </p:nvSpPr>
          <p:spPr bwMode="auto">
            <a:xfrm>
              <a:off x="353" y="2144"/>
              <a:ext cx="880" cy="22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6622F">
                    <a:gamma/>
                    <a:tint val="22353"/>
                    <a:invGamma/>
                  </a:srgbClr>
                </a:gs>
                <a:gs pos="100000">
                  <a:srgbClr val="F6622F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GT" kern="0">
                <a:solidFill>
                  <a:sysClr val="windowText" lastClr="000000"/>
                </a:solidFill>
                <a:ea typeface="+mn-ea"/>
              </a:endParaRPr>
            </a:p>
          </p:txBody>
        </p:sp>
      </p:grpSp>
      <p:grpSp>
        <p:nvGrpSpPr>
          <p:cNvPr id="16390" name="Group 16"/>
          <p:cNvGrpSpPr>
            <a:grpSpLocks/>
          </p:cNvGrpSpPr>
          <p:nvPr/>
        </p:nvGrpSpPr>
        <p:grpSpPr bwMode="auto">
          <a:xfrm>
            <a:off x="6948488" y="2397125"/>
            <a:ext cx="1439862" cy="1439863"/>
            <a:chOff x="340" y="2131"/>
            <a:chExt cx="907" cy="907"/>
          </a:xfrm>
        </p:grpSpPr>
        <p:sp>
          <p:nvSpPr>
            <p:cNvPr id="43" name="AutoShape 17"/>
            <p:cNvSpPr>
              <a:spLocks noChangeArrowheads="1"/>
            </p:cNvSpPr>
            <p:nvPr/>
          </p:nvSpPr>
          <p:spPr bwMode="auto">
            <a:xfrm>
              <a:off x="340" y="2131"/>
              <a:ext cx="907" cy="907"/>
            </a:xfrm>
            <a:prstGeom prst="roundRect">
              <a:avLst>
                <a:gd name="adj" fmla="val 14222"/>
              </a:avLst>
            </a:prstGeom>
            <a:solidFill>
              <a:srgbClr val="2B544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600" b="1" kern="0" dirty="0" smtClean="0">
                  <a:solidFill>
                    <a:srgbClr val="FFFFFF"/>
                  </a:solidFill>
                  <a:ea typeface="굴림" charset="-127"/>
                </a:rPr>
                <a:t>ОП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600" b="1" kern="0" dirty="0" smtClean="0">
                  <a:solidFill>
                    <a:srgbClr val="FFFFFF"/>
                  </a:solidFill>
                  <a:ea typeface="굴림" charset="-127"/>
                </a:rPr>
                <a:t>подписывает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600" b="1" kern="0" dirty="0" err="1" smtClean="0">
                  <a:solidFill>
                    <a:srgbClr val="FFFFFF"/>
                  </a:solidFill>
                  <a:ea typeface="굴림" charset="-127"/>
                </a:rPr>
                <a:t>грантовое</a:t>
              </a:r>
              <a:r>
                <a:rPr lang="ru-RU" altLang="ko-KR" sz="1600" b="1" kern="0" dirty="0" smtClean="0">
                  <a:solidFill>
                    <a:srgbClr val="FFFFFF"/>
                  </a:solidFill>
                  <a:ea typeface="굴림" charset="-127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600" b="1" kern="0" dirty="0" smtClean="0">
                  <a:solidFill>
                    <a:srgbClr val="FFFFFF"/>
                  </a:solidFill>
                  <a:ea typeface="굴림" charset="-127"/>
                </a:rPr>
                <a:t>соглашение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600" b="1" kern="0" dirty="0" smtClean="0">
                  <a:solidFill>
                    <a:srgbClr val="FFFFFF"/>
                  </a:solidFill>
                  <a:ea typeface="굴림" charset="-127"/>
                </a:rPr>
                <a:t>с ГФ</a:t>
              </a:r>
              <a:endParaRPr lang="en-US" altLang="ko-KR" sz="1600" b="1" kern="0" dirty="0">
                <a:solidFill>
                  <a:srgbClr val="FFFFFF"/>
                </a:solidFill>
                <a:ea typeface="굴림" charset="-127"/>
              </a:endParaRPr>
            </a:p>
          </p:txBody>
        </p:sp>
        <p:sp>
          <p:nvSpPr>
            <p:cNvPr id="44" name="AutoShape 18"/>
            <p:cNvSpPr>
              <a:spLocks noChangeArrowheads="1"/>
            </p:cNvSpPr>
            <p:nvPr/>
          </p:nvSpPr>
          <p:spPr bwMode="auto">
            <a:xfrm>
              <a:off x="353" y="2144"/>
              <a:ext cx="880" cy="22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B5446">
                    <a:gamma/>
                    <a:tint val="22353"/>
                    <a:invGamma/>
                  </a:srgbClr>
                </a:gs>
                <a:gs pos="100000">
                  <a:srgbClr val="2B544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GT" kern="0">
                <a:solidFill>
                  <a:sysClr val="windowText" lastClr="000000"/>
                </a:solidFill>
                <a:ea typeface="+mn-ea"/>
              </a:endParaRPr>
            </a:p>
          </p:txBody>
        </p:sp>
      </p:grpSp>
      <p:grpSp>
        <p:nvGrpSpPr>
          <p:cNvPr id="16391" name="Group 19"/>
          <p:cNvGrpSpPr>
            <a:grpSpLocks/>
          </p:cNvGrpSpPr>
          <p:nvPr/>
        </p:nvGrpSpPr>
        <p:grpSpPr bwMode="auto">
          <a:xfrm>
            <a:off x="1066800" y="2397125"/>
            <a:ext cx="1920875" cy="1439863"/>
            <a:chOff x="340" y="2131"/>
            <a:chExt cx="907" cy="907"/>
          </a:xfrm>
        </p:grpSpPr>
        <p:sp>
          <p:nvSpPr>
            <p:cNvPr id="46" name="AutoShape 20"/>
            <p:cNvSpPr>
              <a:spLocks noChangeArrowheads="1"/>
            </p:cNvSpPr>
            <p:nvPr/>
          </p:nvSpPr>
          <p:spPr bwMode="auto">
            <a:xfrm>
              <a:off x="340" y="2131"/>
              <a:ext cx="907" cy="907"/>
            </a:xfrm>
            <a:prstGeom prst="roundRect">
              <a:avLst>
                <a:gd name="adj" fmla="val 14222"/>
              </a:avLst>
            </a:prstGeom>
            <a:solidFill>
              <a:srgbClr val="35C14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b="1" kern="0" dirty="0" smtClean="0">
                  <a:solidFill>
                    <a:srgbClr val="FFFFFF"/>
                  </a:solidFill>
                  <a:ea typeface="굴림" charset="-127"/>
                </a:rPr>
                <a:t>Оценивается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b="1" kern="0" dirty="0" smtClean="0">
                  <a:solidFill>
                    <a:srgbClr val="FFFFFF"/>
                  </a:solidFill>
                  <a:ea typeface="굴림" charset="-127"/>
                </a:rPr>
                <a:t>МАФ</a:t>
              </a:r>
              <a:endParaRPr lang="en-US" altLang="ko-KR" b="1" kern="0" dirty="0">
                <a:solidFill>
                  <a:srgbClr val="FFFFFF"/>
                </a:solidFill>
                <a:ea typeface="굴림" charset="-127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ko-KR" b="1" kern="0" dirty="0">
                <a:solidFill>
                  <a:srgbClr val="FFFFFF"/>
                </a:solidFill>
                <a:ea typeface="굴림" charset="-127"/>
              </a:endParaRPr>
            </a:p>
          </p:txBody>
        </p:sp>
        <p:sp>
          <p:nvSpPr>
            <p:cNvPr id="47" name="AutoShape 21"/>
            <p:cNvSpPr>
              <a:spLocks noChangeArrowheads="1"/>
            </p:cNvSpPr>
            <p:nvPr/>
          </p:nvSpPr>
          <p:spPr bwMode="auto">
            <a:xfrm>
              <a:off x="353" y="2144"/>
              <a:ext cx="880" cy="22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5C145">
                    <a:gamma/>
                    <a:tint val="22353"/>
                    <a:invGamma/>
                  </a:srgbClr>
                </a:gs>
                <a:gs pos="100000">
                  <a:srgbClr val="35C145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GT" kern="0">
                <a:solidFill>
                  <a:sysClr val="windowText" lastClr="000000"/>
                </a:solidFill>
                <a:ea typeface="+mn-ea"/>
              </a:endParaRPr>
            </a:p>
          </p:txBody>
        </p:sp>
      </p:grpSp>
      <p:grpSp>
        <p:nvGrpSpPr>
          <p:cNvPr id="16392" name="Group 22"/>
          <p:cNvGrpSpPr>
            <a:grpSpLocks/>
          </p:cNvGrpSpPr>
          <p:nvPr/>
        </p:nvGrpSpPr>
        <p:grpSpPr bwMode="auto">
          <a:xfrm>
            <a:off x="4356100" y="1676400"/>
            <a:ext cx="1439863" cy="1439863"/>
            <a:chOff x="340" y="2131"/>
            <a:chExt cx="907" cy="907"/>
          </a:xfrm>
        </p:grpSpPr>
        <p:sp>
          <p:nvSpPr>
            <p:cNvPr id="49" name="AutoShape 23"/>
            <p:cNvSpPr>
              <a:spLocks noChangeArrowheads="1"/>
            </p:cNvSpPr>
            <p:nvPr/>
          </p:nvSpPr>
          <p:spPr bwMode="auto">
            <a:xfrm>
              <a:off x="340" y="2131"/>
              <a:ext cx="907" cy="907"/>
            </a:xfrm>
            <a:prstGeom prst="roundRect">
              <a:avLst>
                <a:gd name="adj" fmla="val 14222"/>
              </a:avLst>
            </a:prstGeom>
            <a:solidFill>
              <a:srgbClr val="66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600" b="1" kern="0" dirty="0" smtClean="0">
                  <a:solidFill>
                    <a:srgbClr val="FFFFFF"/>
                  </a:solidFill>
                  <a:ea typeface="굴림" charset="-127"/>
                </a:rPr>
                <a:t>Утверждается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ko-KR" sz="1600" b="1" kern="0" dirty="0" smtClean="0">
                  <a:solidFill>
                    <a:srgbClr val="FFFFFF"/>
                  </a:solidFill>
                  <a:ea typeface="굴림" charset="-127"/>
                </a:rPr>
                <a:t>ГФ</a:t>
              </a:r>
              <a:endParaRPr lang="en-US" altLang="ko-KR" sz="1600" b="1" kern="0" dirty="0">
                <a:solidFill>
                  <a:srgbClr val="FFFFFF"/>
                </a:solidFill>
                <a:ea typeface="굴림" charset="-127"/>
              </a:endParaRPr>
            </a:p>
          </p:txBody>
        </p:sp>
        <p:sp>
          <p:nvSpPr>
            <p:cNvPr id="50" name="AutoShape 24"/>
            <p:cNvSpPr>
              <a:spLocks noChangeArrowheads="1"/>
            </p:cNvSpPr>
            <p:nvPr/>
          </p:nvSpPr>
          <p:spPr bwMode="auto">
            <a:xfrm>
              <a:off x="353" y="2144"/>
              <a:ext cx="880" cy="22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4C7E6C">
                    <a:gamma/>
                    <a:tint val="22353"/>
                    <a:invGamma/>
                  </a:srgbClr>
                </a:gs>
                <a:gs pos="100000">
                  <a:srgbClr val="4C7E6C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GT" kern="0">
                <a:solidFill>
                  <a:sysClr val="windowText" lastClr="000000"/>
                </a:solidFill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0234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57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TGF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11363" y="152400"/>
            <a:ext cx="6719887" cy="1096963"/>
          </a:xfrm>
          <a:noFill/>
        </p:spPr>
      </p:pic>
      <p:sp>
        <p:nvSpPr>
          <p:cNvPr id="18434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8305800" cy="4572000"/>
          </a:xfrm>
        </p:spPr>
        <p:txBody>
          <a:bodyPr/>
          <a:lstStyle/>
          <a:p>
            <a:pPr eaLnBrk="1" hangingPunct="1"/>
            <a:r>
              <a:rPr lang="ru-RU" sz="2600" dirty="0">
                <a:solidFill>
                  <a:srgbClr val="008000"/>
                </a:solidFill>
                <a:latin typeface="Arial" charset="0"/>
              </a:rPr>
              <a:t>Фонд зарегистрирован в Швейцарии в </a:t>
            </a:r>
            <a:r>
              <a:rPr lang="fr-FR" sz="2600" dirty="0">
                <a:solidFill>
                  <a:srgbClr val="008000"/>
                </a:solidFill>
                <a:latin typeface="Myriad Roman" charset="0"/>
              </a:rPr>
              <a:t>2001</a:t>
            </a:r>
            <a:r>
              <a:rPr lang="ru-RU" sz="2600" dirty="0">
                <a:solidFill>
                  <a:srgbClr val="008000"/>
                </a:solidFill>
                <a:latin typeface="Arial" charset="0"/>
              </a:rPr>
              <a:t> г.</a:t>
            </a:r>
            <a:endParaRPr lang="fr-FR" sz="2600" dirty="0">
              <a:solidFill>
                <a:srgbClr val="008000"/>
              </a:solidFill>
              <a:latin typeface="Arial" charset="0"/>
            </a:endParaRPr>
          </a:p>
          <a:p>
            <a:pPr eaLnBrk="1" hangingPunct="1"/>
            <a:r>
              <a:rPr lang="ru-RU" sz="2600" dirty="0">
                <a:solidFill>
                  <a:srgbClr val="008000"/>
                </a:solidFill>
                <a:latin typeface="Arial" charset="0"/>
              </a:rPr>
              <a:t>Штаб-квартира в Женеве</a:t>
            </a:r>
            <a:endParaRPr lang="fr-FR" sz="2600" dirty="0">
              <a:solidFill>
                <a:srgbClr val="008000"/>
              </a:solidFill>
              <a:latin typeface="Myriad Roman" charset="0"/>
            </a:endParaRPr>
          </a:p>
          <a:p>
            <a:pPr eaLnBrk="1" hangingPunct="1"/>
            <a:r>
              <a:rPr lang="ru-RU" sz="2600" dirty="0">
                <a:solidFill>
                  <a:srgbClr val="008000"/>
                </a:solidFill>
                <a:latin typeface="Arial" charset="0"/>
              </a:rPr>
              <a:t>Инновационное партнерство между правительствами, частным сектором, НПО, </a:t>
            </a:r>
            <a:r>
              <a:rPr lang="en-US" sz="2600" dirty="0">
                <a:solidFill>
                  <a:srgbClr val="008000"/>
                </a:solidFill>
                <a:latin typeface="Myriad Roman" charset="0"/>
              </a:rPr>
              <a:t> </a:t>
            </a:r>
            <a:r>
              <a:rPr lang="ru-RU" sz="2600" dirty="0">
                <a:solidFill>
                  <a:srgbClr val="008000"/>
                </a:solidFill>
                <a:latin typeface="Arial" charset="0"/>
              </a:rPr>
              <a:t>международными агентствами</a:t>
            </a:r>
            <a:endParaRPr lang="en-US" sz="2600" dirty="0">
              <a:solidFill>
                <a:srgbClr val="008000"/>
              </a:solidFill>
              <a:latin typeface="Myriad Roman" charset="0"/>
            </a:endParaRPr>
          </a:p>
          <a:p>
            <a:pPr eaLnBrk="1" hangingPunct="1"/>
            <a:r>
              <a:rPr lang="ru-RU" sz="2600" b="1" dirty="0">
                <a:solidFill>
                  <a:srgbClr val="008000"/>
                </a:solidFill>
                <a:latin typeface="Arial" charset="0"/>
              </a:rPr>
              <a:t>Цель</a:t>
            </a:r>
            <a:r>
              <a:rPr lang="en-US" sz="2600" b="1" dirty="0">
                <a:solidFill>
                  <a:srgbClr val="008000"/>
                </a:solidFill>
                <a:latin typeface="Myriad Roman" charset="0"/>
              </a:rPr>
              <a:t> </a:t>
            </a:r>
            <a:r>
              <a:rPr lang="en-US" sz="2600" b="1" dirty="0">
                <a:solidFill>
                  <a:srgbClr val="008000"/>
                </a:solidFill>
                <a:latin typeface="Myriad Roman" charset="0"/>
                <a:sym typeface="Wingdings" charset="0"/>
              </a:rPr>
              <a:t> </a:t>
            </a:r>
            <a:r>
              <a:rPr lang="ja-JP" altLang="en-US" sz="2600" dirty="0">
                <a:solidFill>
                  <a:srgbClr val="008000"/>
                </a:solidFill>
                <a:latin typeface="Myriad Roman" charset="0"/>
                <a:sym typeface="Wingdings" charset="0"/>
              </a:rPr>
              <a:t>“</a:t>
            </a:r>
            <a:r>
              <a:rPr lang="ru-RU" altLang="ja-JP" sz="2600" dirty="0">
                <a:solidFill>
                  <a:srgbClr val="008000"/>
                </a:solidFill>
                <a:latin typeface="Arial" charset="0"/>
                <a:sym typeface="Wingdings" charset="0"/>
              </a:rPr>
              <a:t>коренным образом увеличить ресурсы на борьбу с тремя наиболее разрушительными болезнями в мире и направить эти ресурсы в наиболее нуждающиеся сферы</a:t>
            </a:r>
            <a:r>
              <a:rPr lang="en-US" altLang="ja-JP" sz="2600" dirty="0">
                <a:solidFill>
                  <a:srgbClr val="008000"/>
                </a:solidFill>
                <a:latin typeface="Myriad Roman" charset="0"/>
                <a:sym typeface="Wingdings" charset="0"/>
              </a:rPr>
              <a:t>.</a:t>
            </a:r>
            <a:r>
              <a:rPr lang="ja-JP" altLang="en-US" sz="2600" dirty="0">
                <a:solidFill>
                  <a:srgbClr val="008000"/>
                </a:solidFill>
                <a:latin typeface="Myriad Roman" charset="0"/>
                <a:sym typeface="Wingdings" charset="0"/>
              </a:rPr>
              <a:t>”</a:t>
            </a:r>
            <a:endParaRPr lang="en-US" altLang="ja-JP" sz="2600" dirty="0">
              <a:solidFill>
                <a:srgbClr val="008000"/>
              </a:solidFill>
              <a:latin typeface="Myriad Roman" charset="0"/>
            </a:endParaRPr>
          </a:p>
          <a:p>
            <a:pPr eaLnBrk="1" hangingPunct="1"/>
            <a:endParaRPr lang="fr-FR" sz="2600" dirty="0">
              <a:solidFill>
                <a:schemeClr val="tx1"/>
              </a:solidFill>
              <a:latin typeface="Myriad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313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200" b="1" dirty="0">
                <a:solidFill>
                  <a:srgbClr val="008000"/>
                </a:solidFill>
              </a:rPr>
              <a:t>Секретариат Глобального Фонда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600200"/>
            <a:ext cx="8534400" cy="4876800"/>
          </a:xfrm>
        </p:spPr>
        <p:txBody>
          <a:bodyPr/>
          <a:lstStyle/>
          <a:p>
            <a:pPr eaLnBrk="1" hangingPunct="1"/>
            <a:r>
              <a:rPr lang="ru-RU" sz="2800" dirty="0">
                <a:solidFill>
                  <a:srgbClr val="008000"/>
                </a:solidFill>
                <a:latin typeface="Arial" charset="0"/>
              </a:rPr>
              <a:t>Фонды содержаться в Мировом </a:t>
            </a:r>
            <a:r>
              <a:rPr lang="ru-RU" sz="2800" dirty="0" smtClean="0">
                <a:solidFill>
                  <a:srgbClr val="008000"/>
                </a:solidFill>
                <a:latin typeface="Arial" charset="0"/>
              </a:rPr>
              <a:t>Банке</a:t>
            </a:r>
            <a:endParaRPr lang="en-US" sz="2800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/>
            <a:endParaRPr lang="en-US" sz="2800" dirty="0">
              <a:solidFill>
                <a:srgbClr val="008000"/>
              </a:solidFill>
              <a:latin typeface="Myriad Roman" charset="0"/>
            </a:endParaRPr>
          </a:p>
          <a:p>
            <a:pPr eaLnBrk="1" hangingPunct="1"/>
            <a:r>
              <a:rPr lang="ru-RU" sz="2800" dirty="0">
                <a:solidFill>
                  <a:srgbClr val="008000"/>
                </a:solidFill>
                <a:latin typeface="Arial" charset="0"/>
              </a:rPr>
              <a:t>Секретариат финансируется из процентов, получаемых от выделенных донорами </a:t>
            </a:r>
            <a:r>
              <a:rPr lang="ru-RU" sz="2800" dirty="0" smtClean="0">
                <a:solidFill>
                  <a:srgbClr val="008000"/>
                </a:solidFill>
                <a:latin typeface="Arial" charset="0"/>
              </a:rPr>
              <a:t>фондов</a:t>
            </a:r>
            <a:endParaRPr lang="en-US" sz="2800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/>
            <a:endParaRPr lang="en-US" sz="2800" dirty="0">
              <a:solidFill>
                <a:srgbClr val="008000"/>
              </a:solidFill>
              <a:latin typeface="Myriad Roman" charset="0"/>
            </a:endParaRPr>
          </a:p>
          <a:p>
            <a:pPr eaLnBrk="1" hangingPunct="1"/>
            <a:r>
              <a:rPr lang="ru-RU" sz="2800" dirty="0">
                <a:solidFill>
                  <a:srgbClr val="008000"/>
                </a:solidFill>
                <a:latin typeface="Arial" charset="0"/>
              </a:rPr>
              <a:t>На национальном уровне ГФ по контракту помогают Местные Агенты Фонда (МАФ), с которыми ГФ заключает контракты</a:t>
            </a:r>
            <a:endParaRPr lang="en-US" sz="2800" dirty="0">
              <a:solidFill>
                <a:srgbClr val="008000"/>
              </a:solidFill>
              <a:latin typeface="Myriad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499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rgbClr val="008000"/>
                </a:solidFill>
              </a:rPr>
              <a:t>Что Глобальный Фонд не </a:t>
            </a:r>
            <a:r>
              <a:rPr lang="ru-RU" sz="2800" b="1" dirty="0" smtClean="0">
                <a:solidFill>
                  <a:srgbClr val="008000"/>
                </a:solidFill>
              </a:rPr>
              <a:t>финансирует</a:t>
            </a:r>
            <a:endParaRPr lang="en-US" sz="2800" b="1" dirty="0">
              <a:solidFill>
                <a:srgbClr val="008000"/>
              </a:solidFill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267200"/>
          </a:xfrm>
        </p:spPr>
        <p:txBody>
          <a:bodyPr/>
          <a:lstStyle/>
          <a:p>
            <a:r>
              <a:rPr lang="ru-RU" sz="2400" dirty="0">
                <a:solidFill>
                  <a:srgbClr val="008000"/>
                </a:solidFill>
                <a:latin typeface="Arial" charset="0"/>
              </a:rPr>
              <a:t>Базовые исследования</a:t>
            </a:r>
            <a:r>
              <a:rPr lang="es-ES" sz="2400" dirty="0">
                <a:solidFill>
                  <a:srgbClr val="008000"/>
                </a:solidFill>
                <a:latin typeface="Myriad Roman" charset="0"/>
              </a:rPr>
              <a:t> (</a:t>
            </a:r>
            <a:r>
              <a:rPr lang="ru-RU" sz="2400" dirty="0">
                <a:solidFill>
                  <a:srgbClr val="008000"/>
                </a:solidFill>
                <a:latin typeface="Arial" charset="0"/>
              </a:rPr>
              <a:t>биологические, связанные с вакцинами, разработкой лекарств и т.д.</a:t>
            </a:r>
            <a:r>
              <a:rPr lang="es-ES" sz="2400" dirty="0" smtClean="0">
                <a:solidFill>
                  <a:srgbClr val="008000"/>
                </a:solidFill>
                <a:latin typeface="Myriad Roman" charset="0"/>
              </a:rPr>
              <a:t>)</a:t>
            </a:r>
          </a:p>
          <a:p>
            <a:endParaRPr lang="es-ES" sz="2400" dirty="0">
              <a:solidFill>
                <a:srgbClr val="008000"/>
              </a:solidFill>
              <a:latin typeface="Myriad Roman" charset="0"/>
            </a:endParaRPr>
          </a:p>
          <a:p>
            <a:r>
              <a:rPr lang="ru-RU" sz="2400" dirty="0">
                <a:solidFill>
                  <a:srgbClr val="008000"/>
                </a:solidFill>
                <a:latin typeface="Arial" charset="0"/>
              </a:rPr>
              <a:t>Академическое </a:t>
            </a:r>
            <a:r>
              <a:rPr lang="ru-RU" sz="2400" dirty="0" smtClean="0">
                <a:solidFill>
                  <a:srgbClr val="008000"/>
                </a:solidFill>
                <a:latin typeface="Arial" charset="0"/>
              </a:rPr>
              <a:t>обучение</a:t>
            </a:r>
            <a:endParaRPr lang="en-US" sz="2400" dirty="0" smtClean="0">
              <a:solidFill>
                <a:srgbClr val="008000"/>
              </a:solidFill>
              <a:latin typeface="Arial" charset="0"/>
            </a:endParaRPr>
          </a:p>
          <a:p>
            <a:endParaRPr lang="es-ES" sz="2400" dirty="0">
              <a:solidFill>
                <a:srgbClr val="008000"/>
              </a:solidFill>
              <a:latin typeface="Myriad Roman" charset="0"/>
            </a:endParaRPr>
          </a:p>
          <a:p>
            <a:r>
              <a:rPr lang="ru-RU" sz="2400" dirty="0">
                <a:solidFill>
                  <a:srgbClr val="008000"/>
                </a:solidFill>
                <a:latin typeface="Arial" charset="0"/>
              </a:rPr>
              <a:t>Долгосрочные поездки и обучение заграницей </a:t>
            </a:r>
            <a:endParaRPr lang="en-US" sz="2400" dirty="0" smtClean="0">
              <a:solidFill>
                <a:srgbClr val="008000"/>
              </a:solidFill>
              <a:latin typeface="Arial" charset="0"/>
            </a:endParaRPr>
          </a:p>
          <a:p>
            <a:endParaRPr lang="es-ES" sz="2400" dirty="0">
              <a:solidFill>
                <a:srgbClr val="008000"/>
              </a:solidFill>
              <a:latin typeface="Myriad Roman" charset="0"/>
            </a:endParaRPr>
          </a:p>
          <a:p>
            <a:r>
              <a:rPr lang="ru-RU" sz="2400" dirty="0">
                <a:solidFill>
                  <a:srgbClr val="008000"/>
                </a:solidFill>
                <a:latin typeface="Arial" charset="0"/>
              </a:rPr>
              <a:t>Любые мероприятия или продукты, не связанные с осуществлением </a:t>
            </a:r>
            <a:r>
              <a:rPr lang="ru-RU" sz="2400" dirty="0" smtClean="0">
                <a:solidFill>
                  <a:srgbClr val="008000"/>
                </a:solidFill>
                <a:latin typeface="Arial" charset="0"/>
              </a:rPr>
              <a:t>гранта</a:t>
            </a:r>
            <a:endParaRPr lang="en-US" sz="2400" dirty="0" smtClean="0">
              <a:solidFill>
                <a:srgbClr val="008000"/>
              </a:solidFill>
              <a:latin typeface="Arial" charset="0"/>
            </a:endParaRPr>
          </a:p>
          <a:p>
            <a:endParaRPr lang="ru-RU" sz="2400" dirty="0">
              <a:solidFill>
                <a:srgbClr val="008000"/>
              </a:solidFill>
              <a:latin typeface="Arial" charset="0"/>
            </a:endParaRPr>
          </a:p>
          <a:p>
            <a:r>
              <a:rPr lang="ru-RU" sz="2400" dirty="0">
                <a:solidFill>
                  <a:srgbClr val="008000"/>
                </a:solidFill>
                <a:latin typeface="Arial" charset="0"/>
              </a:rPr>
              <a:t>Покупку земли и зданий</a:t>
            </a:r>
            <a:endParaRPr lang="en-US" sz="2400" dirty="0">
              <a:solidFill>
                <a:srgbClr val="008000"/>
              </a:solidFill>
              <a:latin typeface="Myriad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958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008000"/>
                </a:solidFill>
                <a:latin typeface="Myriad Roman" charset="0"/>
              </a:rPr>
              <a:t>Основные игроки</a:t>
            </a:r>
            <a:endParaRPr lang="fr-FR" b="1" dirty="0">
              <a:solidFill>
                <a:srgbClr val="008000"/>
              </a:solidFill>
              <a:latin typeface="Myriad Roman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644650"/>
            <a:ext cx="57785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82550" y="2190750"/>
            <a:ext cx="99695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800" dirty="0" smtClean="0"/>
              <a:t>ГФ</a:t>
            </a:r>
            <a:endParaRPr lang="fr-FR" sz="180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136650" y="2332038"/>
            <a:ext cx="1217613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e 40"/>
          <p:cNvGrpSpPr>
            <a:grpSpLocks/>
          </p:cNvGrpSpPr>
          <p:nvPr/>
        </p:nvGrpSpPr>
        <p:grpSpPr bwMode="auto">
          <a:xfrm>
            <a:off x="7273925" y="3119438"/>
            <a:ext cx="1546225" cy="847725"/>
            <a:chOff x="4426186" y="5699653"/>
            <a:chExt cx="1499689" cy="857026"/>
          </a:xfrm>
        </p:grpSpPr>
        <p:sp>
          <p:nvSpPr>
            <p:cNvPr id="31" name="Émoticône 30"/>
            <p:cNvSpPr/>
            <p:nvPr/>
          </p:nvSpPr>
          <p:spPr>
            <a:xfrm>
              <a:off x="4935834" y="5699653"/>
              <a:ext cx="455758" cy="503944"/>
            </a:xfrm>
            <a:prstGeom prst="smileyFac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6436" name="ZoneTexte 39"/>
            <p:cNvSpPr txBox="1">
              <a:spLocks noChangeArrowheads="1"/>
            </p:cNvSpPr>
            <p:nvPr/>
          </p:nvSpPr>
          <p:spPr bwMode="auto">
            <a:xfrm>
              <a:off x="4426186" y="6183667"/>
              <a:ext cx="1499689" cy="3730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800" b="1" dirty="0" smtClean="0"/>
                <a:t>ОП</a:t>
              </a:r>
              <a:endParaRPr lang="fr-FR" sz="1800" b="1" dirty="0"/>
            </a:p>
          </p:txBody>
        </p:sp>
      </p:grp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2171700" y="2557463"/>
            <a:ext cx="10906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400" dirty="0" smtClean="0"/>
              <a:t>СТРАНА</a:t>
            </a:r>
            <a:endParaRPr lang="fr-FR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132856"/>
            <a:ext cx="648072" cy="432048"/>
          </a:xfrm>
          <a:prstGeom prst="rect">
            <a:avLst/>
          </a:prstGeom>
        </p:spPr>
      </p:pic>
      <p:cxnSp>
        <p:nvCxnSpPr>
          <p:cNvPr id="15" name="Connecteur droit avec flèche 14"/>
          <p:cNvCxnSpPr/>
          <p:nvPr/>
        </p:nvCxnSpPr>
        <p:spPr>
          <a:xfrm>
            <a:off x="3146425" y="2332038"/>
            <a:ext cx="598488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3670300" y="2084388"/>
            <a:ext cx="96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b="1" dirty="0" smtClean="0"/>
              <a:t>СКК</a:t>
            </a:r>
            <a:endParaRPr lang="fr-FR" sz="1800" b="1" dirty="0"/>
          </a:p>
        </p:txBody>
      </p:sp>
      <p:sp>
        <p:nvSpPr>
          <p:cNvPr id="20" name="Accolade fermante 19"/>
          <p:cNvSpPr/>
          <p:nvPr/>
        </p:nvSpPr>
        <p:spPr>
          <a:xfrm>
            <a:off x="4403725" y="2016125"/>
            <a:ext cx="284163" cy="54133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4649788" y="1814513"/>
            <a:ext cx="21605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200" b="1" dirty="0" smtClean="0"/>
              <a:t>ПРАВИТЕЛЬСТВО</a:t>
            </a:r>
            <a:endParaRPr lang="fr-FR" sz="1200" b="1" dirty="0"/>
          </a:p>
          <a:p>
            <a:pPr eaLnBrk="1" hangingPunct="1"/>
            <a:r>
              <a:rPr lang="ru-RU" sz="1200" b="1" dirty="0" smtClean="0"/>
              <a:t>НПО</a:t>
            </a:r>
            <a:endParaRPr lang="fr-FR" sz="1200" b="1" dirty="0"/>
          </a:p>
          <a:p>
            <a:pPr eaLnBrk="1" hangingPunct="1"/>
            <a:r>
              <a:rPr lang="ru-RU" sz="1200" b="1" dirty="0" smtClean="0"/>
              <a:t>МЕЖД.ОРГ.</a:t>
            </a:r>
            <a:endParaRPr lang="fr-FR" sz="1200" b="1" dirty="0"/>
          </a:p>
          <a:p>
            <a:pPr eaLnBrk="1" hangingPunct="1"/>
            <a:r>
              <a:rPr lang="ru-RU" sz="1200" b="1" dirty="0" smtClean="0"/>
              <a:t>ЛЖВ</a:t>
            </a:r>
            <a:endParaRPr lang="fr-FR" sz="1200" b="1" dirty="0"/>
          </a:p>
        </p:txBody>
      </p: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4716016" y="1412776"/>
            <a:ext cx="25352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400" i="1" dirty="0" smtClean="0"/>
              <a:t>координирует</a:t>
            </a:r>
            <a:r>
              <a:rPr lang="fr-FR" sz="1400" i="1" dirty="0" smtClean="0"/>
              <a:t> </a:t>
            </a:r>
            <a:r>
              <a:rPr lang="fr-FR" sz="1400" i="1" dirty="0"/>
              <a:t>&amp; </a:t>
            </a:r>
            <a:r>
              <a:rPr lang="ru-RU" sz="1400" i="1" dirty="0" smtClean="0"/>
              <a:t>подает</a:t>
            </a:r>
            <a:endParaRPr lang="fr-FR" sz="1400" i="1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5795963" y="2332038"/>
            <a:ext cx="504825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7380312" y="2564904"/>
            <a:ext cx="10801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ru-RU" sz="1400" i="1" dirty="0" smtClean="0"/>
              <a:t>выбирает</a:t>
            </a:r>
            <a:endParaRPr lang="fr-FR" sz="1400" i="1" dirty="0"/>
          </a:p>
        </p:txBody>
      </p:sp>
      <p:grpSp>
        <p:nvGrpSpPr>
          <p:cNvPr id="136" name="Groupe 135"/>
          <p:cNvGrpSpPr>
            <a:grpSpLocks/>
          </p:cNvGrpSpPr>
          <p:nvPr/>
        </p:nvGrpSpPr>
        <p:grpSpPr bwMode="auto">
          <a:xfrm>
            <a:off x="6394450" y="1762125"/>
            <a:ext cx="2749550" cy="768350"/>
            <a:chOff x="6393774" y="1762700"/>
            <a:chExt cx="2750226" cy="767409"/>
          </a:xfrm>
        </p:grpSpPr>
        <p:sp>
          <p:nvSpPr>
            <p:cNvPr id="23" name="Organigramme : Multidocument 22"/>
            <p:cNvSpPr/>
            <p:nvPr/>
          </p:nvSpPr>
          <p:spPr>
            <a:xfrm>
              <a:off x="6393774" y="1929184"/>
              <a:ext cx="1130578" cy="600925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 dirty="0" smtClean="0">
                  <a:solidFill>
                    <a:schemeClr val="tx1"/>
                  </a:solidFill>
                </a:rPr>
                <a:t>СТРАНОВАЯ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00" b="1" dirty="0" smtClean="0">
                  <a:solidFill>
                    <a:schemeClr val="tx1"/>
                  </a:solidFill>
                </a:rPr>
                <a:t>ЗАЯВКА</a:t>
              </a:r>
              <a:endParaRPr lang="fr-F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438" name="ZoneTexte 36"/>
            <p:cNvSpPr txBox="1">
              <a:spLocks noChangeArrowheads="1"/>
            </p:cNvSpPr>
            <p:nvPr/>
          </p:nvSpPr>
          <p:spPr bwMode="auto">
            <a:xfrm>
              <a:off x="7524327" y="1762700"/>
              <a:ext cx="1619673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7800" indent="-1778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 smtClean="0"/>
                <a:t>ЦЕЛИ</a:t>
              </a:r>
              <a:endParaRPr lang="fr-FR" sz="140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 smtClean="0"/>
                <a:t>задачи</a:t>
              </a:r>
              <a:endParaRPr lang="fr-FR" sz="140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 smtClean="0"/>
                <a:t>мероприятия</a:t>
              </a:r>
              <a:endParaRPr lang="fr-FR" sz="1400" b="1" i="1" dirty="0"/>
            </a:p>
          </p:txBody>
        </p:sp>
      </p:grpSp>
      <p:cxnSp>
        <p:nvCxnSpPr>
          <p:cNvPr id="1038" name="Connecteur droit avec flèche 1037"/>
          <p:cNvCxnSpPr>
            <a:stCxn id="23" idx="2"/>
            <a:endCxn id="31" idx="0"/>
          </p:cNvCxnSpPr>
          <p:nvPr/>
        </p:nvCxnSpPr>
        <p:spPr>
          <a:xfrm>
            <a:off x="6880225" y="2506663"/>
            <a:ext cx="1154113" cy="612775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e 139"/>
          <p:cNvGrpSpPr>
            <a:grpSpLocks/>
          </p:cNvGrpSpPr>
          <p:nvPr/>
        </p:nvGrpSpPr>
        <p:grpSpPr bwMode="auto">
          <a:xfrm>
            <a:off x="581025" y="2563813"/>
            <a:ext cx="7466013" cy="2030412"/>
            <a:chOff x="581247" y="2563089"/>
            <a:chExt cx="7466272" cy="2031271"/>
          </a:xfrm>
        </p:grpSpPr>
        <p:sp>
          <p:nvSpPr>
            <p:cNvPr id="61" name="Carré corné 60"/>
            <p:cNvSpPr/>
            <p:nvPr/>
          </p:nvSpPr>
          <p:spPr>
            <a:xfrm>
              <a:off x="1136891" y="3855861"/>
              <a:ext cx="1214480" cy="738499"/>
            </a:xfrm>
            <a:prstGeom prst="foldedCorner">
              <a:avLst/>
            </a:prstGeom>
            <a:solidFill>
              <a:schemeClr val="accent3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dirty="0" smtClean="0">
                  <a:solidFill>
                    <a:schemeClr val="tx1"/>
                  </a:solidFill>
                </a:rPr>
                <a:t>ГРАНТОВЫЙ ДОГОВОР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48" name="Connecteur en angle 1047"/>
            <p:cNvCxnSpPr>
              <a:stCxn id="3" idx="2"/>
              <a:endCxn id="61" idx="1"/>
            </p:cNvCxnSpPr>
            <p:nvPr/>
          </p:nvCxnSpPr>
          <p:spPr>
            <a:xfrm rot="16200000" flipH="1">
              <a:off x="28455" y="3115881"/>
              <a:ext cx="1661228" cy="555644"/>
            </a:xfrm>
            <a:prstGeom prst="bentConnector2">
              <a:avLst/>
            </a:prstGeom>
            <a:ln w="4762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Connecteur en angle 1051"/>
            <p:cNvCxnSpPr>
              <a:stCxn id="61" idx="3"/>
              <a:endCxn id="16436" idx="0"/>
            </p:cNvCxnSpPr>
            <p:nvPr/>
          </p:nvCxnSpPr>
          <p:spPr>
            <a:xfrm flipV="1">
              <a:off x="2351371" y="3598577"/>
              <a:ext cx="5696148" cy="625740"/>
            </a:xfrm>
            <a:prstGeom prst="bentConnector4">
              <a:avLst>
                <a:gd name="adj1" fmla="val 43214"/>
                <a:gd name="adj2" fmla="val 85314"/>
              </a:avLst>
            </a:prstGeom>
            <a:ln w="47625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9" name="Connecteur en angle 1058"/>
          <p:cNvCxnSpPr>
            <a:stCxn id="23" idx="0"/>
            <a:endCxn id="3" idx="0"/>
          </p:cNvCxnSpPr>
          <p:nvPr/>
        </p:nvCxnSpPr>
        <p:spPr>
          <a:xfrm rot="16200000" flipH="1" flipV="1">
            <a:off x="3678238" y="-1168400"/>
            <a:ext cx="261937" cy="6456363"/>
          </a:xfrm>
          <a:prstGeom prst="bentConnector3">
            <a:avLst>
              <a:gd name="adj1" fmla="val -87462"/>
            </a:avLst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>
            <a:spLocks noChangeArrowheads="1"/>
          </p:cNvSpPr>
          <p:nvPr/>
        </p:nvSpPr>
        <p:spPr bwMode="auto">
          <a:xfrm>
            <a:off x="5167313" y="3783013"/>
            <a:ext cx="14929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i="1" dirty="0" smtClean="0"/>
              <a:t>подписывает</a:t>
            </a:r>
            <a:endParaRPr lang="fr-FR" sz="1600" i="1" dirty="0"/>
          </a:p>
        </p:txBody>
      </p:sp>
      <p:grpSp>
        <p:nvGrpSpPr>
          <p:cNvPr id="137" name="Groupe 136"/>
          <p:cNvGrpSpPr>
            <a:grpSpLocks/>
          </p:cNvGrpSpPr>
          <p:nvPr/>
        </p:nvGrpSpPr>
        <p:grpSpPr bwMode="auto">
          <a:xfrm>
            <a:off x="7602541" y="3861048"/>
            <a:ext cx="1547885" cy="1372940"/>
            <a:chOff x="7603301" y="3860541"/>
            <a:chExt cx="1546283" cy="1373242"/>
          </a:xfrm>
        </p:grpSpPr>
        <p:grpSp>
          <p:nvGrpSpPr>
            <p:cNvPr id="1075" name="Groupe 1074"/>
            <p:cNvGrpSpPr/>
            <p:nvPr/>
          </p:nvGrpSpPr>
          <p:grpSpPr>
            <a:xfrm>
              <a:off x="7675544" y="4420573"/>
              <a:ext cx="801825" cy="442477"/>
              <a:chOff x="7690510" y="4117799"/>
              <a:chExt cx="801825" cy="442477"/>
            </a:xfrm>
            <a:solidFill>
              <a:srgbClr val="FFFF99"/>
            </a:solidFill>
          </p:grpSpPr>
          <p:sp>
            <p:nvSpPr>
              <p:cNvPr id="117" name="Émoticône 116"/>
              <p:cNvSpPr/>
              <p:nvPr/>
            </p:nvSpPr>
            <p:spPr>
              <a:xfrm>
                <a:off x="7690510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18" name="Émoticône 117"/>
              <p:cNvSpPr/>
              <p:nvPr/>
            </p:nvSpPr>
            <p:spPr>
              <a:xfrm>
                <a:off x="7918285" y="4117799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19" name="Émoticône 118"/>
              <p:cNvSpPr/>
              <p:nvPr/>
            </p:nvSpPr>
            <p:spPr>
              <a:xfrm>
                <a:off x="8175991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</p:grpSp>
        <p:cxnSp>
          <p:nvCxnSpPr>
            <p:cNvPr id="1077" name="Connecteur droit avec flèche 1076"/>
            <p:cNvCxnSpPr>
              <a:stCxn id="16436" idx="2"/>
              <a:endCxn id="118" idx="0"/>
            </p:cNvCxnSpPr>
            <p:nvPr/>
          </p:nvCxnSpPr>
          <p:spPr>
            <a:xfrm>
              <a:off x="8047341" y="3968267"/>
              <a:ext cx="14272" cy="452537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30" name="ZoneTexte 123"/>
            <p:cNvSpPr txBox="1">
              <a:spLocks noChangeArrowheads="1"/>
            </p:cNvSpPr>
            <p:nvPr/>
          </p:nvSpPr>
          <p:spPr bwMode="auto">
            <a:xfrm>
              <a:off x="7944604" y="3860541"/>
              <a:ext cx="1204980" cy="307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400" i="1" dirty="0"/>
                <a:t>в</a:t>
              </a:r>
              <a:r>
                <a:rPr lang="ru-RU" sz="1400" i="1" dirty="0" smtClean="0"/>
                <a:t>ыбирает</a:t>
              </a:r>
              <a:endParaRPr lang="fr-FR" sz="1400" i="1" dirty="0"/>
            </a:p>
          </p:txBody>
        </p:sp>
        <p:sp>
          <p:nvSpPr>
            <p:cNvPr id="16431" name="ZoneTexte 124"/>
            <p:cNvSpPr txBox="1">
              <a:spLocks noChangeArrowheads="1"/>
            </p:cNvSpPr>
            <p:nvPr/>
          </p:nvSpPr>
          <p:spPr bwMode="auto">
            <a:xfrm>
              <a:off x="7603301" y="4895229"/>
              <a:ext cx="9617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b="1" dirty="0" smtClean="0"/>
                <a:t>СП</a:t>
              </a:r>
              <a:endParaRPr lang="fr-FR" sz="1600" b="1" dirty="0"/>
            </a:p>
          </p:txBody>
        </p:sp>
      </p:grpSp>
      <p:grpSp>
        <p:nvGrpSpPr>
          <p:cNvPr id="138" name="Groupe 137"/>
          <p:cNvGrpSpPr>
            <a:grpSpLocks/>
          </p:cNvGrpSpPr>
          <p:nvPr/>
        </p:nvGrpSpPr>
        <p:grpSpPr bwMode="auto">
          <a:xfrm>
            <a:off x="1744663" y="3848100"/>
            <a:ext cx="5884862" cy="1693863"/>
            <a:chOff x="1744524" y="3848561"/>
            <a:chExt cx="5885260" cy="1692730"/>
          </a:xfrm>
        </p:grpSpPr>
        <p:sp>
          <p:nvSpPr>
            <p:cNvPr id="16424" name="ZoneTexte 108"/>
            <p:cNvSpPr txBox="1">
              <a:spLocks noChangeArrowheads="1"/>
            </p:cNvSpPr>
            <p:nvPr/>
          </p:nvSpPr>
          <p:spPr bwMode="auto">
            <a:xfrm>
              <a:off x="3759671" y="4525649"/>
              <a:ext cx="1748548" cy="338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i="1" dirty="0" smtClean="0"/>
                <a:t>осуществляет</a:t>
              </a:r>
              <a:endParaRPr lang="fr-FR" sz="1600" i="1" dirty="0"/>
            </a:p>
          </p:txBody>
        </p:sp>
        <p:grpSp>
          <p:nvGrpSpPr>
            <p:cNvPr id="16425" name="Groupe 104"/>
            <p:cNvGrpSpPr>
              <a:grpSpLocks/>
            </p:cNvGrpSpPr>
            <p:nvPr/>
          </p:nvGrpSpPr>
          <p:grpSpPr bwMode="auto">
            <a:xfrm>
              <a:off x="1744524" y="3848561"/>
              <a:ext cx="5885260" cy="1692730"/>
              <a:chOff x="1655654" y="3618107"/>
              <a:chExt cx="5885260" cy="1692730"/>
            </a:xfrm>
          </p:grpSpPr>
          <p:sp>
            <p:nvSpPr>
              <p:cNvPr id="1079" name="Accolade ouvrante 1078"/>
              <p:cNvSpPr/>
              <p:nvPr/>
            </p:nvSpPr>
            <p:spPr>
              <a:xfrm>
                <a:off x="6974139" y="3618107"/>
                <a:ext cx="566775" cy="1692730"/>
              </a:xfrm>
              <a:prstGeom prst="leftBrace">
                <a:avLst>
                  <a:gd name="adj1" fmla="val 8333"/>
                  <a:gd name="adj2" fmla="val 67603"/>
                </a:avLst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cxnSp>
            <p:nvCxnSpPr>
              <p:cNvPr id="1085" name="Connecteur en angle 1084"/>
              <p:cNvCxnSpPr>
                <a:stCxn id="1079" idx="1"/>
                <a:endCxn id="61" idx="2"/>
              </p:cNvCxnSpPr>
              <p:nvPr/>
            </p:nvCxnSpPr>
            <p:spPr>
              <a:xfrm rot="10800000">
                <a:off x="1655654" y="4363733"/>
                <a:ext cx="5318485" cy="398196"/>
              </a:xfrm>
              <a:prstGeom prst="bentConnector2">
                <a:avLst/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Connecteur en angle 74"/>
          <p:cNvCxnSpPr>
            <a:stCxn id="31" idx="6"/>
          </p:cNvCxnSpPr>
          <p:nvPr/>
        </p:nvCxnSpPr>
        <p:spPr>
          <a:xfrm flipH="1">
            <a:off x="4716463" y="3368675"/>
            <a:ext cx="3552825" cy="2652713"/>
          </a:xfrm>
          <a:prstGeom prst="bentConnector3">
            <a:avLst>
              <a:gd name="adj1" fmla="val -18466"/>
            </a:avLst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rganigramme : Multidocument 76"/>
          <p:cNvSpPr/>
          <p:nvPr/>
        </p:nvSpPr>
        <p:spPr>
          <a:xfrm>
            <a:off x="3347864" y="5517232"/>
            <a:ext cx="1373187" cy="93662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>
                <a:solidFill>
                  <a:schemeClr val="tx1"/>
                </a:solidFill>
              </a:rPr>
              <a:t>PU/DR</a:t>
            </a:r>
            <a:endParaRPr lang="fr-FR" b="1">
              <a:solidFill>
                <a:schemeClr val="tx1"/>
              </a:solidFill>
            </a:endParaRPr>
          </a:p>
        </p:txBody>
      </p:sp>
      <p:grpSp>
        <p:nvGrpSpPr>
          <p:cNvPr id="139" name="Groupe 138"/>
          <p:cNvGrpSpPr>
            <a:grpSpLocks/>
          </p:cNvGrpSpPr>
          <p:nvPr/>
        </p:nvGrpSpPr>
        <p:grpSpPr bwMode="auto">
          <a:xfrm>
            <a:off x="1833563" y="5434013"/>
            <a:ext cx="722213" cy="871537"/>
            <a:chOff x="1833266" y="5433698"/>
            <a:chExt cx="722282" cy="871586"/>
          </a:xfrm>
        </p:grpSpPr>
        <p:sp>
          <p:nvSpPr>
            <p:cNvPr id="149" name="Émoticône 148"/>
            <p:cNvSpPr/>
            <p:nvPr/>
          </p:nvSpPr>
          <p:spPr>
            <a:xfrm>
              <a:off x="1915825" y="5806781"/>
              <a:ext cx="469945" cy="498503"/>
            </a:xfrm>
            <a:prstGeom prst="smileyFac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6423" name="ZoneTexte 156"/>
            <p:cNvSpPr txBox="1">
              <a:spLocks noChangeArrowheads="1"/>
            </p:cNvSpPr>
            <p:nvPr/>
          </p:nvSpPr>
          <p:spPr bwMode="auto">
            <a:xfrm>
              <a:off x="1833266" y="5433698"/>
              <a:ext cx="722282" cy="338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b="1" dirty="0" smtClean="0"/>
                <a:t>МАФ</a:t>
              </a:r>
              <a:endParaRPr lang="fr-FR" sz="1600" b="1" dirty="0"/>
            </a:p>
          </p:txBody>
        </p:sp>
      </p:grpSp>
      <p:cxnSp>
        <p:nvCxnSpPr>
          <p:cNvPr id="86" name="Connecteur droit avec flèche 85"/>
          <p:cNvCxnSpPr>
            <a:stCxn id="77" idx="1"/>
            <a:endCxn id="149" idx="6"/>
          </p:cNvCxnSpPr>
          <p:nvPr/>
        </p:nvCxnSpPr>
        <p:spPr>
          <a:xfrm flipH="1">
            <a:off x="2386014" y="5985545"/>
            <a:ext cx="961850" cy="70768"/>
          </a:xfrm>
          <a:prstGeom prst="straightConnector1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oneTexte 159"/>
          <p:cNvSpPr txBox="1">
            <a:spLocks noChangeArrowheads="1"/>
          </p:cNvSpPr>
          <p:nvPr/>
        </p:nvSpPr>
        <p:spPr bwMode="auto">
          <a:xfrm>
            <a:off x="5043488" y="5989638"/>
            <a:ext cx="2757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400" i="1" dirty="0" smtClean="0"/>
              <a:t>Отчитывается по РЕЗУЛЬТАТАМ, запрашивает ФИНАНСИРОВАНИЕ </a:t>
            </a:r>
            <a:endParaRPr lang="fr-FR" sz="1400" i="1" dirty="0"/>
          </a:p>
        </p:txBody>
      </p:sp>
      <p:sp>
        <p:nvSpPr>
          <p:cNvPr id="161" name="ZoneTexte 160"/>
          <p:cNvSpPr txBox="1">
            <a:spLocks noChangeArrowheads="1"/>
          </p:cNvSpPr>
          <p:nvPr/>
        </p:nvSpPr>
        <p:spPr bwMode="auto">
          <a:xfrm>
            <a:off x="314325" y="5405438"/>
            <a:ext cx="145573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i="1" dirty="0" smtClean="0"/>
              <a:t>проверяет</a:t>
            </a:r>
            <a:r>
              <a:rPr lang="fr-FR" sz="1600" i="1" dirty="0" smtClean="0"/>
              <a:t> </a:t>
            </a:r>
            <a:r>
              <a:rPr lang="fr-FR" sz="1600" i="1" dirty="0"/>
              <a:t>&amp; </a:t>
            </a:r>
            <a:r>
              <a:rPr lang="ru-RU" sz="1600" i="1" dirty="0" smtClean="0"/>
              <a:t>подает</a:t>
            </a:r>
            <a:endParaRPr lang="fr-FR" sz="1600" i="1" dirty="0"/>
          </a:p>
        </p:txBody>
      </p:sp>
      <p:cxnSp>
        <p:nvCxnSpPr>
          <p:cNvPr id="88" name="Connecteur en angle 87"/>
          <p:cNvCxnSpPr>
            <a:stCxn id="149" idx="2"/>
          </p:cNvCxnSpPr>
          <p:nvPr/>
        </p:nvCxnSpPr>
        <p:spPr>
          <a:xfrm rot="10800000">
            <a:off x="174625" y="2563813"/>
            <a:ext cx="1741488" cy="3492500"/>
          </a:xfrm>
          <a:prstGeom prst="bentConnector2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e 161"/>
          <p:cNvGrpSpPr>
            <a:grpSpLocks/>
          </p:cNvGrpSpPr>
          <p:nvPr/>
        </p:nvGrpSpPr>
        <p:grpSpPr bwMode="auto">
          <a:xfrm>
            <a:off x="858838" y="2644775"/>
            <a:ext cx="6942137" cy="927100"/>
            <a:chOff x="859069" y="2645162"/>
            <a:chExt cx="6941468" cy="926085"/>
          </a:xfrm>
        </p:grpSpPr>
        <p:sp>
          <p:nvSpPr>
            <p:cNvPr id="16420" name="ZoneTexte 11"/>
            <p:cNvSpPr txBox="1">
              <a:spLocks noChangeArrowheads="1"/>
            </p:cNvSpPr>
            <p:nvPr/>
          </p:nvSpPr>
          <p:spPr bwMode="auto">
            <a:xfrm>
              <a:off x="995188" y="3199288"/>
              <a:ext cx="24508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i="1" dirty="0" smtClean="0"/>
                <a:t>выделяет</a:t>
              </a:r>
              <a:endParaRPr lang="fr-FR" sz="1600" i="1" dirty="0"/>
            </a:p>
          </p:txBody>
        </p:sp>
        <p:cxnSp>
          <p:nvCxnSpPr>
            <p:cNvPr id="112" name="Connecteur en angle 111"/>
            <p:cNvCxnSpPr/>
            <p:nvPr/>
          </p:nvCxnSpPr>
          <p:spPr>
            <a:xfrm>
              <a:off x="859069" y="2645162"/>
              <a:ext cx="6941468" cy="926085"/>
            </a:xfrm>
            <a:prstGeom prst="bentConnector3">
              <a:avLst>
                <a:gd name="adj1" fmla="val -126"/>
              </a:avLst>
            </a:prstGeom>
            <a:ln w="317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1365250" y="19177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r-FR" i="1"/>
              <a:t>€ £ $ </a:t>
            </a:r>
            <a:endParaRPr lang="fr-FR"/>
          </a:p>
        </p:txBody>
      </p:sp>
      <p:grpSp>
        <p:nvGrpSpPr>
          <p:cNvPr id="159" name="Groupe 158"/>
          <p:cNvGrpSpPr>
            <a:grpSpLocks/>
          </p:cNvGrpSpPr>
          <p:nvPr/>
        </p:nvGrpSpPr>
        <p:grpSpPr bwMode="auto">
          <a:xfrm>
            <a:off x="3906838" y="2546053"/>
            <a:ext cx="3894137" cy="841672"/>
            <a:chOff x="3907587" y="2546155"/>
            <a:chExt cx="3892951" cy="841727"/>
          </a:xfrm>
        </p:grpSpPr>
        <p:pic>
          <p:nvPicPr>
            <p:cNvPr id="16416" name="Picture 7" descr="C:\Users\Giraud\AppData\Local\Microsoft\Windows\Temporary Internet Files\Content.IE5\4HUG2ZMP\MC900345367[1].w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587" y="2660303"/>
              <a:ext cx="727579" cy="727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Connecteur droit avec flèche 150"/>
            <p:cNvCxnSpPr>
              <a:stCxn id="16416" idx="3"/>
              <a:endCxn id="31" idx="2"/>
            </p:cNvCxnSpPr>
            <p:nvPr/>
          </p:nvCxnSpPr>
          <p:spPr>
            <a:xfrm>
              <a:off x="4634441" y="3024321"/>
              <a:ext cx="3166097" cy="344510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>
              <a:stCxn id="18" idx="2"/>
              <a:endCxn id="16416" idx="0"/>
            </p:cNvCxnSpPr>
            <p:nvPr/>
          </p:nvCxnSpPr>
          <p:spPr>
            <a:xfrm>
              <a:off x="4153574" y="2546155"/>
              <a:ext cx="117803" cy="114148"/>
            </a:xfrm>
            <a:prstGeom prst="line">
              <a:avLst/>
            </a:prstGeom>
            <a:ln w="25400">
              <a:solidFill>
                <a:schemeClr val="tx2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9" name="ZoneTexte 225"/>
            <p:cNvSpPr txBox="1">
              <a:spLocks noChangeArrowheads="1"/>
            </p:cNvSpPr>
            <p:nvPr/>
          </p:nvSpPr>
          <p:spPr bwMode="auto">
            <a:xfrm>
              <a:off x="5220421" y="2781045"/>
              <a:ext cx="1629148" cy="338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600" i="1" dirty="0" smtClean="0"/>
                <a:t>надзор</a:t>
              </a:r>
              <a:endParaRPr lang="fr-FR" sz="16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00203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8" grpId="0"/>
      <p:bldP spid="20" grpId="0" animBg="1"/>
      <p:bldP spid="24" grpId="0"/>
      <p:bldP spid="33" grpId="0"/>
      <p:bldP spid="36" grpId="0"/>
      <p:bldP spid="100" grpId="0"/>
      <p:bldP spid="77" grpId="0" animBg="1"/>
      <p:bldP spid="160" grpId="0"/>
      <p:bldP spid="161" grpId="0"/>
      <p:bldP spid="1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00"/>
            <a:ext cx="9144000" cy="68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442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2057400"/>
            <a:ext cx="8534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4D4D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457200" lvl="1" indent="0" eaLnBrk="1" hangingPunct="1">
              <a:buNone/>
            </a:pPr>
            <a:r>
              <a:rPr lang="ru-RU" sz="2400" i="1" dirty="0" smtClean="0">
                <a:solidFill>
                  <a:schemeClr val="tx2"/>
                </a:solidFill>
              </a:rPr>
              <a:t>СКК является национальным </a:t>
            </a:r>
            <a:r>
              <a:rPr lang="ru-RU" sz="2400" i="1" dirty="0" smtClean="0">
                <a:solidFill>
                  <a:srgbClr val="0000FF"/>
                </a:solidFill>
              </a:rPr>
              <a:t>мульти</a:t>
            </a:r>
            <a:r>
              <a:rPr lang="en-US" sz="2400" i="1" dirty="0" smtClean="0">
                <a:solidFill>
                  <a:srgbClr val="0000FF"/>
                </a:solidFill>
              </a:rPr>
              <a:t>-</a:t>
            </a:r>
            <a:r>
              <a:rPr lang="ru-RU" sz="2400" i="1" dirty="0" smtClean="0">
                <a:solidFill>
                  <a:srgbClr val="0000FF"/>
                </a:solidFill>
              </a:rPr>
              <a:t>секторальным </a:t>
            </a:r>
            <a:r>
              <a:rPr lang="ru-RU" sz="2400" i="1" dirty="0" smtClean="0">
                <a:solidFill>
                  <a:schemeClr val="tx2"/>
                </a:solidFill>
              </a:rPr>
              <a:t>органом, представляющим </a:t>
            </a:r>
            <a:r>
              <a:rPr lang="ru-RU" sz="2400" i="1" dirty="0" smtClean="0">
                <a:solidFill>
                  <a:srgbClr val="0000FF"/>
                </a:solidFill>
              </a:rPr>
              <a:t>национальные интересы</a:t>
            </a:r>
            <a:r>
              <a:rPr lang="ru-RU" sz="2400" i="1" dirty="0" smtClean="0">
                <a:solidFill>
                  <a:schemeClr val="tx2"/>
                </a:solidFill>
              </a:rPr>
              <a:t>, наделенный мандатом подавать заявки в ГФ и осуществлять надзор за исполнением </a:t>
            </a:r>
            <a:r>
              <a:rPr lang="ru-RU" sz="2400" i="1" dirty="0" err="1" smtClean="0">
                <a:solidFill>
                  <a:schemeClr val="tx2"/>
                </a:solidFill>
              </a:rPr>
              <a:t>грантовых</a:t>
            </a:r>
            <a:r>
              <a:rPr lang="ru-RU" sz="2400" i="1" dirty="0" smtClean="0">
                <a:solidFill>
                  <a:schemeClr val="tx2"/>
                </a:solidFill>
              </a:rPr>
              <a:t> программ </a:t>
            </a:r>
            <a:endParaRPr lang="ru-RU" sz="2400" i="1" dirty="0">
              <a:solidFill>
                <a:schemeClr val="tx2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752600" y="228600"/>
            <a:ext cx="6934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3600" b="1">
                <a:solidFill>
                  <a:srgbClr val="339933"/>
                </a:solidFill>
                <a:latin typeface="Arial" charset="0"/>
                <a:ea typeface="+mj-ea"/>
                <a:cs typeface="+mj-cs"/>
              </a:defRPr>
            </a:lvl1pPr>
            <a:lvl2pPr eaLnBrk="0" hangingPunct="0">
              <a:defRPr sz="3800">
                <a:latin typeface="Myriad Roman" pitchFamily="34" charset="0"/>
              </a:defRPr>
            </a:lvl2pPr>
            <a:lvl3pPr eaLnBrk="0" hangingPunct="0">
              <a:defRPr sz="3800">
                <a:latin typeface="Myriad Roman" pitchFamily="34" charset="0"/>
              </a:defRPr>
            </a:lvl3pPr>
            <a:lvl4pPr eaLnBrk="0" hangingPunct="0">
              <a:defRPr sz="3800">
                <a:latin typeface="Myriad Roman" pitchFamily="34" charset="0"/>
              </a:defRPr>
            </a:lvl4pPr>
            <a:lvl5pPr eaLnBrk="0" hangingPunct="0">
              <a:defRPr sz="3800">
                <a:latin typeface="Myriad Roman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800">
                <a:latin typeface="Myriad Roman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800">
                <a:latin typeface="Myriad Roman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800">
                <a:latin typeface="Myriad Roman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800">
                <a:latin typeface="Myriad Roman" pitchFamily="34" charset="0"/>
              </a:defRPr>
            </a:lvl9pPr>
          </a:lstStyle>
          <a:p>
            <a:pPr algn="ctr"/>
            <a:r>
              <a:rPr lang="ru-RU" sz="2800" dirty="0" smtClean="0">
                <a:solidFill>
                  <a:srgbClr val="008000"/>
                </a:solidFill>
                <a:latin typeface="+mj-lt"/>
              </a:rPr>
              <a:t>СТРАНОВОЙ КООРДИНАЦИОННЫЙ МЕХАНИЗМ (КОМИТЕТ)</a:t>
            </a:r>
            <a:endParaRPr lang="en-US" sz="2800" dirty="0">
              <a:solidFill>
                <a:srgbClr val="008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7536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7162800" cy="1447800"/>
          </a:xfrm>
        </p:spPr>
        <p:txBody>
          <a:bodyPr/>
          <a:lstStyle/>
          <a:p>
            <a:pPr eaLnBrk="1" hangingPunct="1"/>
            <a:endParaRPr lang="en-US" sz="3200" b="1" dirty="0">
              <a:solidFill>
                <a:srgbClr val="0000FF"/>
              </a:solidFill>
              <a:latin typeface="Myriad Roman" charset="0"/>
              <a:ea typeface="MS PGothic" charset="0"/>
              <a:cs typeface="MS PGothic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57200" y="1828800"/>
            <a:ext cx="807720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Font typeface="Arial"/>
              <a:buChar char="•"/>
            </a:pPr>
            <a:r>
              <a:rPr lang="ru-RU" sz="2800" dirty="0" smtClean="0"/>
              <a:t>Члены СКК представляют свой </a:t>
            </a:r>
            <a:r>
              <a:rPr lang="ru-RU" sz="2800" dirty="0" smtClean="0">
                <a:solidFill>
                  <a:srgbClr val="0000FF"/>
                </a:solidFill>
              </a:rPr>
              <a:t>избирательные группы</a:t>
            </a:r>
            <a:r>
              <a:rPr lang="ru-RU" sz="2800" dirty="0" smtClean="0"/>
              <a:t>, а не самих себя или свой организации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</a:pPr>
            <a:endParaRPr lang="en-US" sz="2800" dirty="0"/>
          </a:p>
          <a:p>
            <a:pPr marL="457200" indent="-457200">
              <a:spcBef>
                <a:spcPct val="20000"/>
              </a:spcBef>
              <a:buFont typeface="Arial"/>
              <a:buChar char="•"/>
            </a:pPr>
            <a:r>
              <a:rPr lang="ru-RU" sz="3200" dirty="0" smtClean="0"/>
              <a:t>СКК </a:t>
            </a:r>
            <a:r>
              <a:rPr lang="ru-RU" sz="3200" dirty="0" smtClean="0">
                <a:solidFill>
                  <a:srgbClr val="0000FF"/>
                </a:solidFill>
              </a:rPr>
              <a:t>не осуществляет </a:t>
            </a:r>
            <a:r>
              <a:rPr lang="ru-RU" sz="3200" dirty="0" smtClean="0"/>
              <a:t>и </a:t>
            </a:r>
            <a:r>
              <a:rPr lang="ru-RU" sz="3200" dirty="0" smtClean="0">
                <a:solidFill>
                  <a:srgbClr val="0000FF"/>
                </a:solidFill>
              </a:rPr>
              <a:t>не руководит </a:t>
            </a:r>
            <a:r>
              <a:rPr lang="ru-RU" sz="3200" dirty="0" smtClean="0"/>
              <a:t>осуществлением программ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01640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543800" cy="1096963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008000"/>
                </a:solidFill>
                <a:latin typeface="Myriad Roman" charset="0"/>
              </a:rPr>
              <a:t>ОСНОВНОЙ ПОЛУЧАТЕЛЬ</a:t>
            </a:r>
            <a:endParaRPr lang="en-US" sz="3200" b="1" dirty="0">
              <a:solidFill>
                <a:srgbClr val="008000"/>
              </a:solidFill>
              <a:latin typeface="Myriad Roman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4267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>
              <a:latin typeface="Myriad Roman" charset="0"/>
            </a:endParaRPr>
          </a:p>
          <a:p>
            <a:pPr eaLnBrk="1" hangingPunct="1">
              <a:buFontTx/>
              <a:buNone/>
            </a:pPr>
            <a:r>
              <a:rPr lang="ru-RU" dirty="0" smtClean="0">
                <a:latin typeface="Myriad Roman" charset="0"/>
              </a:rPr>
              <a:t>	Основной Получатель гранта(</a:t>
            </a:r>
            <a:r>
              <a:rPr lang="ru-RU" dirty="0" err="1" smtClean="0">
                <a:latin typeface="Myriad Roman" charset="0"/>
              </a:rPr>
              <a:t>ов</a:t>
            </a:r>
            <a:r>
              <a:rPr lang="ru-RU" dirty="0" smtClean="0">
                <a:latin typeface="Myriad Roman" charset="0"/>
              </a:rPr>
              <a:t>) это организация, с которой ГФ подписывает договор, и которая несет ответственность за исполнение контракта</a:t>
            </a:r>
            <a:endParaRPr lang="en-US" dirty="0">
              <a:latin typeface="Myriad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06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Roman"/>
        <a:ea typeface=""/>
        <a:cs typeface=""/>
      </a:majorFont>
      <a:minorFont>
        <a:latin typeface="Myriad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Roman"/>
        <a:ea typeface=""/>
        <a:cs typeface=""/>
      </a:majorFont>
      <a:minorFont>
        <a:latin typeface="Myriad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260</Words>
  <Application>Microsoft Macintosh PowerPoint</Application>
  <PresentationFormat>On-screen Show (4:3)</PresentationFormat>
  <Paragraphs>82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1_Default Design</vt:lpstr>
      <vt:lpstr>Что такое Глобальный Фонд</vt:lpstr>
      <vt:lpstr>PowerPoint Presentation</vt:lpstr>
      <vt:lpstr>Секретариат Глобального Фонда</vt:lpstr>
      <vt:lpstr>Что Глобальный Фонд не финансирует</vt:lpstr>
      <vt:lpstr>Основные игроки</vt:lpstr>
      <vt:lpstr>PowerPoint Presentation</vt:lpstr>
      <vt:lpstr>PowerPoint Presentation</vt:lpstr>
      <vt:lpstr>PowerPoint Presentation</vt:lpstr>
      <vt:lpstr>ОСНОВНОЙ ПОЛУЧАТЕЛЬ</vt:lpstr>
      <vt:lpstr>ВЫБОР ОСНОВНОГО ПОЛУЧАТЕЛЯ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 Dashboard Metodología y Plan de trabajo para su diseño</dc:title>
  <dc:creator>MSH</dc:creator>
  <cp:lastModifiedBy>David Otiashvili</cp:lastModifiedBy>
  <cp:revision>76</cp:revision>
  <dcterms:created xsi:type="dcterms:W3CDTF">2012-11-21T14:06:36Z</dcterms:created>
  <dcterms:modified xsi:type="dcterms:W3CDTF">2015-03-03T17:15:42Z</dcterms:modified>
</cp:coreProperties>
</file>