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23"/>
  </p:notesMasterIdLst>
  <p:sldIdLst>
    <p:sldId id="274" r:id="rId3"/>
    <p:sldId id="277" r:id="rId4"/>
    <p:sldId id="331" r:id="rId5"/>
    <p:sldId id="333" r:id="rId6"/>
    <p:sldId id="334" r:id="rId7"/>
    <p:sldId id="336" r:id="rId8"/>
    <p:sldId id="275" r:id="rId9"/>
    <p:sldId id="295" r:id="rId10"/>
    <p:sldId id="292" r:id="rId11"/>
    <p:sldId id="298" r:id="rId12"/>
    <p:sldId id="296" r:id="rId13"/>
    <p:sldId id="309" r:id="rId14"/>
    <p:sldId id="322" r:id="rId15"/>
    <p:sldId id="325" r:id="rId16"/>
    <p:sldId id="324" r:id="rId17"/>
    <p:sldId id="320" r:id="rId18"/>
    <p:sldId id="328" r:id="rId19"/>
    <p:sldId id="329" r:id="rId20"/>
    <p:sldId id="330" r:id="rId21"/>
    <p:sldId id="327" r:id="rId22"/>
  </p:sldIdLst>
  <p:sldSz cx="9144000" cy="6858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C4B1156A-380E-4F78-BDF5-A606A8083BF9}" styleName="Средний стиль 4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721" autoAdjust="0"/>
  </p:normalViewPr>
  <p:slideViewPr>
    <p:cSldViewPr>
      <p:cViewPr>
        <p:scale>
          <a:sx n="112" d="100"/>
          <a:sy n="112" d="100"/>
        </p:scale>
        <p:origin x="-1128" y="-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20" Type="http://schemas.openxmlformats.org/officeDocument/2006/relationships/slide" Target="slides/slide18.xml"/><Relationship Id="rId21" Type="http://schemas.openxmlformats.org/officeDocument/2006/relationships/slide" Target="slides/slide19.xml"/><Relationship Id="rId22" Type="http://schemas.openxmlformats.org/officeDocument/2006/relationships/slide" Target="slides/slide20.xml"/><Relationship Id="rId23" Type="http://schemas.openxmlformats.org/officeDocument/2006/relationships/notesMaster" Target="notesMasters/notesMaster1.xml"/><Relationship Id="rId24" Type="http://schemas.openxmlformats.org/officeDocument/2006/relationships/printerSettings" Target="printerSettings/printerSettings1.bin"/><Relationship Id="rId25" Type="http://schemas.openxmlformats.org/officeDocument/2006/relationships/presProps" Target="presProps.xml"/><Relationship Id="rId26" Type="http://schemas.openxmlformats.org/officeDocument/2006/relationships/viewProps" Target="viewProps.xml"/><Relationship Id="rId27" Type="http://schemas.openxmlformats.org/officeDocument/2006/relationships/theme" Target="theme/theme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3BC23EE-906D-1841-A220-BEF7A83BFDA8}" type="doc">
      <dgm:prSet loTypeId="urn:microsoft.com/office/officeart/2009/3/layout/PlusandMinus" loCatId="" qsTypeId="urn:microsoft.com/office/officeart/2005/8/quickstyle/simple4" qsCatId="simple" csTypeId="urn:microsoft.com/office/officeart/2005/8/colors/accent0_2" csCatId="mainScheme" phldr="1"/>
      <dgm:spPr/>
      <dgm:t>
        <a:bodyPr/>
        <a:lstStyle/>
        <a:p>
          <a:endParaRPr lang="ru-RU"/>
        </a:p>
      </dgm:t>
    </dgm:pt>
    <dgm:pt modelId="{C0DA3F95-2228-B548-95A6-130950C96FB5}">
      <dgm:prSet custT="1"/>
      <dgm:spPr/>
      <dgm:t>
        <a:bodyPr/>
        <a:lstStyle/>
        <a:p>
          <a:pPr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dirty="0" smtClean="0">
              <a:solidFill>
                <a:srgbClr val="336600"/>
              </a:solidFill>
            </a:rPr>
            <a:t>СКК</a:t>
          </a:r>
          <a:r>
            <a:rPr lang="en-US" sz="1800" b="1" dirty="0" smtClean="0">
              <a:solidFill>
                <a:srgbClr val="336600"/>
              </a:solidFill>
            </a:rPr>
            <a:t>:</a:t>
          </a:r>
          <a:r>
            <a:rPr lang="ru-RU" sz="1800" b="1" dirty="0" smtClean="0">
              <a:solidFill>
                <a:srgbClr val="336600"/>
              </a:solidFill>
            </a:rPr>
            <a:t> </a:t>
          </a:r>
        </a:p>
        <a:p>
          <a:pPr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dirty="0" smtClean="0">
              <a:solidFill>
                <a:srgbClr val="336600"/>
              </a:solidFill>
            </a:rPr>
            <a:t>- НЕ РЕАЛИЗУЕТ И НЕ УПРАВЛЯЕТ РЕАЛИЗАЦИЕЙ  ГРАНТА</a:t>
          </a:r>
        </a:p>
        <a:p>
          <a:pPr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dirty="0" smtClean="0">
              <a:solidFill>
                <a:srgbClr val="336600"/>
              </a:solidFill>
            </a:rPr>
            <a:t>- НЕ ВМЕШИВАЕТСЯ В ЕЖЕДНЕВНЫЕ ВОПРОСЫ УПРАВЛЕНИЯ (МИКРОУРОВЕНЬ)</a:t>
          </a:r>
        </a:p>
        <a:p>
          <a:pPr marL="0" marR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dirty="0" smtClean="0">
              <a:solidFill>
                <a:srgbClr val="336600"/>
              </a:solidFill>
            </a:rPr>
            <a:t>- НЕ ВЫПОЛНЯТЯЕТ МОНИТОРИНГ И ОЦЕНКУ</a:t>
          </a:r>
        </a:p>
        <a:p>
          <a:pPr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dirty="0"/>
        </a:p>
      </dgm:t>
    </dgm:pt>
    <dgm:pt modelId="{29A92B12-5A57-2F43-80CB-05C0A7892B65}" type="parTrans" cxnId="{8D287698-5484-AE48-8140-E4A4554244D0}">
      <dgm:prSet/>
      <dgm:spPr/>
      <dgm:t>
        <a:bodyPr/>
        <a:lstStyle/>
        <a:p>
          <a:endParaRPr lang="ru-RU"/>
        </a:p>
      </dgm:t>
    </dgm:pt>
    <dgm:pt modelId="{829F38CF-DB3C-8E49-9345-BB6813A3EBF5}" type="sibTrans" cxnId="{8D287698-5484-AE48-8140-E4A4554244D0}">
      <dgm:prSet/>
      <dgm:spPr/>
      <dgm:t>
        <a:bodyPr/>
        <a:lstStyle/>
        <a:p>
          <a:endParaRPr lang="ru-RU"/>
        </a:p>
      </dgm:t>
    </dgm:pt>
    <dgm:pt modelId="{8879239D-8398-D04B-A174-4A5D91D357C9}">
      <dgm:prSet custT="1"/>
      <dgm:spPr/>
      <dgm:t>
        <a:bodyPr/>
        <a:lstStyle/>
        <a:p>
          <a:pPr rtl="0"/>
          <a:r>
            <a:rPr lang="ru-RU" sz="1800" b="1" dirty="0" smtClean="0">
              <a:solidFill>
                <a:srgbClr val="336600"/>
              </a:solidFill>
            </a:rPr>
            <a:t>Например, СКК</a:t>
          </a:r>
          <a:r>
            <a:rPr lang="en-US" sz="1800" b="1" dirty="0" smtClean="0">
              <a:solidFill>
                <a:srgbClr val="336600"/>
              </a:solidFill>
            </a:rPr>
            <a:t>:</a:t>
          </a:r>
          <a:endParaRPr lang="ru-RU" sz="1800" b="1" dirty="0" smtClean="0">
            <a:solidFill>
              <a:srgbClr val="336600"/>
            </a:solidFill>
          </a:endParaRPr>
        </a:p>
        <a:p>
          <a:pPr rtl="0"/>
          <a:r>
            <a:rPr lang="ru-RU" sz="1800" dirty="0" smtClean="0">
              <a:solidFill>
                <a:srgbClr val="336600"/>
              </a:solidFill>
            </a:rPr>
            <a:t>- ВЫЯВЛЯЕТ ПРОБЛЕМЫ НА ПУТИ РЕАЛИЗАЦИИ ГРАНТА</a:t>
          </a:r>
        </a:p>
        <a:p>
          <a:r>
            <a:rPr lang="ru-RU" sz="1800" dirty="0" smtClean="0">
              <a:solidFill>
                <a:srgbClr val="336600"/>
              </a:solidFill>
            </a:rPr>
            <a:t>- ПОМОГАЕТ ОСНОВНОМУ ПОЛУЧАТЕЛЮ НАЙТИ РЕШЕНИЯ ПРОБЛЕМЫ</a:t>
          </a:r>
        </a:p>
        <a:p>
          <a:r>
            <a:rPr lang="ru-RU" sz="1800" dirty="0" smtClean="0">
              <a:solidFill>
                <a:srgbClr val="336600"/>
              </a:solidFill>
            </a:rPr>
            <a:t>- СОДЕЙСТВУЕТ ОСНОВНОМУ ПОЛУЧАТЕЛЮ В РЕАЛИЗАЦИИ РЕШЕНИЙ, НА КОТОРЫЕ У НИХ НЕТ ПОЛНОМОЧИЙ И ВОЗМОЖНОСТЕЙ.</a:t>
          </a:r>
          <a:r>
            <a:rPr lang="ru-RU" sz="1800" dirty="0" smtClean="0"/>
            <a:t> </a:t>
          </a:r>
          <a:endParaRPr lang="ru-RU" sz="1800" dirty="0"/>
        </a:p>
      </dgm:t>
    </dgm:pt>
    <dgm:pt modelId="{37FE2067-9AB9-C64E-86EC-282A6E1D5789}" type="parTrans" cxnId="{6CA3052D-E964-7147-BD87-6DA5AE4D4AA6}">
      <dgm:prSet/>
      <dgm:spPr/>
      <dgm:t>
        <a:bodyPr/>
        <a:lstStyle/>
        <a:p>
          <a:endParaRPr lang="ru-RU"/>
        </a:p>
      </dgm:t>
    </dgm:pt>
    <dgm:pt modelId="{8589CF31-8440-FF49-9D75-4FCEAA814CF2}" type="sibTrans" cxnId="{6CA3052D-E964-7147-BD87-6DA5AE4D4AA6}">
      <dgm:prSet/>
      <dgm:spPr/>
      <dgm:t>
        <a:bodyPr/>
        <a:lstStyle/>
        <a:p>
          <a:endParaRPr lang="ru-RU"/>
        </a:p>
      </dgm:t>
    </dgm:pt>
    <dgm:pt modelId="{33DEB0F3-C1BA-7D4A-A358-9A2E52214B57}" type="pres">
      <dgm:prSet presAssocID="{F3BC23EE-906D-1841-A220-BEF7A83BFDA8}" presName="Name0" presStyleCnt="0">
        <dgm:presLayoutVars>
          <dgm:chMax val="2"/>
          <dgm:chPref val="2"/>
          <dgm:dir/>
          <dgm:animOne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81E78B1-B86D-B642-8C6B-A26577BBA600}" type="pres">
      <dgm:prSet presAssocID="{F3BC23EE-906D-1841-A220-BEF7A83BFDA8}" presName="Background" presStyleLbl="bgImgPlace1" presStyleIdx="0" presStyleCnt="1" custScaleX="119902" custScaleY="116725"/>
      <dgm:spPr>
        <a:ln>
          <a:solidFill>
            <a:srgbClr val="800000"/>
          </a:solidFill>
        </a:ln>
      </dgm:spPr>
    </dgm:pt>
    <dgm:pt modelId="{65356BCA-FA27-6F42-B247-FF625F75871B}" type="pres">
      <dgm:prSet presAssocID="{F3BC23EE-906D-1841-A220-BEF7A83BFDA8}" presName="ParentText1" presStyleLbl="revTx" presStyleIdx="0" presStyleCnt="2" custScaleX="102529" custScaleY="109600" custLinFactNeighborX="-20861" custLinFactNeighborY="64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6C46B7D-EB2D-114F-8329-9083DBD24CAC}" type="pres">
      <dgm:prSet presAssocID="{F3BC23EE-906D-1841-A220-BEF7A83BFDA8}" presName="ParentText2" presStyleLbl="revTx" presStyleIdx="1" presStyleCnt="2" custScaleX="99154" custLinFactNeighborX="6855" custLinFactNeighborY="-164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A0D8FF7-63D2-1749-8D05-C6D5A4BFB402}" type="pres">
      <dgm:prSet presAssocID="{F3BC23EE-906D-1841-A220-BEF7A83BFDA8}" presName="Plus" presStyleLbl="alignNode1" presStyleIdx="0" presStyleCnt="2" custScaleX="37900" custScaleY="39416" custLinFactX="63803" custLinFactNeighborX="100000" custLinFactNeighborY="6406"/>
      <dgm:spPr>
        <a:solidFill>
          <a:srgbClr val="336600"/>
        </a:solidFill>
        <a:ln>
          <a:solidFill>
            <a:srgbClr val="800000"/>
          </a:solidFill>
        </a:ln>
      </dgm:spPr>
    </dgm:pt>
    <dgm:pt modelId="{5FB0477E-AF8C-2240-91AC-E520152DC2B5}" type="pres">
      <dgm:prSet presAssocID="{F3BC23EE-906D-1841-A220-BEF7A83BFDA8}" presName="Minus" presStyleLbl="alignNode1" presStyleIdx="1" presStyleCnt="2" custScaleX="48731" custScaleY="64979" custLinFactX="-64745" custLinFactNeighborX="-100000" custLinFactNeighborY="1608"/>
      <dgm:spPr>
        <a:solidFill>
          <a:srgbClr val="336600"/>
        </a:solidFill>
        <a:ln>
          <a:solidFill>
            <a:srgbClr val="800000"/>
          </a:solidFill>
        </a:ln>
      </dgm:spPr>
    </dgm:pt>
    <dgm:pt modelId="{13D14CDB-906B-F94B-8249-43DDA78D2B3F}" type="pres">
      <dgm:prSet presAssocID="{F3BC23EE-906D-1841-A220-BEF7A83BFDA8}" presName="Divider" presStyleLbl="parChTrans1D1" presStyleIdx="0" presStyleCnt="1"/>
      <dgm:spPr>
        <a:ln w="76200" cmpd="sng">
          <a:solidFill>
            <a:srgbClr val="800000"/>
          </a:solidFill>
        </a:ln>
      </dgm:spPr>
    </dgm:pt>
  </dgm:ptLst>
  <dgm:cxnLst>
    <dgm:cxn modelId="{3E840121-5B91-1F4B-89E4-D4C8CEFD1355}" type="presOf" srcId="{F3BC23EE-906D-1841-A220-BEF7A83BFDA8}" destId="{33DEB0F3-C1BA-7D4A-A358-9A2E52214B57}" srcOrd="0" destOrd="0" presId="urn:microsoft.com/office/officeart/2009/3/layout/PlusandMinus"/>
    <dgm:cxn modelId="{8D287698-5484-AE48-8140-E4A4554244D0}" srcId="{F3BC23EE-906D-1841-A220-BEF7A83BFDA8}" destId="{C0DA3F95-2228-B548-95A6-130950C96FB5}" srcOrd="1" destOrd="0" parTransId="{29A92B12-5A57-2F43-80CB-05C0A7892B65}" sibTransId="{829F38CF-DB3C-8E49-9345-BB6813A3EBF5}"/>
    <dgm:cxn modelId="{FADBFB32-F4BC-A948-8F71-B67086D2C257}" type="presOf" srcId="{C0DA3F95-2228-B548-95A6-130950C96FB5}" destId="{16C46B7D-EB2D-114F-8329-9083DBD24CAC}" srcOrd="0" destOrd="0" presId="urn:microsoft.com/office/officeart/2009/3/layout/PlusandMinus"/>
    <dgm:cxn modelId="{6CA3052D-E964-7147-BD87-6DA5AE4D4AA6}" srcId="{F3BC23EE-906D-1841-A220-BEF7A83BFDA8}" destId="{8879239D-8398-D04B-A174-4A5D91D357C9}" srcOrd="0" destOrd="0" parTransId="{37FE2067-9AB9-C64E-86EC-282A6E1D5789}" sibTransId="{8589CF31-8440-FF49-9D75-4FCEAA814CF2}"/>
    <dgm:cxn modelId="{04B2ADF8-FFDC-2F45-9452-2777E7AEDF96}" type="presOf" srcId="{8879239D-8398-D04B-A174-4A5D91D357C9}" destId="{65356BCA-FA27-6F42-B247-FF625F75871B}" srcOrd="0" destOrd="0" presId="urn:microsoft.com/office/officeart/2009/3/layout/PlusandMinus"/>
    <dgm:cxn modelId="{33E6DC20-1FAD-5843-A61A-06D1406C9C38}" type="presParOf" srcId="{33DEB0F3-C1BA-7D4A-A358-9A2E52214B57}" destId="{A81E78B1-B86D-B642-8C6B-A26577BBA600}" srcOrd="0" destOrd="0" presId="urn:microsoft.com/office/officeart/2009/3/layout/PlusandMinus"/>
    <dgm:cxn modelId="{ECDD7101-F03F-0747-A6C7-767702374429}" type="presParOf" srcId="{33DEB0F3-C1BA-7D4A-A358-9A2E52214B57}" destId="{65356BCA-FA27-6F42-B247-FF625F75871B}" srcOrd="1" destOrd="0" presId="urn:microsoft.com/office/officeart/2009/3/layout/PlusandMinus"/>
    <dgm:cxn modelId="{D7C17BA0-B5F0-6A49-A3BF-84A7B345C98A}" type="presParOf" srcId="{33DEB0F3-C1BA-7D4A-A358-9A2E52214B57}" destId="{16C46B7D-EB2D-114F-8329-9083DBD24CAC}" srcOrd="2" destOrd="0" presId="urn:microsoft.com/office/officeart/2009/3/layout/PlusandMinus"/>
    <dgm:cxn modelId="{17A91AED-496C-D740-ABA7-AC811CFD005C}" type="presParOf" srcId="{33DEB0F3-C1BA-7D4A-A358-9A2E52214B57}" destId="{CA0D8FF7-63D2-1749-8D05-C6D5A4BFB402}" srcOrd="3" destOrd="0" presId="urn:microsoft.com/office/officeart/2009/3/layout/PlusandMinus"/>
    <dgm:cxn modelId="{80A67F67-D00E-3F42-81E3-3F223924C9C0}" type="presParOf" srcId="{33DEB0F3-C1BA-7D4A-A358-9A2E52214B57}" destId="{5FB0477E-AF8C-2240-91AC-E520152DC2B5}" srcOrd="4" destOrd="0" presId="urn:microsoft.com/office/officeart/2009/3/layout/PlusandMinus"/>
    <dgm:cxn modelId="{8531E79A-F6E3-6440-A9B8-CA40F882914A}" type="presParOf" srcId="{33DEB0F3-C1BA-7D4A-A358-9A2E52214B57}" destId="{13D14CDB-906B-F94B-8249-43DDA78D2B3F}" srcOrd="5" destOrd="0" presId="urn:microsoft.com/office/officeart/2009/3/layout/PlusandMinu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18CDC5D-806B-8347-89AA-2249798A9FF2}" type="doc">
      <dgm:prSet loTypeId="urn:microsoft.com/office/officeart/2005/8/layout/venn1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CD7B8E5-8977-A546-91A3-D2E2515053CA}">
      <dgm:prSet custT="1"/>
      <dgm:spPr/>
      <dgm:t>
        <a:bodyPr/>
        <a:lstStyle/>
        <a:p>
          <a:pPr rtl="0"/>
          <a:r>
            <a:rPr lang="ru-RU" sz="1400" b="1" dirty="0" smtClean="0">
              <a:solidFill>
                <a:srgbClr val="800000"/>
              </a:solidFill>
            </a:rPr>
            <a:t>СКК</a:t>
          </a:r>
        </a:p>
        <a:p>
          <a:pPr rtl="0"/>
          <a:r>
            <a:rPr lang="ru-RU" sz="1400" b="1" dirty="0" smtClean="0">
              <a:solidFill>
                <a:srgbClr val="800000"/>
              </a:solidFill>
            </a:rPr>
            <a:t>И ЕГО КОМИТЕТЫ </a:t>
          </a:r>
          <a:endParaRPr lang="ru-RU" sz="1400" b="1" dirty="0">
            <a:solidFill>
              <a:srgbClr val="800000"/>
            </a:solidFill>
          </a:endParaRPr>
        </a:p>
      </dgm:t>
    </dgm:pt>
    <dgm:pt modelId="{EA198D45-7A36-8E40-806D-17023F960054}" type="parTrans" cxnId="{413DCD3C-5829-9544-88F9-442102187CE1}">
      <dgm:prSet/>
      <dgm:spPr/>
      <dgm:t>
        <a:bodyPr/>
        <a:lstStyle/>
        <a:p>
          <a:endParaRPr lang="ru-RU"/>
        </a:p>
      </dgm:t>
    </dgm:pt>
    <dgm:pt modelId="{585BAE2C-2421-144D-8952-3E96B91936D4}" type="sibTrans" cxnId="{413DCD3C-5829-9544-88F9-442102187CE1}">
      <dgm:prSet/>
      <dgm:spPr/>
      <dgm:t>
        <a:bodyPr/>
        <a:lstStyle/>
        <a:p>
          <a:endParaRPr lang="ru-RU"/>
        </a:p>
      </dgm:t>
    </dgm:pt>
    <dgm:pt modelId="{34BC84CF-1241-B14D-AFA6-E46F99DCADB6}">
      <dgm:prSet custT="1"/>
      <dgm:spPr/>
      <dgm:t>
        <a:bodyPr/>
        <a:lstStyle/>
        <a:p>
          <a:pPr rtl="0"/>
          <a:r>
            <a:rPr lang="ru-RU" sz="1300" b="1" dirty="0" smtClean="0">
              <a:solidFill>
                <a:srgbClr val="800000"/>
              </a:solidFill>
            </a:rPr>
            <a:t>ОСНОВНОЙ И СО-ПОЛУЧАТЕЛИ</a:t>
          </a:r>
          <a:endParaRPr lang="ru-RU" sz="1300" b="1" dirty="0">
            <a:solidFill>
              <a:srgbClr val="800000"/>
            </a:solidFill>
          </a:endParaRPr>
        </a:p>
      </dgm:t>
    </dgm:pt>
    <dgm:pt modelId="{63F2BB3C-43F3-2E4E-ADE7-9C7C926B4C56}" type="parTrans" cxnId="{5F191125-1E0F-A740-8C3F-137CC4467886}">
      <dgm:prSet/>
      <dgm:spPr/>
      <dgm:t>
        <a:bodyPr/>
        <a:lstStyle/>
        <a:p>
          <a:endParaRPr lang="ru-RU"/>
        </a:p>
      </dgm:t>
    </dgm:pt>
    <dgm:pt modelId="{6BDD8AB9-CF43-1D4D-AF40-BB7EE8764DD1}" type="sibTrans" cxnId="{5F191125-1E0F-A740-8C3F-137CC4467886}">
      <dgm:prSet/>
      <dgm:spPr/>
      <dgm:t>
        <a:bodyPr/>
        <a:lstStyle/>
        <a:p>
          <a:endParaRPr lang="ru-RU"/>
        </a:p>
      </dgm:t>
    </dgm:pt>
    <dgm:pt modelId="{0A265F26-64CE-C940-8190-A2E247E81B86}">
      <dgm:prSet custT="1"/>
      <dgm:spPr/>
      <dgm:t>
        <a:bodyPr/>
        <a:lstStyle/>
        <a:p>
          <a:pPr rtl="0"/>
          <a:r>
            <a:rPr lang="ru-RU" sz="1400" b="1" dirty="0" smtClean="0">
              <a:solidFill>
                <a:srgbClr val="800000"/>
              </a:solidFill>
            </a:rPr>
            <a:t>ПОРТФОЛИО МЕНЕДЖЕР ГФ</a:t>
          </a:r>
          <a:endParaRPr lang="ru-RU" sz="1400" b="1" dirty="0">
            <a:solidFill>
              <a:srgbClr val="800000"/>
            </a:solidFill>
          </a:endParaRPr>
        </a:p>
      </dgm:t>
    </dgm:pt>
    <dgm:pt modelId="{3412FAB2-E5AF-2B43-9882-86D206EA4EA1}" type="parTrans" cxnId="{72153275-4C90-1343-990D-DFE89C2D6F4C}">
      <dgm:prSet/>
      <dgm:spPr/>
      <dgm:t>
        <a:bodyPr/>
        <a:lstStyle/>
        <a:p>
          <a:endParaRPr lang="ru-RU"/>
        </a:p>
      </dgm:t>
    </dgm:pt>
    <dgm:pt modelId="{66E2951A-896D-FD4A-97CF-DD5C47A01502}" type="sibTrans" cxnId="{72153275-4C90-1343-990D-DFE89C2D6F4C}">
      <dgm:prSet/>
      <dgm:spPr/>
      <dgm:t>
        <a:bodyPr/>
        <a:lstStyle/>
        <a:p>
          <a:endParaRPr lang="ru-RU"/>
        </a:p>
      </dgm:t>
    </dgm:pt>
    <dgm:pt modelId="{686EA143-FFD7-334B-98FE-570F05C1D947}">
      <dgm:prSet custT="1"/>
      <dgm:spPr/>
      <dgm:t>
        <a:bodyPr/>
        <a:lstStyle/>
        <a:p>
          <a:pPr rtl="0"/>
          <a:r>
            <a:rPr lang="ru-RU" sz="1600" b="1" dirty="0" smtClean="0">
              <a:solidFill>
                <a:srgbClr val="800000"/>
              </a:solidFill>
            </a:rPr>
            <a:t>МАФ</a:t>
          </a:r>
          <a:endParaRPr lang="ru-RU" sz="1600" b="1" dirty="0">
            <a:solidFill>
              <a:srgbClr val="800000"/>
            </a:solidFill>
          </a:endParaRPr>
        </a:p>
      </dgm:t>
    </dgm:pt>
    <dgm:pt modelId="{F03B06A9-86FB-964B-9AD5-CCA1EF5E212B}" type="parTrans" cxnId="{428C40E6-CFBF-034A-90D0-42555735CE79}">
      <dgm:prSet/>
      <dgm:spPr/>
      <dgm:t>
        <a:bodyPr/>
        <a:lstStyle/>
        <a:p>
          <a:endParaRPr lang="ru-RU"/>
        </a:p>
      </dgm:t>
    </dgm:pt>
    <dgm:pt modelId="{F3D62A43-4F8D-DC43-84F2-66C6964443EE}" type="sibTrans" cxnId="{428C40E6-CFBF-034A-90D0-42555735CE79}">
      <dgm:prSet/>
      <dgm:spPr/>
      <dgm:t>
        <a:bodyPr/>
        <a:lstStyle/>
        <a:p>
          <a:endParaRPr lang="ru-RU"/>
        </a:p>
      </dgm:t>
    </dgm:pt>
    <dgm:pt modelId="{DE7B7077-0B2E-9B44-A6DB-08DE915C8B22}" type="pres">
      <dgm:prSet presAssocID="{918CDC5D-806B-8347-89AA-2249798A9FF2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5D53481-7A1D-EC48-95C5-C6051E22DC02}" type="pres">
      <dgm:prSet presAssocID="{8CD7B8E5-8977-A546-91A3-D2E2515053CA}" presName="circ1" presStyleLbl="vennNode1" presStyleIdx="0" presStyleCnt="4"/>
      <dgm:spPr/>
      <dgm:t>
        <a:bodyPr/>
        <a:lstStyle/>
        <a:p>
          <a:endParaRPr lang="ru-RU"/>
        </a:p>
      </dgm:t>
    </dgm:pt>
    <dgm:pt modelId="{761B95FA-7DAC-344B-AA13-46E79B13894C}" type="pres">
      <dgm:prSet presAssocID="{8CD7B8E5-8977-A546-91A3-D2E2515053CA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CBCD417-3F44-2B40-AC91-884AE9FDBF7F}" type="pres">
      <dgm:prSet presAssocID="{34BC84CF-1241-B14D-AFA6-E46F99DCADB6}" presName="circ2" presStyleLbl="vennNode1" presStyleIdx="1" presStyleCnt="4" custScaleX="108220"/>
      <dgm:spPr/>
      <dgm:t>
        <a:bodyPr/>
        <a:lstStyle/>
        <a:p>
          <a:endParaRPr lang="ru-RU"/>
        </a:p>
      </dgm:t>
    </dgm:pt>
    <dgm:pt modelId="{51131044-970D-1A48-930B-CEC9899C03ED}" type="pres">
      <dgm:prSet presAssocID="{34BC84CF-1241-B14D-AFA6-E46F99DCADB6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FD1B1CD-E2C8-1B47-84E3-3E6DE5F0E93A}" type="pres">
      <dgm:prSet presAssocID="{0A265F26-64CE-C940-8190-A2E247E81B86}" presName="circ3" presStyleLbl="vennNode1" presStyleIdx="2" presStyleCnt="4"/>
      <dgm:spPr/>
      <dgm:t>
        <a:bodyPr/>
        <a:lstStyle/>
        <a:p>
          <a:endParaRPr lang="ru-RU"/>
        </a:p>
      </dgm:t>
    </dgm:pt>
    <dgm:pt modelId="{D905C186-9EE3-2D49-A5CE-16A6B5AF2E1E}" type="pres">
      <dgm:prSet presAssocID="{0A265F26-64CE-C940-8190-A2E247E81B86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74E38C2-79B3-7147-ADA9-0E05E5DF99A3}" type="pres">
      <dgm:prSet presAssocID="{686EA143-FFD7-334B-98FE-570F05C1D947}" presName="circ4" presStyleLbl="vennNode1" presStyleIdx="3" presStyleCnt="4" custScaleX="108055"/>
      <dgm:spPr/>
      <dgm:t>
        <a:bodyPr/>
        <a:lstStyle/>
        <a:p>
          <a:endParaRPr lang="ru-RU"/>
        </a:p>
      </dgm:t>
    </dgm:pt>
    <dgm:pt modelId="{6284E03E-6EB3-D44E-99B9-0CBA49989A60}" type="pres">
      <dgm:prSet presAssocID="{686EA143-FFD7-334B-98FE-570F05C1D947}" presName="circ4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28C40E6-CFBF-034A-90D0-42555735CE79}" srcId="{918CDC5D-806B-8347-89AA-2249798A9FF2}" destId="{686EA143-FFD7-334B-98FE-570F05C1D947}" srcOrd="3" destOrd="0" parTransId="{F03B06A9-86FB-964B-9AD5-CCA1EF5E212B}" sibTransId="{F3D62A43-4F8D-DC43-84F2-66C6964443EE}"/>
    <dgm:cxn modelId="{72153275-4C90-1343-990D-DFE89C2D6F4C}" srcId="{918CDC5D-806B-8347-89AA-2249798A9FF2}" destId="{0A265F26-64CE-C940-8190-A2E247E81B86}" srcOrd="2" destOrd="0" parTransId="{3412FAB2-E5AF-2B43-9882-86D206EA4EA1}" sibTransId="{66E2951A-896D-FD4A-97CF-DD5C47A01502}"/>
    <dgm:cxn modelId="{24992087-4484-F844-819D-7C6C28FB5D51}" type="presOf" srcId="{0A265F26-64CE-C940-8190-A2E247E81B86}" destId="{9FD1B1CD-E2C8-1B47-84E3-3E6DE5F0E93A}" srcOrd="0" destOrd="0" presId="urn:microsoft.com/office/officeart/2005/8/layout/venn1"/>
    <dgm:cxn modelId="{7AE1C2AE-1E7C-2D43-80B7-4D7EF96EA0FD}" type="presOf" srcId="{8CD7B8E5-8977-A546-91A3-D2E2515053CA}" destId="{F5D53481-7A1D-EC48-95C5-C6051E22DC02}" srcOrd="0" destOrd="0" presId="urn:microsoft.com/office/officeart/2005/8/layout/venn1"/>
    <dgm:cxn modelId="{413DCD3C-5829-9544-88F9-442102187CE1}" srcId="{918CDC5D-806B-8347-89AA-2249798A9FF2}" destId="{8CD7B8E5-8977-A546-91A3-D2E2515053CA}" srcOrd="0" destOrd="0" parTransId="{EA198D45-7A36-8E40-806D-17023F960054}" sibTransId="{585BAE2C-2421-144D-8952-3E96B91936D4}"/>
    <dgm:cxn modelId="{596BD62C-E911-574B-8B55-785FB2FD8805}" type="presOf" srcId="{686EA143-FFD7-334B-98FE-570F05C1D947}" destId="{A74E38C2-79B3-7147-ADA9-0E05E5DF99A3}" srcOrd="0" destOrd="0" presId="urn:microsoft.com/office/officeart/2005/8/layout/venn1"/>
    <dgm:cxn modelId="{5CD91612-7EA2-D34F-9B80-E31AB7FA2318}" type="presOf" srcId="{918CDC5D-806B-8347-89AA-2249798A9FF2}" destId="{DE7B7077-0B2E-9B44-A6DB-08DE915C8B22}" srcOrd="0" destOrd="0" presId="urn:microsoft.com/office/officeart/2005/8/layout/venn1"/>
    <dgm:cxn modelId="{056C0720-5784-1542-A494-191830FF7A69}" type="presOf" srcId="{8CD7B8E5-8977-A546-91A3-D2E2515053CA}" destId="{761B95FA-7DAC-344B-AA13-46E79B13894C}" srcOrd="1" destOrd="0" presId="urn:microsoft.com/office/officeart/2005/8/layout/venn1"/>
    <dgm:cxn modelId="{D06A79AD-A15D-6947-AABA-5A80C791CBCC}" type="presOf" srcId="{34BC84CF-1241-B14D-AFA6-E46F99DCADB6}" destId="{2CBCD417-3F44-2B40-AC91-884AE9FDBF7F}" srcOrd="0" destOrd="0" presId="urn:microsoft.com/office/officeart/2005/8/layout/venn1"/>
    <dgm:cxn modelId="{E25DEA51-44BE-FD45-948E-55CAB79258A4}" type="presOf" srcId="{686EA143-FFD7-334B-98FE-570F05C1D947}" destId="{6284E03E-6EB3-D44E-99B9-0CBA49989A60}" srcOrd="1" destOrd="0" presId="urn:microsoft.com/office/officeart/2005/8/layout/venn1"/>
    <dgm:cxn modelId="{5F191125-1E0F-A740-8C3F-137CC4467886}" srcId="{918CDC5D-806B-8347-89AA-2249798A9FF2}" destId="{34BC84CF-1241-B14D-AFA6-E46F99DCADB6}" srcOrd="1" destOrd="0" parTransId="{63F2BB3C-43F3-2E4E-ADE7-9C7C926B4C56}" sibTransId="{6BDD8AB9-CF43-1D4D-AF40-BB7EE8764DD1}"/>
    <dgm:cxn modelId="{BAD1CD3E-EEE7-0549-A4B6-FC1BB72DFC43}" type="presOf" srcId="{0A265F26-64CE-C940-8190-A2E247E81B86}" destId="{D905C186-9EE3-2D49-A5CE-16A6B5AF2E1E}" srcOrd="1" destOrd="0" presId="urn:microsoft.com/office/officeart/2005/8/layout/venn1"/>
    <dgm:cxn modelId="{B425A16C-B7FA-834B-A45A-9E3A2AF6BFBE}" type="presOf" srcId="{34BC84CF-1241-B14D-AFA6-E46F99DCADB6}" destId="{51131044-970D-1A48-930B-CEC9899C03ED}" srcOrd="1" destOrd="0" presId="urn:microsoft.com/office/officeart/2005/8/layout/venn1"/>
    <dgm:cxn modelId="{337C278F-0497-DD47-86E1-09A7FD2B457A}" type="presParOf" srcId="{DE7B7077-0B2E-9B44-A6DB-08DE915C8B22}" destId="{F5D53481-7A1D-EC48-95C5-C6051E22DC02}" srcOrd="0" destOrd="0" presId="urn:microsoft.com/office/officeart/2005/8/layout/venn1"/>
    <dgm:cxn modelId="{DC54D8B7-B02B-8044-B0BE-098742FC6020}" type="presParOf" srcId="{DE7B7077-0B2E-9B44-A6DB-08DE915C8B22}" destId="{761B95FA-7DAC-344B-AA13-46E79B13894C}" srcOrd="1" destOrd="0" presId="urn:microsoft.com/office/officeart/2005/8/layout/venn1"/>
    <dgm:cxn modelId="{E4245BEE-A7A3-2041-9B0C-3FE99827D977}" type="presParOf" srcId="{DE7B7077-0B2E-9B44-A6DB-08DE915C8B22}" destId="{2CBCD417-3F44-2B40-AC91-884AE9FDBF7F}" srcOrd="2" destOrd="0" presId="urn:microsoft.com/office/officeart/2005/8/layout/venn1"/>
    <dgm:cxn modelId="{0D6C1C76-14BB-2449-938F-94A6758EC63F}" type="presParOf" srcId="{DE7B7077-0B2E-9B44-A6DB-08DE915C8B22}" destId="{51131044-970D-1A48-930B-CEC9899C03ED}" srcOrd="3" destOrd="0" presId="urn:microsoft.com/office/officeart/2005/8/layout/venn1"/>
    <dgm:cxn modelId="{16BC1464-D486-9B4A-B2E5-CCBA19345E01}" type="presParOf" srcId="{DE7B7077-0B2E-9B44-A6DB-08DE915C8B22}" destId="{9FD1B1CD-E2C8-1B47-84E3-3E6DE5F0E93A}" srcOrd="4" destOrd="0" presId="urn:microsoft.com/office/officeart/2005/8/layout/venn1"/>
    <dgm:cxn modelId="{BADE9E4D-9EDE-CF4F-AAD9-48CAE1237CF2}" type="presParOf" srcId="{DE7B7077-0B2E-9B44-A6DB-08DE915C8B22}" destId="{D905C186-9EE3-2D49-A5CE-16A6B5AF2E1E}" srcOrd="5" destOrd="0" presId="urn:microsoft.com/office/officeart/2005/8/layout/venn1"/>
    <dgm:cxn modelId="{E2605097-A506-3340-A30B-E1485E27A495}" type="presParOf" srcId="{DE7B7077-0B2E-9B44-A6DB-08DE915C8B22}" destId="{A74E38C2-79B3-7147-ADA9-0E05E5DF99A3}" srcOrd="6" destOrd="0" presId="urn:microsoft.com/office/officeart/2005/8/layout/venn1"/>
    <dgm:cxn modelId="{94B0AF6E-956F-A94E-BE6D-E6438D05D6AF}" type="presParOf" srcId="{DE7B7077-0B2E-9B44-A6DB-08DE915C8B22}" destId="{6284E03E-6EB3-D44E-99B9-0CBA49989A60}" srcOrd="7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81E78B1-B86D-B642-8C6B-A26577BBA600}">
      <dsp:nvSpPr>
        <dsp:cNvPr id="0" name=""/>
        <dsp:cNvSpPr/>
      </dsp:nvSpPr>
      <dsp:spPr>
        <a:xfrm>
          <a:off x="-4" y="100619"/>
          <a:ext cx="8610609" cy="4332002"/>
        </a:xfrm>
        <a:prstGeom prst="rect">
          <a:avLst/>
        </a:prstGeom>
        <a:solidFill>
          <a:schemeClr val="dk2">
            <a:tint val="40000"/>
            <a:hueOff val="0"/>
            <a:satOff val="0"/>
            <a:lumOff val="0"/>
            <a:alphaOff val="0"/>
          </a:schemeClr>
        </a:solidFill>
        <a:ln>
          <a:solidFill>
            <a:srgbClr val="800000"/>
          </a:solidFill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65356BCA-FA27-6F42-B247-FF625F75871B}">
      <dsp:nvSpPr>
        <dsp:cNvPr id="0" name=""/>
        <dsp:cNvSpPr/>
      </dsp:nvSpPr>
      <dsp:spPr>
        <a:xfrm>
          <a:off x="191388" y="713001"/>
          <a:ext cx="3419135" cy="34797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t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rgbClr val="336600"/>
              </a:solidFill>
            </a:rPr>
            <a:t>Например, СКК</a:t>
          </a:r>
          <a:r>
            <a:rPr lang="en-US" sz="1800" b="1" kern="1200" dirty="0" smtClean="0">
              <a:solidFill>
                <a:srgbClr val="336600"/>
              </a:solidFill>
            </a:rPr>
            <a:t>:</a:t>
          </a:r>
          <a:endParaRPr lang="ru-RU" sz="1800" b="1" kern="1200" dirty="0" smtClean="0">
            <a:solidFill>
              <a:srgbClr val="336600"/>
            </a:solidFill>
          </a:endParaRPr>
        </a:p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rgbClr val="336600"/>
              </a:solidFill>
            </a:rPr>
            <a:t>- ВЫЯВЛЯЕТ ПРОБЛЕМЫ НА ПУТИ РЕАЛИЗАЦИИ ГРАНТА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rgbClr val="336600"/>
              </a:solidFill>
            </a:rPr>
            <a:t>- ПОМОГАЕТ ОСНОВНОМУ ПОЛУЧАТЕЛЮ НАЙТИ РЕШЕНИЯ ПРОБЛЕМЫ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rgbClr val="336600"/>
              </a:solidFill>
            </a:rPr>
            <a:t>- СОДЕЙСТВУЕТ ОСНОВНОМУ ПОЛУЧАТЕЛЮ В РЕАЛИЗАЦИИ РЕШЕНИЙ, НА КОТОРЫЕ У НИХ НЕТ ПОЛНОМОЧИЙ И ВОЗМОЖНОСТЕЙ.</a:t>
          </a:r>
          <a:r>
            <a:rPr lang="ru-RU" sz="1800" kern="1200" dirty="0" smtClean="0"/>
            <a:t> </a:t>
          </a:r>
          <a:endParaRPr lang="ru-RU" sz="1800" kern="1200" dirty="0"/>
        </a:p>
      </dsp:txBody>
      <dsp:txXfrm>
        <a:off x="191388" y="713001"/>
        <a:ext cx="3419135" cy="3479759"/>
      </dsp:txXfrm>
    </dsp:sp>
    <dsp:sp modelId="{16C46B7D-EB2D-114F-8329-9083DBD24CAC}">
      <dsp:nvSpPr>
        <dsp:cNvPr id="0" name=""/>
        <dsp:cNvSpPr/>
      </dsp:nvSpPr>
      <dsp:spPr>
        <a:xfrm>
          <a:off x="4581024" y="792851"/>
          <a:ext cx="3306585" cy="31749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34290" rIns="34290" bIns="34290" numCol="1" spcCol="1270" anchor="t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rgbClr val="336600"/>
              </a:solidFill>
            </a:rPr>
            <a:t>СКК</a:t>
          </a:r>
          <a:r>
            <a:rPr lang="en-US" sz="1800" b="1" kern="1200" dirty="0" smtClean="0">
              <a:solidFill>
                <a:srgbClr val="336600"/>
              </a:solidFill>
            </a:rPr>
            <a:t>:</a:t>
          </a:r>
          <a:r>
            <a:rPr lang="ru-RU" sz="1800" b="1" kern="1200" dirty="0" smtClean="0">
              <a:solidFill>
                <a:srgbClr val="336600"/>
              </a:solidFill>
            </a:rPr>
            <a:t> </a:t>
          </a:r>
        </a:p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rgbClr val="336600"/>
              </a:solidFill>
            </a:rPr>
            <a:t>- НЕ РЕАЛИЗУЕТ И НЕ УПРАВЛЯЕТ РЕАЛИЗАЦИЕЙ  ГРАНТА</a:t>
          </a:r>
        </a:p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solidFill>
                <a:srgbClr val="336600"/>
              </a:solidFill>
            </a:rPr>
            <a:t>- НЕ ВМЕШИВАЕТСЯ В ЕЖЕДНЕВНЫЕ ВОПРОСЫ УПРАВЛЕНИЯ (МИКРОУРОВЕНЬ)</a:t>
          </a:r>
        </a:p>
        <a:p>
          <a:pPr marL="0" marR="0" lvl="0" indent="0" algn="l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800" kern="1200" dirty="0" smtClean="0">
              <a:solidFill>
                <a:srgbClr val="336600"/>
              </a:solidFill>
            </a:rPr>
            <a:t>- НЕ ВЫПОЛНЯТЯЕТ МОНИТОРИНГ И ОЦЕНКУ</a:t>
          </a:r>
        </a:p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800" kern="1200" dirty="0"/>
        </a:p>
      </dsp:txBody>
      <dsp:txXfrm>
        <a:off x="4581024" y="792851"/>
        <a:ext cx="3306585" cy="3174963"/>
      </dsp:txXfrm>
    </dsp:sp>
    <dsp:sp modelId="{CA0D8FF7-63D2-1749-8D05-C6D5A4BFB402}">
      <dsp:nvSpPr>
        <dsp:cNvPr id="0" name=""/>
        <dsp:cNvSpPr/>
      </dsp:nvSpPr>
      <dsp:spPr>
        <a:xfrm>
          <a:off x="2706000" y="183232"/>
          <a:ext cx="531834" cy="553107"/>
        </a:xfrm>
        <a:prstGeom prst="plus">
          <a:avLst>
            <a:gd name="adj" fmla="val 32810"/>
          </a:avLst>
        </a:prstGeom>
        <a:solidFill>
          <a:srgbClr val="336600"/>
        </a:solidFill>
        <a:ln w="9525" cap="flat" cmpd="sng" algn="ctr">
          <a:solidFill>
            <a:srgbClr val="800000"/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FB0477E-AF8C-2240-91AC-E520152DC2B5}">
      <dsp:nvSpPr>
        <dsp:cNvPr id="0" name=""/>
        <dsp:cNvSpPr/>
      </dsp:nvSpPr>
      <dsp:spPr>
        <a:xfrm>
          <a:off x="5068202" y="259440"/>
          <a:ext cx="643596" cy="294092"/>
        </a:xfrm>
        <a:prstGeom prst="rect">
          <a:avLst/>
        </a:prstGeom>
        <a:solidFill>
          <a:srgbClr val="336600"/>
        </a:solidFill>
        <a:ln w="9525" cap="flat" cmpd="sng" algn="ctr">
          <a:solidFill>
            <a:srgbClr val="800000"/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3D14CDB-906B-F94B-8249-43DDA78D2B3F}">
      <dsp:nvSpPr>
        <dsp:cNvPr id="0" name=""/>
        <dsp:cNvSpPr/>
      </dsp:nvSpPr>
      <dsp:spPr>
        <a:xfrm>
          <a:off x="4305299" y="851805"/>
          <a:ext cx="825" cy="3032395"/>
        </a:xfrm>
        <a:prstGeom prst="line">
          <a:avLst/>
        </a:prstGeom>
        <a:noFill/>
        <a:ln w="76200" cap="flat" cmpd="sng" algn="ctr">
          <a:solidFill>
            <a:srgbClr val="800000"/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5D53481-7A1D-EC48-95C5-C6051E22DC02}">
      <dsp:nvSpPr>
        <dsp:cNvPr id="0" name=""/>
        <dsp:cNvSpPr/>
      </dsp:nvSpPr>
      <dsp:spPr>
        <a:xfrm>
          <a:off x="1403046" y="46481"/>
          <a:ext cx="2417064" cy="2417064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alpha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rgbClr val="800000"/>
              </a:solidFill>
            </a:rPr>
            <a:t>СКК</a:t>
          </a:r>
        </a:p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rgbClr val="800000"/>
              </a:solidFill>
            </a:rPr>
            <a:t>И ЕГО КОМИТЕТЫ </a:t>
          </a:r>
          <a:endParaRPr lang="ru-RU" sz="1400" b="1" kern="1200" dirty="0">
            <a:solidFill>
              <a:srgbClr val="800000"/>
            </a:solidFill>
          </a:endParaRPr>
        </a:p>
      </dsp:txBody>
      <dsp:txXfrm>
        <a:off x="1681938" y="371855"/>
        <a:ext cx="1859280" cy="766953"/>
      </dsp:txXfrm>
    </dsp:sp>
    <dsp:sp modelId="{2CBCD417-3F44-2B40-AC91-884AE9FDBF7F}">
      <dsp:nvSpPr>
        <dsp:cNvPr id="0" name=""/>
        <dsp:cNvSpPr/>
      </dsp:nvSpPr>
      <dsp:spPr>
        <a:xfrm>
          <a:off x="2372791" y="1115567"/>
          <a:ext cx="2615746" cy="2417064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alpha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kern="1200" dirty="0" smtClean="0">
              <a:solidFill>
                <a:srgbClr val="800000"/>
              </a:solidFill>
            </a:rPr>
            <a:t>ОСНОВНОЙ И СО-ПОЛУЧАТЕЛИ</a:t>
          </a:r>
          <a:endParaRPr lang="ru-RU" sz="1300" b="1" kern="1200" dirty="0">
            <a:solidFill>
              <a:srgbClr val="800000"/>
            </a:solidFill>
          </a:endParaRPr>
        </a:p>
      </dsp:txBody>
      <dsp:txXfrm>
        <a:off x="3781270" y="1394460"/>
        <a:ext cx="1006056" cy="1859280"/>
      </dsp:txXfrm>
    </dsp:sp>
    <dsp:sp modelId="{9FD1B1CD-E2C8-1B47-84E3-3E6DE5F0E93A}">
      <dsp:nvSpPr>
        <dsp:cNvPr id="0" name=""/>
        <dsp:cNvSpPr/>
      </dsp:nvSpPr>
      <dsp:spPr>
        <a:xfrm>
          <a:off x="1403046" y="2184654"/>
          <a:ext cx="2417064" cy="2417064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alpha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rgbClr val="800000"/>
              </a:solidFill>
            </a:rPr>
            <a:t>ПОРТФОЛИО МЕНЕДЖЕР ГФ</a:t>
          </a:r>
          <a:endParaRPr lang="ru-RU" sz="1400" b="1" kern="1200" dirty="0">
            <a:solidFill>
              <a:srgbClr val="800000"/>
            </a:solidFill>
          </a:endParaRPr>
        </a:p>
      </dsp:txBody>
      <dsp:txXfrm>
        <a:off x="1681938" y="3509391"/>
        <a:ext cx="1859280" cy="766953"/>
      </dsp:txXfrm>
    </dsp:sp>
    <dsp:sp modelId="{A74E38C2-79B3-7147-ADA9-0E05E5DF99A3}">
      <dsp:nvSpPr>
        <dsp:cNvPr id="0" name=""/>
        <dsp:cNvSpPr/>
      </dsp:nvSpPr>
      <dsp:spPr>
        <a:xfrm>
          <a:off x="236613" y="1115567"/>
          <a:ext cx="2611758" cy="2417064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alpha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rgbClr val="800000"/>
              </a:solidFill>
            </a:rPr>
            <a:t>МАФ</a:t>
          </a:r>
          <a:endParaRPr lang="ru-RU" sz="1600" b="1" kern="1200" dirty="0">
            <a:solidFill>
              <a:srgbClr val="800000"/>
            </a:solidFill>
          </a:endParaRPr>
        </a:p>
      </dsp:txBody>
      <dsp:txXfrm>
        <a:off x="437518" y="1394460"/>
        <a:ext cx="1004522" cy="18592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PlusandMinus">
  <dgm:title val=""/>
  <dgm:desc val=""/>
  <dgm:catLst>
    <dgm:cat type="relationship" pri="36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clrData>
  <dgm:layoutNode name="Name0">
    <dgm:varLst>
      <dgm:chMax val="2"/>
      <dgm:chPref val="2"/>
      <dgm:dir/>
      <dgm:animOne/>
      <dgm:resizeHandles val="exact"/>
    </dgm:varLst>
    <dgm:alg type="composite">
      <dgm:param type="ar" val="1.8238"/>
    </dgm:alg>
    <dgm:shape xmlns:r="http://schemas.openxmlformats.org/officeDocument/2006/relationships" r:blip="">
      <dgm:adjLst/>
    </dgm:shape>
    <dgm:choose name="Name1">
      <dgm:if name="Name2" func="var" arg="dir" op="equ" val="norm">
        <dgm:constrLst>
          <dgm:constr type="primFontSz" for="des" ptType="node" op="equ" val="65"/>
          <dgm:constr type="l" for="ch" forName="Background" refType="w" fact="0.09"/>
          <dgm:constr type="t" for="ch" forName="Background" refType="h" fact="0.1641"/>
          <dgm:constr type="w" for="ch" forName="Background" refType="w" fact="0.87"/>
          <dgm:constr type="h" for="ch" forName="Background" refType="h" fact="0.82"/>
          <dgm:constr type="l" for="ch" forName="ParentText1" refType="w" fact="0.116"/>
          <dgm:constr type="t" for="ch" forName="ParentText1" refType="h" fact="0.26"/>
          <dgm:constr type="w" for="ch" forName="ParentText1" refType="w" fact="0.404"/>
          <dgm:constr type="h" for="ch" forName="ParentText1" refType="h" fact="0.7015"/>
          <dgm:constr type="l" for="ch" forName="ParentText2" refType="w" fact="0.529"/>
          <dgm:constr type="t" for="ch" forName="ParentText2" refType="h" fact="0.26"/>
          <dgm:constr type="w" for="ch" forName="ParentText2" refType="w" fact="0.404"/>
          <dgm:constr type="h" for="ch" forName="ParentText2" refType="h" fact="0.7015"/>
          <dgm:constr type="l" for="ch" forName="Plus" refType="w" fact="0"/>
          <dgm:constr type="t" for="ch" forName="Plus" refType="h" fact="0"/>
          <dgm:constr type="w" for="ch" forName="Plus" refType="w" fact="0.17"/>
          <dgm:constr type="h" for="ch" forName="Plus" refType="w" refFor="ch" refForName="Plus"/>
          <dgm:constr type="l" for="ch" forName="Minus" refType="w" fact="0.84"/>
          <dgm:constr type="t" for="ch" forName="Minus" refType="h" fact="0.1115"/>
          <dgm:constr type="w" for="ch" forName="Minus" refType="w" fact="0.16"/>
          <dgm:constr type="h" for="ch" forName="Minus" refType="h" fact="0.1"/>
          <dgm:constr type="l" for="ch" forName="Divider" refType="w" fact="0.525"/>
          <dgm:constr type="t" for="ch" forName="Divider" refType="h" fact="0.2615"/>
          <dgm:constr type="w" for="ch" forName="Divider" refType="w" fact="0.0001"/>
          <dgm:constr type="h" for="ch" forName="Divider" refType="h" fact="0.67"/>
        </dgm:constrLst>
      </dgm:if>
      <dgm:else name="Name3">
        <dgm:constrLst>
          <dgm:constr type="primFontSz" for="des" ptType="node" op="equ" val="65"/>
          <dgm:constr type="r" for="ch" forName="Background" refType="w" fact="-0.09"/>
          <dgm:constr type="t" for="ch" forName="Background" refType="h" fact="0.1641"/>
          <dgm:constr type="w" for="ch" forName="Background" refType="w" fact="0.87"/>
          <dgm:constr type="h" for="ch" forName="Background" refType="h" fact="0.82"/>
          <dgm:constr type="r" for="ch" forName="ParentText1" refType="w" fact="-0.116"/>
          <dgm:constr type="t" for="ch" forName="ParentText1" refType="h" fact="0.26"/>
          <dgm:constr type="w" for="ch" forName="ParentText1" refType="w" fact="0.404"/>
          <dgm:constr type="h" for="ch" forName="ParentText1" refType="h" fact="0.7015"/>
          <dgm:constr type="r" for="ch" forName="ParentText2" refType="w" fact="-0.529"/>
          <dgm:constr type="t" for="ch" forName="ParentText2" refType="h" fact="0.26"/>
          <dgm:constr type="w" for="ch" forName="ParentText2" refType="w" fact="0.404"/>
          <dgm:constr type="h" for="ch" forName="ParentText2" refType="h" fact="0.7015"/>
          <dgm:constr type="r" for="ch" forName="Plus" refType="w" fact="0"/>
          <dgm:constr type="t" for="ch" forName="Plus" refType="h" fact="0"/>
          <dgm:constr type="w" for="ch" forName="Plus" refType="w" fact="0.17"/>
          <dgm:constr type="h" for="ch" forName="Plus" refType="w" refFor="ch" refForName="Plus"/>
          <dgm:constr type="r" for="ch" forName="Minus" refType="w" fact="-0.84"/>
          <dgm:constr type="t" for="ch" forName="Minus" refType="h" fact="0.1115"/>
          <dgm:constr type="w" for="ch" forName="Minus" refType="w" fact="0.16"/>
          <dgm:constr type="h" for="ch" forName="Minus" refType="h" fact="0.1"/>
          <dgm:constr type="r" for="ch" forName="Divider" refType="w" fact="-0.525"/>
          <dgm:constr type="t" for="ch" forName="Divider" refType="h" fact="0.2615"/>
          <dgm:constr type="w" for="ch" forName="Divider" refType="w" fact="0.0001"/>
          <dgm:constr type="h" for="ch" forName="Divider" refType="h" fact="0.67"/>
        </dgm:constrLst>
      </dgm:else>
    </dgm:choose>
    <dgm:layoutNode name="Background" styleLbl="bgImgPlace1">
      <dgm:alg type="sp"/>
      <dgm:shape xmlns:r="http://schemas.openxmlformats.org/officeDocument/2006/relationships" type="rect" r:blip="">
        <dgm:adjLst/>
      </dgm:shape>
      <dgm:presOf/>
    </dgm:layoutNode>
    <dgm:layoutNode name="ParentText1" styleLbl="revTx">
      <dgm:varLst>
        <dgm:chMax val="0"/>
        <dgm:chPref val="0"/>
        <dgm:bulletEnabled val="1"/>
      </dgm:varLst>
      <dgm:alg type="tx">
        <dgm:param type="parTxLTRAlign" val="l"/>
        <dgm:param type="txAnchorVert" val="t"/>
      </dgm:alg>
      <dgm:shape xmlns:r="http://schemas.openxmlformats.org/officeDocument/2006/relationships" type="rect" r:blip="">
        <dgm:adjLst/>
      </dgm:shape>
      <dgm:presOf axis="ch desOrSelf" ptType="node node" st="1 1" cnt="1 0"/>
      <dgm:constrLst>
        <dgm:constr type="lMarg" refType="primFontSz" fact="0.15"/>
        <dgm:constr type="rMarg" refType="primFontSz" fact="0.15"/>
        <dgm:constr type="tMarg" refType="primFontSz" fact="0.15"/>
        <dgm:constr type="bMarg" refType="primFontSz" fact="0.15"/>
      </dgm:constrLst>
      <dgm:ruleLst>
        <dgm:rule type="primFontSz" val="5" fact="NaN" max="NaN"/>
      </dgm:ruleLst>
    </dgm:layoutNode>
    <dgm:layoutNode name="ParentText2" styleLbl="revTx">
      <dgm:varLst>
        <dgm:chMax val="0"/>
        <dgm:chPref val="0"/>
        <dgm:bulletEnabled val="1"/>
      </dgm:varLst>
      <dgm:alg type="tx">
        <dgm:param type="parTxLTRAlign" val="l"/>
        <dgm:param type="txAnchorVert" val="t"/>
      </dgm:alg>
      <dgm:shape xmlns:r="http://schemas.openxmlformats.org/officeDocument/2006/relationships" type="rect" r:blip="">
        <dgm:adjLst/>
      </dgm:shape>
      <dgm:presOf axis="ch desOrSelf" ptType="node node" st="2 1" cnt="1 0"/>
      <dgm:constrLst>
        <dgm:constr type="lMarg" refType="primFontSz" fact="0.15"/>
        <dgm:constr type="rMarg" refType="primFontSz" fact="0.15"/>
        <dgm:constr type="tMarg" refType="primFontSz" fact="0.15"/>
        <dgm:constr type="bMarg" refType="primFontSz" fact="0.15"/>
      </dgm:constrLst>
      <dgm:ruleLst>
        <dgm:rule type="primFontSz" val="5" fact="NaN" max="NaN"/>
      </dgm:ruleLst>
    </dgm:layoutNode>
    <dgm:layoutNode name="Plus" styleLbl="alignNode1">
      <dgm:alg type="sp"/>
      <dgm:shape xmlns:r="http://schemas.openxmlformats.org/officeDocument/2006/relationships" type="plus" r:blip="">
        <dgm:adjLst>
          <dgm:adj idx="1" val="0.3281"/>
        </dgm:adjLst>
      </dgm:shape>
      <dgm:presOf/>
    </dgm:layoutNode>
    <dgm:layoutNode name="Minus" styleLbl="alignNode1">
      <dgm:alg type="sp"/>
      <dgm:shape xmlns:r="http://schemas.openxmlformats.org/officeDocument/2006/relationships" type="rect" r:blip="">
        <dgm:adjLst/>
      </dgm:shape>
      <dgm:presOf/>
    </dgm:layoutNode>
    <dgm:layoutNode name="Divider" styleLbl="parChTrans1D1">
      <dgm:alg type="sp"/>
      <dgm:shape xmlns:r="http://schemas.openxmlformats.org/officeDocument/2006/relationships" type="line" r:blip="">
        <dgm:adjLst/>
      </dgm:shape>
      <dgm:presOf/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238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275" y="0"/>
            <a:ext cx="3043238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5AB269-C6B6-42BD-A457-9F71464A5CCC}" type="datetimeFigureOut">
              <a:rPr lang="en-US" smtClean="0"/>
              <a:t>04.03.15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21188"/>
            <a:ext cx="5619750" cy="41894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375"/>
            <a:ext cx="3043238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275" y="8842375"/>
            <a:ext cx="3043238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6AE904-6A2F-43A9-A548-96E215775A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2731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6AE904-6A2F-43A9-A548-96E215775AC9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45482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GMSPowerPoint_Title_Revised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2362200" y="838200"/>
            <a:ext cx="6477000" cy="1524000"/>
          </a:xfrm>
        </p:spPr>
        <p:txBody>
          <a:bodyPr/>
          <a:lstStyle>
            <a:lvl1pPr algn="ctr">
              <a:defRPr>
                <a:solidFill>
                  <a:srgbClr val="292929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2438400" y="2514600"/>
            <a:ext cx="6400800" cy="990600"/>
          </a:xfrm>
        </p:spPr>
        <p:txBody>
          <a:bodyPr/>
          <a:lstStyle>
            <a:lvl1pPr marL="0" indent="0" algn="r">
              <a:buFontTx/>
              <a:buNone/>
              <a:defRPr/>
            </a:lvl1pPr>
          </a:lstStyle>
          <a:p>
            <a:r>
              <a:rPr lang="en-US"/>
              <a:t>-Click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461125"/>
            <a:ext cx="2133600" cy="3206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53200" y="6461125"/>
            <a:ext cx="2133600" cy="3206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F2E672-2C92-4574-975A-EEF0D3FAFB5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4870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13EBFD-5473-4FBC-8D66-0CCD19B289E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0447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152400"/>
            <a:ext cx="2133600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2400"/>
            <a:ext cx="6248400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BE4DF9-9A3E-422D-AC79-D65255FBA9D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44408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GMSPowerPoint_Title_Revised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2362200" y="838200"/>
            <a:ext cx="6477000" cy="1524000"/>
          </a:xfrm>
        </p:spPr>
        <p:txBody>
          <a:bodyPr/>
          <a:lstStyle>
            <a:lvl1pPr algn="ctr">
              <a:defRPr>
                <a:solidFill>
                  <a:srgbClr val="292929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2438400" y="2514600"/>
            <a:ext cx="6400800" cy="990600"/>
          </a:xfrm>
        </p:spPr>
        <p:txBody>
          <a:bodyPr/>
          <a:lstStyle>
            <a:lvl1pPr marL="0" indent="0" algn="r">
              <a:buFontTx/>
              <a:buNone/>
              <a:defRPr/>
            </a:lvl1pPr>
          </a:lstStyle>
          <a:p>
            <a:r>
              <a:rPr lang="en-US"/>
              <a:t>-Click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461125"/>
            <a:ext cx="2133600" cy="3206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53200" y="6461125"/>
            <a:ext cx="2133600" cy="3206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F2E672-2C92-4574-975A-EEF0D3FAFB5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70659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A0AFE9-623D-4778-93C9-D4599353B92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86366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A8538D-A357-4EB0-8C05-8293EC1FD40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030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1910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1600200"/>
            <a:ext cx="41910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965685-C50C-4679-A53A-E4C943F1AEC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54401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A571F4-5E37-4899-BF84-F3941BF2073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03225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17BA01-07CF-4FCE-B795-CE6CAE5B796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059419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F85D3F-89C4-4632-8158-E1150F9CE9F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764652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6F282A-DC5E-402A-B21D-093397FA26C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76819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A0AFE9-623D-4778-93C9-D4599353B92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608759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5A0146-60DD-4847-818B-47A7BC27E9C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773495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13EBFD-5473-4FBC-8D66-0CCD19B289E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74131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152400"/>
            <a:ext cx="2133600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2400"/>
            <a:ext cx="6248400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BE4DF9-9A3E-422D-AC79-D65255FBA9D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27042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A8538D-A357-4EB0-8C05-8293EC1FD40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39551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1910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1600200"/>
            <a:ext cx="41910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965685-C50C-4679-A53A-E4C943F1AEC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59249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A571F4-5E37-4899-BF84-F3941BF2073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61463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17BA01-07CF-4FCE-B795-CE6CAE5B796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64715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F85D3F-89C4-4632-8158-E1150F9CE9F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13579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6F282A-DC5E-402A-B21D-093397FA26C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03148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5A0146-60DD-4847-818B-47A7BC27E9C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74406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0" descr="GMSPowerPoint3_horizbar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752600" y="152400"/>
            <a:ext cx="7239000" cy="1096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534400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28600" y="60960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4200" y="60960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7FA65B8-554B-4EBC-A9D0-C034C62CBD78}" type="slidenum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99888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1"/>
          </a:solidFill>
          <a:latin typeface="Myriad Roman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1"/>
          </a:solidFill>
          <a:latin typeface="Myriad Roman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1"/>
          </a:solidFill>
          <a:latin typeface="Myriad Roman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1"/>
          </a:solidFill>
          <a:latin typeface="Myriad Roman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1"/>
          </a:solidFill>
          <a:latin typeface="Myriad Roman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1"/>
          </a:solidFill>
          <a:latin typeface="Myriad Roman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1"/>
          </a:solidFill>
          <a:latin typeface="Myriad Roman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1"/>
          </a:solidFill>
          <a:latin typeface="Myriad Roman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4D4D4D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4D4D4D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4D4D4D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4D4D4D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4D4D4D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4D4D4D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4D4D4D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4D4D4D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4D4D4D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0" descr="GMSPowerPoint3_horizbar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752600" y="152400"/>
            <a:ext cx="7239000" cy="1096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534400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28600" y="60960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4200" y="60960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7FA65B8-554B-4EBC-A9D0-C034C62CBD78}" type="slidenum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58087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1"/>
          </a:solidFill>
          <a:latin typeface="Myriad Roman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1"/>
          </a:solidFill>
          <a:latin typeface="Myriad Roman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1"/>
          </a:solidFill>
          <a:latin typeface="Myriad Roman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1"/>
          </a:solidFill>
          <a:latin typeface="Myriad Roman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1"/>
          </a:solidFill>
          <a:latin typeface="Myriad Roman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1"/>
          </a:solidFill>
          <a:latin typeface="Myriad Roman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1"/>
          </a:solidFill>
          <a:latin typeface="Myriad Roman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1"/>
          </a:solidFill>
          <a:latin typeface="Myriad Roman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4D4D4D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4D4D4D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4D4D4D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4D4D4D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4D4D4D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4D4D4D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4D4D4D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4D4D4D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4D4D4D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4" Type="http://schemas.openxmlformats.org/officeDocument/2006/relationships/diagramQuickStyle" Target="../diagrams/quickStyle2.xml"/><Relationship Id="rId5" Type="http://schemas.openxmlformats.org/officeDocument/2006/relationships/diagramColors" Target="../diagrams/colors2.xml"/><Relationship Id="rId6" Type="http://schemas.microsoft.com/office/2007/relationships/diagramDrawing" Target="../diagrams/drawing2.xml"/><Relationship Id="rId1" Type="http://schemas.openxmlformats.org/officeDocument/2006/relationships/slideLayout" Target="../slideLayouts/slideLayout13.xml"/><Relationship Id="rId2" Type="http://schemas.openxmlformats.org/officeDocument/2006/relationships/diagramData" Target="../diagrams/data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heglobalfund.org/en/ccm/guidelines/" TargetMode="External"/><Relationship Id="rId4" Type="http://schemas.openxmlformats.org/officeDocument/2006/relationships/hyperlink" Target="http://www.theglobalfund.org/en/ccm/support/oversight/" TargetMode="External"/><Relationship Id="rId1" Type="http://schemas.openxmlformats.org/officeDocument/2006/relationships/slideLayout" Target="../slideLayouts/slideLayout13.xml"/><Relationship Id="rId2" Type="http://schemas.openxmlformats.org/officeDocument/2006/relationships/hyperlink" Target="http://www.theglobalfund.org/en/lfa/documents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13.xml"/><Relationship Id="rId2" Type="http://schemas.openxmlformats.org/officeDocument/2006/relationships/diagramData" Target="../diagrams/data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76600" y="5105400"/>
            <a:ext cx="5410200" cy="9906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chemeClr val="tx1"/>
                </a:solidFill>
              </a:rPr>
              <a:t>GMS</a:t>
            </a:r>
            <a:endParaRPr lang="en-US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3075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286000" y="1981200"/>
            <a:ext cx="6629400" cy="2743200"/>
          </a:xfrm>
        </p:spPr>
        <p:txBody>
          <a:bodyPr/>
          <a:lstStyle/>
          <a:p>
            <a:pPr eaLnBrk="1" hangingPunct="1"/>
            <a:r>
              <a:rPr lang="ru-RU" sz="4400" b="1" dirty="0">
                <a:solidFill>
                  <a:srgbClr val="336600"/>
                </a:solidFill>
              </a:rPr>
              <a:t>Надзорная </a:t>
            </a:r>
            <a:r>
              <a:rPr lang="ru-RU" sz="4400" b="1" dirty="0" smtClean="0">
                <a:solidFill>
                  <a:srgbClr val="336600"/>
                </a:solidFill>
              </a:rPr>
              <a:t>функция: </a:t>
            </a:r>
            <a:br>
              <a:rPr lang="ru-RU" sz="4400" b="1" dirty="0" smtClean="0">
                <a:solidFill>
                  <a:srgbClr val="336600"/>
                </a:solidFill>
              </a:rPr>
            </a:br>
            <a:r>
              <a:rPr lang="ru-RU" sz="4400" b="1" dirty="0" smtClean="0">
                <a:solidFill>
                  <a:srgbClr val="336600"/>
                </a:solidFill>
              </a:rPr>
              <a:t>роль </a:t>
            </a:r>
            <a:r>
              <a:rPr lang="ru-RU" sz="4400" b="1" dirty="0">
                <a:solidFill>
                  <a:srgbClr val="336600"/>
                </a:solidFill>
              </a:rPr>
              <a:t>и обязанности </a:t>
            </a:r>
            <a:r>
              <a:rPr lang="ru-RU" sz="4400" b="1" dirty="0" smtClean="0">
                <a:solidFill>
                  <a:srgbClr val="336600"/>
                </a:solidFill>
              </a:rPr>
              <a:t>СКК </a:t>
            </a:r>
            <a:endParaRPr lang="en-US" sz="4400" b="1" dirty="0" smtClean="0">
              <a:solidFill>
                <a:srgbClr val="33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44666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200" b="1" dirty="0" smtClean="0">
                <a:solidFill>
                  <a:srgbClr val="336600"/>
                </a:solidFill>
              </a:rPr>
              <a:t>КЛЮЧЕВЫЕ ВОПРОСЫ НАДЗОРА</a:t>
            </a:r>
            <a:endParaRPr lang="ru-RU" sz="3200" b="1" dirty="0">
              <a:solidFill>
                <a:srgbClr val="33660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88082205"/>
              </p:ext>
            </p:extLst>
          </p:nvPr>
        </p:nvGraphicFramePr>
        <p:xfrm>
          <a:off x="304800" y="1600200"/>
          <a:ext cx="8686800" cy="4947919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1828800"/>
                <a:gridCol w="68580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800000"/>
                          </a:solidFill>
                        </a:rPr>
                        <a:t>ФИНАНСЫ</a:t>
                      </a:r>
                      <a:endParaRPr lang="ru-RU" b="1" dirty="0">
                        <a:solidFill>
                          <a:srgbClr val="8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0" dirty="0" smtClean="0">
                          <a:solidFill>
                            <a:srgbClr val="336600"/>
                          </a:solidFill>
                        </a:rPr>
                        <a:t>Где находятся деньги</a:t>
                      </a:r>
                      <a:r>
                        <a:rPr lang="en-US" b="0" dirty="0" smtClean="0">
                          <a:solidFill>
                            <a:srgbClr val="336600"/>
                          </a:solidFill>
                        </a:rPr>
                        <a:t>?</a:t>
                      </a:r>
                      <a:r>
                        <a:rPr lang="ru-RU" b="0" baseline="0" dirty="0" smtClean="0">
                          <a:solidFill>
                            <a:srgbClr val="336600"/>
                          </a:solidFill>
                        </a:rPr>
                        <a:t>  Будут ли он получены вовремя</a:t>
                      </a:r>
                      <a:r>
                        <a:rPr lang="en-US" b="0" baseline="0" dirty="0" smtClean="0">
                          <a:solidFill>
                            <a:srgbClr val="336600"/>
                          </a:solidFill>
                        </a:rPr>
                        <a:t>?</a:t>
                      </a:r>
                      <a:r>
                        <a:rPr lang="ru-RU" b="0" baseline="0" dirty="0" smtClean="0">
                          <a:solidFill>
                            <a:srgbClr val="336600"/>
                          </a:solidFill>
                        </a:rPr>
                        <a:t>  Распределяются ли они оперативно и надлежащим образом</a:t>
                      </a:r>
                      <a:r>
                        <a:rPr lang="en-US" b="0" baseline="0" dirty="0" smtClean="0">
                          <a:solidFill>
                            <a:srgbClr val="336600"/>
                          </a:solidFill>
                        </a:rPr>
                        <a:t>?</a:t>
                      </a:r>
                      <a:r>
                        <a:rPr lang="ru-RU" b="0" baseline="0" dirty="0" smtClean="0">
                          <a:solidFill>
                            <a:srgbClr val="336600"/>
                          </a:solidFill>
                        </a:rPr>
                        <a:t>  Кто получает выгоду</a:t>
                      </a:r>
                      <a:r>
                        <a:rPr lang="en-US" b="0" baseline="0" dirty="0" smtClean="0">
                          <a:solidFill>
                            <a:srgbClr val="336600"/>
                          </a:solidFill>
                        </a:rPr>
                        <a:t>?</a:t>
                      </a:r>
                      <a:endParaRPr lang="ru-RU" b="0" dirty="0">
                        <a:solidFill>
                          <a:srgbClr val="3366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800000"/>
                          </a:solidFill>
                        </a:rPr>
                        <a:t>ЗАКУПКИ</a:t>
                      </a:r>
                      <a:endParaRPr lang="ru-RU" b="1" dirty="0">
                        <a:solidFill>
                          <a:srgbClr val="8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0" dirty="0" smtClean="0">
                          <a:solidFill>
                            <a:srgbClr val="336600"/>
                          </a:solidFill>
                        </a:rPr>
                        <a:t>Направляются ли медикаменты, лабораторные принадлежности и прочее согласно необходимости</a:t>
                      </a:r>
                      <a:r>
                        <a:rPr lang="en-US" b="0" dirty="0" smtClean="0">
                          <a:solidFill>
                            <a:srgbClr val="336600"/>
                          </a:solidFill>
                        </a:rPr>
                        <a:t>?</a:t>
                      </a:r>
                      <a:r>
                        <a:rPr lang="ru-RU" b="0" dirty="0" smtClean="0">
                          <a:solidFill>
                            <a:srgbClr val="336600"/>
                          </a:solidFill>
                        </a:rPr>
                        <a:t> Своевременно ли получают их организации,</a:t>
                      </a:r>
                      <a:r>
                        <a:rPr lang="ru-RU" b="0" baseline="0" dirty="0" smtClean="0">
                          <a:solidFill>
                            <a:srgbClr val="336600"/>
                          </a:solidFill>
                        </a:rPr>
                        <a:t> реализующие услуги</a:t>
                      </a:r>
                      <a:r>
                        <a:rPr lang="en-US" b="0" baseline="0" dirty="0" smtClean="0">
                          <a:solidFill>
                            <a:srgbClr val="336600"/>
                          </a:solidFill>
                        </a:rPr>
                        <a:t>?</a:t>
                      </a:r>
                      <a:r>
                        <a:rPr lang="ru-RU" b="0" baseline="0" dirty="0" smtClean="0">
                          <a:solidFill>
                            <a:srgbClr val="336600"/>
                          </a:solidFill>
                        </a:rPr>
                        <a:t> Надежна ли и безопасна система распределения</a:t>
                      </a:r>
                      <a:r>
                        <a:rPr lang="en-US" b="0" baseline="0" dirty="0" smtClean="0">
                          <a:solidFill>
                            <a:srgbClr val="336600"/>
                          </a:solidFill>
                        </a:rPr>
                        <a:t>?</a:t>
                      </a:r>
                      <a:r>
                        <a:rPr lang="ru-RU" b="0" baseline="0" dirty="0" smtClean="0">
                          <a:solidFill>
                            <a:srgbClr val="336600"/>
                          </a:solidFill>
                        </a:rPr>
                        <a:t> Получают ли их пациенты</a:t>
                      </a:r>
                      <a:r>
                        <a:rPr lang="en-US" b="0" baseline="0" dirty="0" smtClean="0">
                          <a:solidFill>
                            <a:srgbClr val="336600"/>
                          </a:solidFill>
                        </a:rPr>
                        <a:t>?</a:t>
                      </a:r>
                      <a:endParaRPr lang="ru-RU" b="0" dirty="0">
                        <a:solidFill>
                          <a:srgbClr val="3366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800000"/>
                          </a:solidFill>
                        </a:rPr>
                        <a:t>ВНЕДРЕНИЕ</a:t>
                      </a:r>
                      <a:endParaRPr lang="ru-RU" b="1" dirty="0">
                        <a:solidFill>
                          <a:srgbClr val="8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0" dirty="0" smtClean="0">
                          <a:solidFill>
                            <a:srgbClr val="336600"/>
                          </a:solidFill>
                        </a:rPr>
                        <a:t>Проводятся ли мероприятия согласно графику</a:t>
                      </a:r>
                      <a:r>
                        <a:rPr lang="en-US" b="0" dirty="0" smtClean="0">
                          <a:solidFill>
                            <a:srgbClr val="336600"/>
                          </a:solidFill>
                        </a:rPr>
                        <a:t>?</a:t>
                      </a:r>
                      <a:r>
                        <a:rPr lang="ru-RU" b="0" baseline="0" dirty="0" smtClean="0">
                          <a:solidFill>
                            <a:srgbClr val="336600"/>
                          </a:solidFill>
                        </a:rPr>
                        <a:t> Получают ли услуги нуждающиеся в них</a:t>
                      </a:r>
                      <a:r>
                        <a:rPr lang="en-US" b="0" baseline="0" dirty="0" smtClean="0">
                          <a:solidFill>
                            <a:srgbClr val="336600"/>
                          </a:solidFill>
                        </a:rPr>
                        <a:t>?</a:t>
                      </a:r>
                      <a:endParaRPr lang="ru-RU" b="0" dirty="0">
                        <a:solidFill>
                          <a:srgbClr val="3366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800000"/>
                          </a:solidFill>
                        </a:rPr>
                        <a:t>РЕЗУЛЬТАТЫ</a:t>
                      </a:r>
                      <a:endParaRPr lang="ru-RU" b="1" dirty="0">
                        <a:solidFill>
                          <a:srgbClr val="8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0" dirty="0" smtClean="0">
                          <a:solidFill>
                            <a:srgbClr val="336600"/>
                          </a:solidFill>
                        </a:rPr>
                        <a:t>Достигаются ли цели</a:t>
                      </a:r>
                      <a:r>
                        <a:rPr lang="en-US" b="0" dirty="0" smtClean="0">
                          <a:solidFill>
                            <a:srgbClr val="336600"/>
                          </a:solidFill>
                        </a:rPr>
                        <a:t>?</a:t>
                      </a:r>
                      <a:endParaRPr lang="ru-RU" b="0" dirty="0">
                        <a:solidFill>
                          <a:srgbClr val="3366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800000"/>
                          </a:solidFill>
                        </a:rPr>
                        <a:t>ОТЧЕТНОСТЬ</a:t>
                      </a:r>
                      <a:endParaRPr lang="ru-RU" b="1" dirty="0">
                        <a:solidFill>
                          <a:srgbClr val="8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0" dirty="0" smtClean="0">
                          <a:solidFill>
                            <a:srgbClr val="336600"/>
                          </a:solidFill>
                        </a:rPr>
                        <a:t>Своевременно ли подаются точные и полные отчеты</a:t>
                      </a:r>
                      <a:r>
                        <a:rPr lang="en-US" b="0" dirty="0" smtClean="0">
                          <a:solidFill>
                            <a:srgbClr val="336600"/>
                          </a:solidFill>
                        </a:rPr>
                        <a:t>?</a:t>
                      </a:r>
                      <a:endParaRPr lang="ru-RU" b="0" dirty="0">
                        <a:solidFill>
                          <a:srgbClr val="3366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rgbClr val="800000"/>
                          </a:solidFill>
                        </a:rPr>
                        <a:t>ТЕХПОМОЩЬ</a:t>
                      </a:r>
                      <a:endParaRPr lang="ru-RU" b="1" dirty="0">
                        <a:solidFill>
                          <a:srgbClr val="8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0" dirty="0" smtClean="0">
                          <a:solidFill>
                            <a:srgbClr val="336600"/>
                          </a:solidFill>
                        </a:rPr>
                        <a:t>Какие «узкие места» существуют   (например,</a:t>
                      </a:r>
                      <a:r>
                        <a:rPr lang="ru-RU" b="0" baseline="0" dirty="0" smtClean="0">
                          <a:solidFill>
                            <a:srgbClr val="336600"/>
                          </a:solidFill>
                        </a:rPr>
                        <a:t> з</a:t>
                      </a:r>
                      <a:r>
                        <a:rPr lang="ru-RU" b="0" dirty="0" smtClean="0">
                          <a:solidFill>
                            <a:srgbClr val="336600"/>
                          </a:solidFill>
                        </a:rPr>
                        <a:t>акупки, кадры)</a:t>
                      </a:r>
                      <a:r>
                        <a:rPr lang="en-US" b="0" dirty="0" smtClean="0">
                          <a:solidFill>
                            <a:srgbClr val="336600"/>
                          </a:solidFill>
                        </a:rPr>
                        <a:t>?</a:t>
                      </a:r>
                      <a:r>
                        <a:rPr lang="ru-RU" b="0" dirty="0" smtClean="0">
                          <a:solidFill>
                            <a:srgbClr val="336600"/>
                          </a:solidFill>
                        </a:rPr>
                        <a:t>Какая техпомощь нужна для наращивания потенциала и решения проблем</a:t>
                      </a:r>
                      <a:r>
                        <a:rPr lang="en-US" b="0" dirty="0" smtClean="0">
                          <a:solidFill>
                            <a:srgbClr val="336600"/>
                          </a:solidFill>
                        </a:rPr>
                        <a:t>?</a:t>
                      </a:r>
                      <a:r>
                        <a:rPr lang="ru-RU" b="0" dirty="0" smtClean="0">
                          <a:solidFill>
                            <a:srgbClr val="336600"/>
                          </a:solidFill>
                        </a:rPr>
                        <a:t> Какие результаты использования техпомощи</a:t>
                      </a:r>
                      <a:r>
                        <a:rPr lang="en-US" b="0" dirty="0" smtClean="0">
                          <a:solidFill>
                            <a:srgbClr val="336600"/>
                          </a:solidFill>
                        </a:rPr>
                        <a:t>?</a:t>
                      </a:r>
                      <a:endParaRPr lang="ru-RU" b="0" dirty="0">
                        <a:solidFill>
                          <a:srgbClr val="3366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71804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200" b="1" dirty="0" smtClean="0">
                <a:solidFill>
                  <a:srgbClr val="336600"/>
                </a:solidFill>
              </a:rPr>
              <a:t>КАК</a:t>
            </a:r>
            <a:r>
              <a:rPr lang="ru-RU" b="1" dirty="0" smtClean="0">
                <a:solidFill>
                  <a:srgbClr val="336600"/>
                </a:solidFill>
              </a:rPr>
              <a:t> </a:t>
            </a:r>
            <a:r>
              <a:rPr lang="ru-RU" sz="3200" b="1" dirty="0" smtClean="0">
                <a:solidFill>
                  <a:srgbClr val="336600"/>
                </a:solidFill>
              </a:rPr>
              <a:t>ОСУЩЕСТВЛЯТЬ НАДЗОР</a:t>
            </a:r>
            <a:endParaRPr lang="ru-RU" sz="3200" b="1" dirty="0">
              <a:solidFill>
                <a:srgbClr val="3366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6200" y="1447800"/>
            <a:ext cx="8763000" cy="2819400"/>
          </a:xfrm>
        </p:spPr>
        <p:txBody>
          <a:bodyPr/>
          <a:lstStyle/>
          <a:p>
            <a:pPr marL="0" indent="0">
              <a:buNone/>
            </a:pPr>
            <a:r>
              <a:rPr lang="ru-RU" sz="2000" i="1" dirty="0">
                <a:solidFill>
                  <a:srgbClr val="800000"/>
                </a:solidFill>
              </a:rPr>
              <a:t>В</a:t>
            </a:r>
            <a:r>
              <a:rPr lang="ru-RU" sz="2000" i="1" dirty="0" smtClean="0">
                <a:solidFill>
                  <a:srgbClr val="800000"/>
                </a:solidFill>
              </a:rPr>
              <a:t> Руководстве </a:t>
            </a:r>
            <a:r>
              <a:rPr lang="ru-RU" sz="2000" i="1" dirty="0">
                <a:solidFill>
                  <a:srgbClr val="800000"/>
                </a:solidFill>
              </a:rPr>
              <a:t>для </a:t>
            </a:r>
            <a:r>
              <a:rPr lang="ru-RU" sz="2000" i="1" dirty="0" smtClean="0">
                <a:solidFill>
                  <a:srgbClr val="800000"/>
                </a:solidFill>
              </a:rPr>
              <a:t>СКК</a:t>
            </a:r>
            <a:r>
              <a:rPr lang="ru-RU" sz="2000" i="1" dirty="0">
                <a:solidFill>
                  <a:srgbClr val="800000"/>
                </a:solidFill>
              </a:rPr>
              <a:t> </a:t>
            </a:r>
            <a:r>
              <a:rPr lang="ru-RU" sz="2000" i="1" dirty="0" smtClean="0">
                <a:solidFill>
                  <a:srgbClr val="800000"/>
                </a:solidFill>
              </a:rPr>
              <a:t>ГФ рекомендует</a:t>
            </a:r>
            <a:r>
              <a:rPr lang="en-US" sz="2000" i="1" dirty="0" smtClean="0">
                <a:solidFill>
                  <a:srgbClr val="336600"/>
                </a:solidFill>
              </a:rPr>
              <a:t>:</a:t>
            </a:r>
          </a:p>
          <a:p>
            <a:pPr>
              <a:buFont typeface="Wingdings" charset="2"/>
              <a:buChar char="ü"/>
            </a:pPr>
            <a:r>
              <a:rPr lang="ru-RU" sz="1800" dirty="0" smtClean="0">
                <a:solidFill>
                  <a:srgbClr val="336600"/>
                </a:solidFill>
              </a:rPr>
              <a:t>изучать отчеты о результатах и запросы на выплату средств</a:t>
            </a:r>
            <a:r>
              <a:rPr lang="en-US" sz="1800" dirty="0" smtClean="0">
                <a:solidFill>
                  <a:srgbClr val="336600"/>
                </a:solidFill>
              </a:rPr>
              <a:t>;</a:t>
            </a:r>
            <a:endParaRPr lang="ru-RU" sz="1800" dirty="0" smtClean="0">
              <a:solidFill>
                <a:srgbClr val="336600"/>
              </a:solidFill>
            </a:endParaRPr>
          </a:p>
          <a:p>
            <a:pPr>
              <a:buFont typeface="Wingdings" charset="2"/>
              <a:buChar char="ü"/>
            </a:pPr>
            <a:r>
              <a:rPr lang="ru-RU" sz="1800" dirty="0" smtClean="0">
                <a:solidFill>
                  <a:srgbClr val="336600"/>
                </a:solidFill>
              </a:rPr>
              <a:t>посещать пункты оказания услуг для прямого получения информации</a:t>
            </a:r>
            <a:r>
              <a:rPr lang="en-US" sz="1800" dirty="0">
                <a:solidFill>
                  <a:srgbClr val="336600"/>
                </a:solidFill>
              </a:rPr>
              <a:t>;</a:t>
            </a:r>
            <a:endParaRPr lang="ru-RU" sz="1800" dirty="0" smtClean="0">
              <a:solidFill>
                <a:srgbClr val="336600"/>
              </a:solidFill>
            </a:endParaRPr>
          </a:p>
          <a:p>
            <a:pPr>
              <a:buFont typeface="Wingdings" charset="2"/>
              <a:buChar char="ü"/>
            </a:pPr>
            <a:r>
              <a:rPr lang="ru-RU" sz="1800" dirty="0">
                <a:solidFill>
                  <a:srgbClr val="336600"/>
                </a:solidFill>
              </a:rPr>
              <a:t>н</a:t>
            </a:r>
            <a:r>
              <a:rPr lang="ru-RU" sz="1800" dirty="0" smtClean="0">
                <a:solidFill>
                  <a:srgbClr val="336600"/>
                </a:solidFill>
              </a:rPr>
              <a:t>аладить обратную связь для получения информации от заинтересованных сторон, не входящих в СКК, в </a:t>
            </a:r>
            <a:r>
              <a:rPr lang="ru-RU" sz="1800" dirty="0" err="1" smtClean="0">
                <a:solidFill>
                  <a:srgbClr val="336600"/>
                </a:solidFill>
              </a:rPr>
              <a:t>т.ч</a:t>
            </a:r>
            <a:r>
              <a:rPr lang="ru-RU" sz="1800" dirty="0" smtClean="0">
                <a:solidFill>
                  <a:srgbClr val="336600"/>
                </a:solidFill>
              </a:rPr>
              <a:t>. </a:t>
            </a:r>
            <a:r>
              <a:rPr lang="ru-RU" sz="1800" dirty="0">
                <a:solidFill>
                  <a:srgbClr val="336600"/>
                </a:solidFill>
              </a:rPr>
              <a:t>и</a:t>
            </a:r>
            <a:r>
              <a:rPr lang="ru-RU" sz="1800" dirty="0" smtClean="0">
                <a:solidFill>
                  <a:srgbClr val="336600"/>
                </a:solidFill>
              </a:rPr>
              <a:t> от людей пострадавших от заболеваний</a:t>
            </a:r>
            <a:r>
              <a:rPr lang="en-US" sz="1800" dirty="0" smtClean="0">
                <a:solidFill>
                  <a:srgbClr val="336600"/>
                </a:solidFill>
              </a:rPr>
              <a:t>;</a:t>
            </a:r>
            <a:endParaRPr lang="ru-RU" sz="1800" dirty="0" smtClean="0">
              <a:solidFill>
                <a:srgbClr val="336600"/>
              </a:solidFill>
            </a:endParaRPr>
          </a:p>
          <a:p>
            <a:pPr algn="just">
              <a:buFont typeface="Wingdings" charset="2"/>
              <a:buChar char="ü"/>
            </a:pPr>
            <a:r>
              <a:rPr lang="ru-RU" sz="1800" dirty="0" smtClean="0">
                <a:solidFill>
                  <a:srgbClr val="336600"/>
                </a:solidFill>
              </a:rPr>
              <a:t>прогнозировать и упреждать возникновение проблем</a:t>
            </a:r>
            <a:r>
              <a:rPr lang="ru-RU" sz="1800" dirty="0">
                <a:solidFill>
                  <a:srgbClr val="336600"/>
                </a:solidFill>
              </a:rPr>
              <a:t> </a:t>
            </a:r>
            <a:r>
              <a:rPr lang="ru-RU" sz="1800" dirty="0" smtClean="0">
                <a:solidFill>
                  <a:srgbClr val="336600"/>
                </a:solidFill>
              </a:rPr>
              <a:t>гранта, особое внимание уделять проблемам, влияющим на поставки проводить регулярные встречи с Основным и со-получателями</a:t>
            </a:r>
            <a:r>
              <a:rPr lang="en-US" sz="1800" dirty="0" smtClean="0">
                <a:solidFill>
                  <a:srgbClr val="336600"/>
                </a:solidFill>
              </a:rPr>
              <a:t>;</a:t>
            </a:r>
            <a:endParaRPr lang="ru-RU" sz="1800" dirty="0" smtClean="0">
              <a:solidFill>
                <a:srgbClr val="336600"/>
              </a:solidFill>
            </a:endParaRPr>
          </a:p>
          <a:p>
            <a:pPr>
              <a:buFontTx/>
              <a:buChar char="-"/>
            </a:pPr>
            <a:endParaRPr lang="ru-RU" sz="1800" dirty="0">
              <a:solidFill>
                <a:srgbClr val="336600"/>
              </a:solidFill>
            </a:endParaRPr>
          </a:p>
        </p:txBody>
      </p:sp>
      <p:sp>
        <p:nvSpPr>
          <p:cNvPr id="4" name="Содержимое 2"/>
          <p:cNvSpPr txBox="1">
            <a:spLocks/>
          </p:cNvSpPr>
          <p:nvPr/>
        </p:nvSpPr>
        <p:spPr bwMode="auto">
          <a:xfrm>
            <a:off x="152400" y="3962400"/>
            <a:ext cx="6858000" cy="236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rgbClr val="4D4D4D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4D4D4D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4D4D4D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4D4D4D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4D4D4D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4D4D4D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4D4D4D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4D4D4D"/>
                </a:solidFill>
                <a:latin typeface="+mn-lt"/>
              </a:defRPr>
            </a:lvl9pPr>
          </a:lstStyle>
          <a:p>
            <a:pPr>
              <a:buFont typeface="Wingdings" charset="2"/>
              <a:buChar char="ü"/>
            </a:pPr>
            <a:r>
              <a:rPr lang="ru-RU" sz="1800" dirty="0" smtClean="0">
                <a:solidFill>
                  <a:srgbClr val="336600"/>
                </a:solidFill>
              </a:rPr>
              <a:t>координировать оказание техпомощи Основному и со-получателям</a:t>
            </a:r>
          </a:p>
          <a:p>
            <a:pPr>
              <a:buFont typeface="Wingdings" charset="2"/>
              <a:buChar char="ü"/>
            </a:pPr>
            <a:r>
              <a:rPr lang="ru-RU" sz="1800" dirty="0" smtClean="0">
                <a:solidFill>
                  <a:srgbClr val="336600"/>
                </a:solidFill>
              </a:rPr>
              <a:t>способствовать привлечению НПО  и других партнеров к решению проблем</a:t>
            </a:r>
            <a:r>
              <a:rPr lang="en-US" sz="1800" dirty="0" smtClean="0">
                <a:solidFill>
                  <a:srgbClr val="336600"/>
                </a:solidFill>
              </a:rPr>
              <a:t>;</a:t>
            </a:r>
            <a:endParaRPr lang="ru-RU" sz="1800" dirty="0" smtClean="0">
              <a:solidFill>
                <a:srgbClr val="336600"/>
              </a:solidFill>
            </a:endParaRPr>
          </a:p>
          <a:p>
            <a:pPr>
              <a:buFont typeface="Wingdings" charset="2"/>
              <a:buChar char="ü"/>
            </a:pPr>
            <a:r>
              <a:rPr lang="ru-RU" sz="1800" dirty="0" smtClean="0">
                <a:solidFill>
                  <a:srgbClr val="336600"/>
                </a:solidFill>
              </a:rPr>
              <a:t>использовать возможности согласованного внесения изменений в распределение средств, в наиболее сложных ситуациях, ставить вопрос о замене Основного получателя.</a:t>
            </a:r>
          </a:p>
          <a:p>
            <a:pPr>
              <a:buFont typeface="Wingdings" charset="2"/>
              <a:buChar char="ü"/>
            </a:pPr>
            <a:endParaRPr lang="ru-RU" sz="1800" dirty="0" smtClean="0">
              <a:solidFill>
                <a:srgbClr val="336600"/>
              </a:solidFill>
            </a:endParaRPr>
          </a:p>
          <a:p>
            <a:endParaRPr lang="ru-RU" sz="1800" dirty="0"/>
          </a:p>
        </p:txBody>
      </p:sp>
      <p:sp>
        <p:nvSpPr>
          <p:cNvPr id="8" name="Загнутый угол 7"/>
          <p:cNvSpPr/>
          <p:nvPr/>
        </p:nvSpPr>
        <p:spPr>
          <a:xfrm>
            <a:off x="7162800" y="4114800"/>
            <a:ext cx="1524000" cy="2133600"/>
          </a:xfrm>
          <a:prstGeom prst="foldedCorner">
            <a:avLst/>
          </a:prstGeom>
          <a:solidFill>
            <a:schemeClr val="bg1">
              <a:lumMod val="75000"/>
            </a:schemeClr>
          </a:solidFill>
          <a:ln>
            <a:solidFill>
              <a:srgbClr val="8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800000"/>
                </a:solidFill>
              </a:rPr>
              <a:t>План надзора</a:t>
            </a:r>
          </a:p>
          <a:p>
            <a:pPr algn="ctr"/>
            <a:r>
              <a:rPr lang="ru-RU" dirty="0" smtClean="0">
                <a:solidFill>
                  <a:srgbClr val="800000"/>
                </a:solidFill>
              </a:rPr>
              <a:t>СКК</a:t>
            </a:r>
            <a:endParaRPr lang="ru-RU" dirty="0">
              <a:solidFill>
                <a:srgbClr val="8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84486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200" b="1" dirty="0" smtClean="0">
                <a:solidFill>
                  <a:srgbClr val="336600"/>
                </a:solidFill>
              </a:rPr>
              <a:t>КТО ЗАДЕЙСТВОВАН</a:t>
            </a:r>
            <a:r>
              <a:rPr lang="en-US" sz="3200" b="1" dirty="0" smtClean="0">
                <a:solidFill>
                  <a:srgbClr val="336600"/>
                </a:solidFill>
              </a:rPr>
              <a:t>?</a:t>
            </a:r>
            <a:endParaRPr lang="ru-RU" sz="3200" b="1" dirty="0">
              <a:solidFill>
                <a:srgbClr val="33660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95963570"/>
              </p:ext>
            </p:extLst>
          </p:nvPr>
        </p:nvGraphicFramePr>
        <p:xfrm>
          <a:off x="3810000" y="1738078"/>
          <a:ext cx="5225152" cy="4648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28600" y="1600200"/>
            <a:ext cx="36576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solidFill>
                  <a:srgbClr val="336600"/>
                </a:solidFill>
              </a:rPr>
              <a:t>СКК представляет интересы страны </a:t>
            </a:r>
          </a:p>
          <a:p>
            <a:pPr algn="ctr"/>
            <a:r>
              <a:rPr lang="ru-RU" sz="2000" dirty="0" smtClean="0">
                <a:solidFill>
                  <a:srgbClr val="336600"/>
                </a:solidFill>
              </a:rPr>
              <a:t>и несет ответственность за обеспечение эффективного использования гранта, который является частью национального ответа противодействия заболеваниям. </a:t>
            </a:r>
          </a:p>
          <a:p>
            <a:pPr algn="ctr"/>
            <a:endParaRPr lang="ru-RU" sz="2000" dirty="0" smtClean="0">
              <a:solidFill>
                <a:srgbClr val="800000"/>
              </a:solidFill>
            </a:endParaRPr>
          </a:p>
          <a:p>
            <a:pPr algn="ctr"/>
            <a:r>
              <a:rPr lang="ru-RU" sz="2000" dirty="0">
                <a:solidFill>
                  <a:srgbClr val="800000"/>
                </a:solidFill>
              </a:rPr>
              <a:t>ЭТО ВЫПОЛНИТЬ </a:t>
            </a:r>
            <a:r>
              <a:rPr lang="ru-RU" sz="2000" dirty="0" smtClean="0">
                <a:solidFill>
                  <a:srgbClr val="800000"/>
                </a:solidFill>
              </a:rPr>
              <a:t>НЕВОЗМОЖНО</a:t>
            </a:r>
            <a:endParaRPr lang="ru-RU" sz="2400" dirty="0">
              <a:solidFill>
                <a:srgbClr val="800000"/>
              </a:solidFill>
            </a:endParaRPr>
          </a:p>
          <a:p>
            <a:pPr algn="ctr"/>
            <a:r>
              <a:rPr lang="ru-RU" sz="2000" dirty="0">
                <a:solidFill>
                  <a:srgbClr val="800000"/>
                </a:solidFill>
              </a:rPr>
              <a:t>б</a:t>
            </a:r>
            <a:r>
              <a:rPr lang="ru-RU" sz="2000" dirty="0" smtClean="0">
                <a:solidFill>
                  <a:srgbClr val="800000"/>
                </a:solidFill>
              </a:rPr>
              <a:t>ез надзора и без участия структур, вовлеченных в реализацию и управление грантов </a:t>
            </a:r>
          </a:p>
        </p:txBody>
      </p:sp>
    </p:spTree>
    <p:extLst>
      <p:ext uri="{BB962C8B-B14F-4D97-AF65-F5344CB8AC3E}">
        <p14:creationId xmlns:p14="http://schemas.microsoft.com/office/powerpoint/2010/main" val="23574146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200" b="1" dirty="0" smtClean="0">
                <a:solidFill>
                  <a:srgbClr val="336600"/>
                </a:solidFill>
              </a:rPr>
              <a:t>СКК</a:t>
            </a:r>
            <a:r>
              <a:rPr lang="en-US" sz="3200" b="1" dirty="0" smtClean="0">
                <a:solidFill>
                  <a:srgbClr val="336600"/>
                </a:solidFill>
              </a:rPr>
              <a:t>: </a:t>
            </a:r>
            <a:r>
              <a:rPr lang="ru-RU" sz="3200" b="1" dirty="0" smtClean="0">
                <a:solidFill>
                  <a:srgbClr val="336600"/>
                </a:solidFill>
              </a:rPr>
              <a:t>ОРГАНИЗАЦИЯ НАДЗОРА </a:t>
            </a:r>
            <a:endParaRPr lang="ru-RU" sz="3200" b="1" dirty="0">
              <a:solidFill>
                <a:srgbClr val="3366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600200"/>
            <a:ext cx="8686800" cy="4876800"/>
          </a:xfrm>
        </p:spPr>
        <p:txBody>
          <a:bodyPr/>
          <a:lstStyle/>
          <a:p>
            <a:pPr marL="0" indent="0">
              <a:buNone/>
            </a:pPr>
            <a:r>
              <a:rPr lang="ru-RU" sz="2400" dirty="0" smtClean="0">
                <a:solidFill>
                  <a:srgbClr val="336600"/>
                </a:solidFill>
              </a:rPr>
              <a:t>Для осуществления надзора</a:t>
            </a:r>
            <a:r>
              <a:rPr lang="en-US" sz="2400" dirty="0" smtClean="0">
                <a:solidFill>
                  <a:srgbClr val="336600"/>
                </a:solidFill>
              </a:rPr>
              <a:t>:</a:t>
            </a:r>
            <a:endParaRPr lang="ru-RU" sz="2400" dirty="0" smtClean="0">
              <a:solidFill>
                <a:srgbClr val="336600"/>
              </a:solidFill>
            </a:endParaRPr>
          </a:p>
          <a:p>
            <a:pPr marL="0" indent="0">
              <a:buNone/>
            </a:pPr>
            <a:r>
              <a:rPr lang="ru-RU" sz="2400" dirty="0" smtClean="0">
                <a:solidFill>
                  <a:srgbClr val="336600"/>
                </a:solidFill>
              </a:rPr>
              <a:t> - налаживает структуру и систему обмена информацией, необходимой для надзора (порядок, процедуры, создание комитета)</a:t>
            </a:r>
            <a:r>
              <a:rPr lang="en-US" sz="2400" dirty="0" smtClean="0">
                <a:solidFill>
                  <a:srgbClr val="336600"/>
                </a:solidFill>
              </a:rPr>
              <a:t>;</a:t>
            </a:r>
            <a:endParaRPr lang="ru-RU" sz="2400" dirty="0" smtClean="0">
              <a:solidFill>
                <a:srgbClr val="336600"/>
              </a:solidFill>
            </a:endParaRPr>
          </a:p>
          <a:p>
            <a:pPr marL="0" indent="0">
              <a:buNone/>
            </a:pPr>
            <a:r>
              <a:rPr lang="ru-RU" sz="2400" dirty="0" smtClean="0">
                <a:solidFill>
                  <a:srgbClr val="336600"/>
                </a:solidFill>
              </a:rPr>
              <a:t>- </a:t>
            </a:r>
            <a:r>
              <a:rPr lang="ru-RU" sz="2400" dirty="0">
                <a:solidFill>
                  <a:srgbClr val="336600"/>
                </a:solidFill>
              </a:rPr>
              <a:t>р</a:t>
            </a:r>
            <a:r>
              <a:rPr lang="ru-RU" sz="2400" dirty="0" smtClean="0">
                <a:solidFill>
                  <a:srgbClr val="336600"/>
                </a:solidFill>
              </a:rPr>
              <a:t>азрабатывает и реализует план надзора (анализ документации, визиты на места, встречи, обсуждения)</a:t>
            </a:r>
            <a:r>
              <a:rPr lang="en-US" sz="2400" dirty="0" smtClean="0">
                <a:solidFill>
                  <a:srgbClr val="336600"/>
                </a:solidFill>
              </a:rPr>
              <a:t>;</a:t>
            </a:r>
            <a:endParaRPr lang="ru-RU" sz="2400" dirty="0" smtClean="0">
              <a:solidFill>
                <a:srgbClr val="336600"/>
              </a:solidFill>
            </a:endParaRPr>
          </a:p>
          <a:p>
            <a:pPr>
              <a:buFontTx/>
              <a:buChar char="-"/>
            </a:pPr>
            <a:r>
              <a:rPr lang="ru-RU" sz="2400" dirty="0" smtClean="0">
                <a:solidFill>
                  <a:srgbClr val="336600"/>
                </a:solidFill>
              </a:rPr>
              <a:t>внедряет и использует инструмент для обеспечения надзора</a:t>
            </a:r>
            <a:r>
              <a:rPr lang="en-US" sz="2400" dirty="0" smtClean="0">
                <a:solidFill>
                  <a:srgbClr val="336600"/>
                </a:solidFill>
              </a:rPr>
              <a:t>:</a:t>
            </a:r>
            <a:r>
              <a:rPr lang="ru-RU" sz="2400" dirty="0" smtClean="0">
                <a:solidFill>
                  <a:srgbClr val="336600"/>
                </a:solidFill>
              </a:rPr>
              <a:t> панель показателей</a:t>
            </a:r>
            <a:r>
              <a:rPr lang="en-US" sz="2400" dirty="0" smtClean="0">
                <a:solidFill>
                  <a:srgbClr val="336600"/>
                </a:solidFill>
              </a:rPr>
              <a:t>.</a:t>
            </a:r>
            <a:endParaRPr lang="ru-RU" sz="2400" dirty="0">
              <a:solidFill>
                <a:srgbClr val="336600"/>
              </a:solidFill>
            </a:endParaRPr>
          </a:p>
          <a:p>
            <a:pPr marL="0" indent="0" algn="ctr">
              <a:buNone/>
            </a:pPr>
            <a:endParaRPr lang="ru-RU" sz="2400" dirty="0">
              <a:solidFill>
                <a:srgbClr val="800000"/>
              </a:solidFill>
            </a:endParaRPr>
          </a:p>
          <a:p>
            <a:pPr marL="0" indent="0" algn="ctr">
              <a:buNone/>
            </a:pPr>
            <a:r>
              <a:rPr lang="ru-RU" sz="2400" dirty="0" smtClean="0">
                <a:solidFill>
                  <a:srgbClr val="800000"/>
                </a:solidFill>
              </a:rPr>
              <a:t>Обсудим опыт Казахстана!</a:t>
            </a:r>
            <a:endParaRPr lang="ru-RU" sz="2400" dirty="0" smtClean="0">
              <a:solidFill>
                <a:srgbClr val="33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00286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200" b="1" dirty="0" smtClean="0">
                <a:solidFill>
                  <a:srgbClr val="336600"/>
                </a:solidFill>
              </a:rPr>
              <a:t>КОМИТЕТ ПО НАДЗОРУ</a:t>
            </a:r>
            <a:endParaRPr lang="ru-RU" sz="3200" b="1" dirty="0">
              <a:solidFill>
                <a:srgbClr val="3366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600200"/>
            <a:ext cx="8686800" cy="4953000"/>
          </a:xfrm>
        </p:spPr>
        <p:txBody>
          <a:bodyPr/>
          <a:lstStyle/>
          <a:p>
            <a:pPr marL="0" indent="0">
              <a:buNone/>
            </a:pPr>
            <a:r>
              <a:rPr lang="ru-RU" sz="2000" dirty="0" smtClean="0">
                <a:solidFill>
                  <a:srgbClr val="336600"/>
                </a:solidFill>
              </a:rPr>
              <a:t>План по надзору (руководство) предусматривает конкретные мероприятия для Комитета по надзору по направлениям</a:t>
            </a:r>
            <a:r>
              <a:rPr lang="en-US" sz="2000" dirty="0" smtClean="0">
                <a:solidFill>
                  <a:srgbClr val="336600"/>
                </a:solidFill>
              </a:rPr>
              <a:t>:</a:t>
            </a:r>
            <a:endParaRPr lang="ru-RU" sz="2000" dirty="0" smtClean="0">
              <a:solidFill>
                <a:srgbClr val="336600"/>
              </a:solidFill>
            </a:endParaRPr>
          </a:p>
          <a:p>
            <a:pPr marL="0" indent="0">
              <a:buNone/>
            </a:pPr>
            <a:endParaRPr lang="en-US" sz="2000" dirty="0" smtClean="0">
              <a:solidFill>
                <a:srgbClr val="336600"/>
              </a:solidFill>
            </a:endParaRPr>
          </a:p>
          <a:p>
            <a:pPr marL="457200" indent="-457200">
              <a:buAutoNum type="arabicParenR"/>
            </a:pPr>
            <a:r>
              <a:rPr lang="ru-RU" sz="2000" dirty="0" smtClean="0">
                <a:solidFill>
                  <a:srgbClr val="336600"/>
                </a:solidFill>
              </a:rPr>
              <a:t>Сбор информации посредством</a:t>
            </a:r>
          </a:p>
          <a:p>
            <a:pPr>
              <a:buFontTx/>
              <a:buChar char="-"/>
            </a:pPr>
            <a:r>
              <a:rPr lang="ru-RU" sz="2000" dirty="0" smtClean="0">
                <a:solidFill>
                  <a:srgbClr val="336600"/>
                </a:solidFill>
              </a:rPr>
              <a:t>пересмотра отчетов и имеющихся данных</a:t>
            </a:r>
            <a:r>
              <a:rPr lang="en-US" sz="2000" dirty="0" smtClean="0">
                <a:solidFill>
                  <a:srgbClr val="336600"/>
                </a:solidFill>
              </a:rPr>
              <a:t>;</a:t>
            </a:r>
          </a:p>
          <a:p>
            <a:pPr>
              <a:buFontTx/>
              <a:buChar char="-"/>
            </a:pPr>
            <a:r>
              <a:rPr lang="ru-RU" sz="2000" dirty="0" smtClean="0">
                <a:solidFill>
                  <a:srgbClr val="336600"/>
                </a:solidFill>
              </a:rPr>
              <a:t>выездов на места</a:t>
            </a:r>
            <a:r>
              <a:rPr lang="en-US" sz="2000" dirty="0" smtClean="0">
                <a:solidFill>
                  <a:srgbClr val="336600"/>
                </a:solidFill>
              </a:rPr>
              <a:t>;</a:t>
            </a:r>
            <a:endParaRPr lang="ru-RU" sz="2000" dirty="0" smtClean="0">
              <a:solidFill>
                <a:srgbClr val="336600"/>
              </a:solidFill>
            </a:endParaRPr>
          </a:p>
          <a:p>
            <a:pPr>
              <a:buFontTx/>
              <a:buChar char="-"/>
            </a:pPr>
            <a:r>
              <a:rPr lang="ru-RU" sz="2000" dirty="0">
                <a:solidFill>
                  <a:srgbClr val="336600"/>
                </a:solidFill>
              </a:rPr>
              <a:t>и</a:t>
            </a:r>
            <a:r>
              <a:rPr lang="ru-RU" sz="2000" dirty="0" smtClean="0">
                <a:solidFill>
                  <a:srgbClr val="336600"/>
                </a:solidFill>
              </a:rPr>
              <a:t>сследования специфических вопросов.</a:t>
            </a:r>
          </a:p>
          <a:p>
            <a:pPr marL="0" indent="0">
              <a:buNone/>
            </a:pPr>
            <a:r>
              <a:rPr lang="ru-RU" sz="2000" dirty="0" smtClean="0">
                <a:solidFill>
                  <a:srgbClr val="336600"/>
                </a:solidFill>
              </a:rPr>
              <a:t>2) Анализ информации для определения проблем и слабых мест.</a:t>
            </a:r>
          </a:p>
          <a:p>
            <a:pPr marL="0" indent="0">
              <a:buNone/>
            </a:pPr>
            <a:r>
              <a:rPr lang="ru-RU" sz="2000" dirty="0" smtClean="0">
                <a:solidFill>
                  <a:srgbClr val="336600"/>
                </a:solidFill>
              </a:rPr>
              <a:t>3) Реализация мер по устранению проблем и слабых мест.</a:t>
            </a:r>
          </a:p>
          <a:p>
            <a:pPr marL="0" indent="0">
              <a:buNone/>
            </a:pPr>
            <a:endParaRPr lang="ru-RU" sz="2000" dirty="0">
              <a:solidFill>
                <a:srgbClr val="336600"/>
              </a:solidFill>
            </a:endParaRPr>
          </a:p>
          <a:p>
            <a:pPr marL="0" indent="0" algn="ctr">
              <a:buNone/>
            </a:pPr>
            <a:r>
              <a:rPr lang="ru-RU" sz="2000" dirty="0">
                <a:solidFill>
                  <a:srgbClr val="800000"/>
                </a:solidFill>
              </a:rPr>
              <a:t>Обсудим опыт Казахстана!</a:t>
            </a:r>
            <a:endParaRPr lang="ru-RU" sz="2000" dirty="0">
              <a:solidFill>
                <a:srgbClr val="336600"/>
              </a:solidFill>
            </a:endParaRPr>
          </a:p>
          <a:p>
            <a:pPr marL="0" indent="0" algn="ctr">
              <a:buNone/>
            </a:pPr>
            <a:endParaRPr lang="en-US" sz="2000" dirty="0" smtClean="0">
              <a:solidFill>
                <a:srgbClr val="336600"/>
              </a:solidFill>
            </a:endParaRPr>
          </a:p>
          <a:p>
            <a:pPr marL="0" indent="0">
              <a:buNone/>
            </a:pPr>
            <a:endParaRPr lang="en-US" sz="2000" dirty="0" smtClean="0">
              <a:solidFill>
                <a:srgbClr val="33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64713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200" b="1" dirty="0" smtClean="0">
                <a:solidFill>
                  <a:srgbClr val="336600"/>
                </a:solidFill>
              </a:rPr>
              <a:t>ОСНОВНОЙ ПОЛУЧАТЕЛЬ и СКК</a:t>
            </a:r>
            <a:endParaRPr lang="ru-RU" sz="3200" b="1" dirty="0">
              <a:solidFill>
                <a:srgbClr val="3366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28600" y="1600200"/>
            <a:ext cx="8763000" cy="4876800"/>
          </a:xfrm>
        </p:spPr>
        <p:txBody>
          <a:bodyPr/>
          <a:lstStyle/>
          <a:p>
            <a:pPr marL="0" indent="0" algn="just">
              <a:buNone/>
            </a:pPr>
            <a:r>
              <a:rPr lang="ru-RU" sz="2000" dirty="0" smtClean="0">
                <a:solidFill>
                  <a:srgbClr val="800000"/>
                </a:solidFill>
              </a:rPr>
              <a:t>Основной получатель для обеспечения надзора должен</a:t>
            </a:r>
            <a:r>
              <a:rPr lang="en-US" sz="2000" dirty="0" smtClean="0">
                <a:solidFill>
                  <a:srgbClr val="800000"/>
                </a:solidFill>
              </a:rPr>
              <a:t>:</a:t>
            </a:r>
            <a:endParaRPr lang="ru-RU" sz="2000" dirty="0" smtClean="0">
              <a:solidFill>
                <a:srgbClr val="800000"/>
              </a:solidFill>
            </a:endParaRPr>
          </a:p>
          <a:p>
            <a:pPr algn="just">
              <a:buFont typeface="Wingdings" charset="2"/>
              <a:buChar char="ü"/>
            </a:pPr>
            <a:r>
              <a:rPr lang="ru-RU" sz="2000" dirty="0">
                <a:solidFill>
                  <a:srgbClr val="336600"/>
                </a:solidFill>
              </a:rPr>
              <a:t>п</a:t>
            </a:r>
            <a:r>
              <a:rPr lang="ru-RU" sz="2000" dirty="0" smtClean="0">
                <a:solidFill>
                  <a:srgbClr val="336600"/>
                </a:solidFill>
              </a:rPr>
              <a:t>редоставлять СКК отчеты о прогрессе и запросы на выплату средств, представляемые </a:t>
            </a:r>
            <a:r>
              <a:rPr lang="ru-RU" sz="2000" dirty="0">
                <a:solidFill>
                  <a:srgbClr val="336600"/>
                </a:solidFill>
              </a:rPr>
              <a:t>в </a:t>
            </a:r>
            <a:r>
              <a:rPr lang="ru-RU" sz="2000" dirty="0" smtClean="0">
                <a:solidFill>
                  <a:srgbClr val="336600"/>
                </a:solidFill>
              </a:rPr>
              <a:t>Глобальный </a:t>
            </a:r>
            <a:r>
              <a:rPr lang="ru-RU" sz="2000" dirty="0">
                <a:solidFill>
                  <a:srgbClr val="336600"/>
                </a:solidFill>
              </a:rPr>
              <a:t>фонд; </a:t>
            </a:r>
            <a:r>
              <a:rPr lang="ru-RU" sz="2000" dirty="0" smtClean="0">
                <a:solidFill>
                  <a:srgbClr val="336600"/>
                </a:solidFill>
              </a:rPr>
              <a:t>и другую информацию, необходимую </a:t>
            </a:r>
            <a:r>
              <a:rPr lang="ru-RU" sz="2000" dirty="0">
                <a:solidFill>
                  <a:srgbClr val="336600"/>
                </a:solidFill>
              </a:rPr>
              <a:t>для осуществления СКК надзорных </a:t>
            </a:r>
            <a:r>
              <a:rPr lang="ru-RU" sz="2000" dirty="0" smtClean="0">
                <a:solidFill>
                  <a:srgbClr val="336600"/>
                </a:solidFill>
              </a:rPr>
              <a:t>функций</a:t>
            </a:r>
            <a:r>
              <a:rPr lang="ru-RU" sz="2000" dirty="0">
                <a:solidFill>
                  <a:srgbClr val="336600"/>
                </a:solidFill>
              </a:rPr>
              <a:t>; </a:t>
            </a:r>
            <a:endParaRPr lang="ru-RU" sz="2000" dirty="0" smtClean="0">
              <a:solidFill>
                <a:srgbClr val="336600"/>
              </a:solidFill>
            </a:endParaRPr>
          </a:p>
          <a:p>
            <a:pPr marL="0" indent="0" algn="just">
              <a:buNone/>
            </a:pPr>
            <a:endParaRPr lang="ru-RU" sz="1400" dirty="0">
              <a:solidFill>
                <a:srgbClr val="336600"/>
              </a:solidFill>
            </a:endParaRPr>
          </a:p>
          <a:p>
            <a:pPr algn="just">
              <a:buFont typeface="Wingdings" charset="2"/>
              <a:buChar char="ü"/>
            </a:pPr>
            <a:r>
              <a:rPr lang="ru-RU" sz="2000" dirty="0" smtClean="0">
                <a:solidFill>
                  <a:srgbClr val="336600"/>
                </a:solidFill>
              </a:rPr>
              <a:t>информировать об обратной связи </a:t>
            </a:r>
            <a:r>
              <a:rPr lang="ru-RU" sz="2000" dirty="0">
                <a:solidFill>
                  <a:srgbClr val="336600"/>
                </a:solidFill>
              </a:rPr>
              <a:t>с </a:t>
            </a:r>
            <a:r>
              <a:rPr lang="ru-RU" sz="2000" dirty="0" smtClean="0">
                <a:solidFill>
                  <a:srgbClr val="336600"/>
                </a:solidFill>
              </a:rPr>
              <a:t>ГФ </a:t>
            </a:r>
            <a:r>
              <a:rPr lang="ru-RU" sz="2000" dirty="0">
                <a:solidFill>
                  <a:srgbClr val="336600"/>
                </a:solidFill>
              </a:rPr>
              <a:t>по вопросам выплаты средств и деятельности по обеспечению </a:t>
            </a:r>
            <a:r>
              <a:rPr lang="ru-RU" sz="2000" dirty="0" smtClean="0">
                <a:solidFill>
                  <a:srgbClr val="336600"/>
                </a:solidFill>
              </a:rPr>
              <a:t>успешной </a:t>
            </a:r>
            <a:r>
              <a:rPr lang="ru-RU" sz="2000" dirty="0">
                <a:solidFill>
                  <a:srgbClr val="336600"/>
                </a:solidFill>
              </a:rPr>
              <a:t>реализации </a:t>
            </a:r>
            <a:r>
              <a:rPr lang="ru-RU" sz="2000" dirty="0" smtClean="0">
                <a:solidFill>
                  <a:srgbClr val="336600"/>
                </a:solidFill>
              </a:rPr>
              <a:t>гранта; </a:t>
            </a:r>
          </a:p>
          <a:p>
            <a:pPr algn="just">
              <a:buFont typeface="Wingdings" charset="2"/>
              <a:buChar char="ü"/>
            </a:pPr>
            <a:endParaRPr lang="ru-RU" sz="1400" dirty="0">
              <a:solidFill>
                <a:srgbClr val="336600"/>
              </a:solidFill>
            </a:endParaRPr>
          </a:p>
          <a:p>
            <a:pPr algn="just">
              <a:buFont typeface="Wingdings" charset="2"/>
              <a:buChar char="ü"/>
            </a:pPr>
            <a:r>
              <a:rPr lang="ru-RU" sz="2000" dirty="0">
                <a:solidFill>
                  <a:srgbClr val="336600"/>
                </a:solidFill>
              </a:rPr>
              <a:t>у</a:t>
            </a:r>
            <a:r>
              <a:rPr lang="ru-RU" sz="2000" dirty="0" smtClean="0">
                <a:solidFill>
                  <a:srgbClr val="336600"/>
                </a:solidFill>
              </a:rPr>
              <a:t>ведомлять о выполнении </a:t>
            </a:r>
            <a:r>
              <a:rPr lang="ru-RU" sz="2000" dirty="0">
                <a:solidFill>
                  <a:srgbClr val="336600"/>
                </a:solidFill>
              </a:rPr>
              <a:t>предыдущих </a:t>
            </a:r>
            <a:r>
              <a:rPr lang="ru-RU" sz="2000" dirty="0" smtClean="0">
                <a:solidFill>
                  <a:srgbClr val="336600"/>
                </a:solidFill>
              </a:rPr>
              <a:t>и </a:t>
            </a:r>
            <a:r>
              <a:rPr lang="ru-RU" sz="2000" dirty="0">
                <a:solidFill>
                  <a:srgbClr val="336600"/>
                </a:solidFill>
              </a:rPr>
              <a:t>специальных условий; </a:t>
            </a:r>
            <a:endParaRPr lang="ru-RU" sz="2000" dirty="0" smtClean="0">
              <a:solidFill>
                <a:srgbClr val="336600"/>
              </a:solidFill>
            </a:endParaRPr>
          </a:p>
          <a:p>
            <a:pPr algn="just">
              <a:buFont typeface="Wingdings" charset="2"/>
              <a:buChar char="ü"/>
            </a:pPr>
            <a:endParaRPr lang="ru-RU" sz="1400" dirty="0">
              <a:solidFill>
                <a:srgbClr val="336600"/>
              </a:solidFill>
            </a:endParaRPr>
          </a:p>
          <a:p>
            <a:pPr algn="just">
              <a:buFont typeface="Wingdings" charset="2"/>
              <a:buChar char="ü"/>
            </a:pPr>
            <a:r>
              <a:rPr lang="ru-RU" sz="2000" dirty="0">
                <a:solidFill>
                  <a:srgbClr val="336600"/>
                </a:solidFill>
              </a:rPr>
              <a:t>и</a:t>
            </a:r>
            <a:r>
              <a:rPr lang="ru-RU" sz="2000" dirty="0" smtClean="0">
                <a:solidFill>
                  <a:srgbClr val="336600"/>
                </a:solidFill>
              </a:rPr>
              <a:t>нформировать о поправках </a:t>
            </a:r>
            <a:r>
              <a:rPr lang="ru-RU" sz="2000" dirty="0">
                <a:solidFill>
                  <a:srgbClr val="336600"/>
                </a:solidFill>
              </a:rPr>
              <a:t>к </a:t>
            </a:r>
            <a:r>
              <a:rPr lang="ru-RU" sz="2000" dirty="0" err="1">
                <a:solidFill>
                  <a:srgbClr val="336600"/>
                </a:solidFill>
              </a:rPr>
              <a:t>грантовым</a:t>
            </a:r>
            <a:r>
              <a:rPr lang="ru-RU" sz="2000" dirty="0">
                <a:solidFill>
                  <a:srgbClr val="336600"/>
                </a:solidFill>
              </a:rPr>
              <a:t> </a:t>
            </a:r>
            <a:r>
              <a:rPr lang="ru-RU" sz="2000" dirty="0" smtClean="0">
                <a:solidFill>
                  <a:srgbClr val="336600"/>
                </a:solidFill>
              </a:rPr>
              <a:t>соглашениям. </a:t>
            </a:r>
          </a:p>
          <a:p>
            <a:pPr marL="0" indent="0" algn="ctr">
              <a:buNone/>
            </a:pPr>
            <a:r>
              <a:rPr lang="ru-RU" sz="2000" dirty="0">
                <a:solidFill>
                  <a:srgbClr val="800000"/>
                </a:solidFill>
              </a:rPr>
              <a:t>Обсудим опыт Казахстана!</a:t>
            </a:r>
            <a:endParaRPr lang="ru-RU" sz="2000" dirty="0">
              <a:solidFill>
                <a:srgbClr val="336600"/>
              </a:solidFill>
            </a:endParaRPr>
          </a:p>
          <a:p>
            <a:pPr marL="0" indent="0">
              <a:buNone/>
            </a:pPr>
            <a:endParaRPr lang="ru-RU" sz="2000" dirty="0">
              <a:solidFill>
                <a:srgbClr val="3366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4364713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200" b="1" dirty="0" smtClean="0">
                <a:solidFill>
                  <a:srgbClr val="336600"/>
                </a:solidFill>
              </a:rPr>
              <a:t>МЕСТНЫЙ АГЕНТ ФОНДА и СКК</a:t>
            </a:r>
            <a:endParaRPr lang="ru-RU" sz="3200" b="1" dirty="0">
              <a:solidFill>
                <a:srgbClr val="3366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524000"/>
            <a:ext cx="8686800" cy="5105400"/>
          </a:xfrm>
        </p:spPr>
        <p:txBody>
          <a:bodyPr/>
          <a:lstStyle/>
          <a:p>
            <a:pPr marL="0" indent="0">
              <a:buNone/>
            </a:pPr>
            <a:r>
              <a:rPr lang="ru-RU" sz="2000" dirty="0" smtClean="0">
                <a:solidFill>
                  <a:srgbClr val="800000"/>
                </a:solidFill>
              </a:rPr>
              <a:t>МАФ сотрудничая с СКК</a:t>
            </a:r>
            <a:r>
              <a:rPr lang="en-US" sz="2000" dirty="0" smtClean="0">
                <a:solidFill>
                  <a:srgbClr val="800000"/>
                </a:solidFill>
              </a:rPr>
              <a:t>:</a:t>
            </a:r>
            <a:endParaRPr lang="ru-RU" sz="2000" dirty="0">
              <a:solidFill>
                <a:srgbClr val="336600"/>
              </a:solidFill>
            </a:endParaRPr>
          </a:p>
          <a:p>
            <a:pPr>
              <a:buFont typeface="Wingdings" charset="2"/>
              <a:buChar char="ü"/>
            </a:pPr>
            <a:r>
              <a:rPr lang="ru-RU" sz="2000" dirty="0" smtClean="0">
                <a:solidFill>
                  <a:srgbClr val="336600"/>
                </a:solidFill>
              </a:rPr>
              <a:t>посещает заседания СКК в качестве наблюдателя (не голосует, не выступает от имени ГФ,  высказывается соблюдая инструкции ГФ)</a:t>
            </a:r>
            <a:r>
              <a:rPr lang="en-US" sz="2000" dirty="0" smtClean="0">
                <a:solidFill>
                  <a:srgbClr val="336600"/>
                </a:solidFill>
              </a:rPr>
              <a:t>;</a:t>
            </a:r>
            <a:endParaRPr lang="ru-RU" sz="2000" dirty="0" smtClean="0">
              <a:solidFill>
                <a:srgbClr val="336600"/>
              </a:solidFill>
            </a:endParaRPr>
          </a:p>
          <a:p>
            <a:pPr>
              <a:buFont typeface="Wingdings" charset="2"/>
              <a:buChar char="ü"/>
            </a:pPr>
            <a:endParaRPr lang="ru-RU" sz="2000" dirty="0" smtClean="0">
              <a:solidFill>
                <a:srgbClr val="336600"/>
              </a:solidFill>
            </a:endParaRPr>
          </a:p>
          <a:p>
            <a:pPr>
              <a:buFont typeface="Wingdings" charset="2"/>
              <a:buChar char="ü"/>
            </a:pPr>
            <a:r>
              <a:rPr lang="ru-RU" sz="2000" dirty="0" smtClean="0">
                <a:solidFill>
                  <a:srgbClr val="336600"/>
                </a:solidFill>
              </a:rPr>
              <a:t> разъясняет членам СКК свою миссию и функции и воздерживается от обсуждений вопросов, которые выходят за рамки миссии</a:t>
            </a:r>
            <a:r>
              <a:rPr lang="en-US" sz="2000" dirty="0" smtClean="0">
                <a:solidFill>
                  <a:srgbClr val="336600"/>
                </a:solidFill>
              </a:rPr>
              <a:t>;</a:t>
            </a:r>
            <a:endParaRPr lang="ru-RU" sz="2000" dirty="0" smtClean="0">
              <a:solidFill>
                <a:srgbClr val="336600"/>
              </a:solidFill>
            </a:endParaRPr>
          </a:p>
          <a:p>
            <a:pPr>
              <a:buFont typeface="Wingdings" charset="2"/>
              <a:buChar char="ü"/>
            </a:pPr>
            <a:endParaRPr lang="ru-RU" sz="2000" dirty="0" smtClean="0">
              <a:solidFill>
                <a:srgbClr val="336600"/>
              </a:solidFill>
            </a:endParaRPr>
          </a:p>
          <a:p>
            <a:pPr>
              <a:buFont typeface="Wingdings" charset="2"/>
              <a:buChar char="ü"/>
            </a:pPr>
            <a:r>
              <a:rPr lang="ru-RU" sz="2000" dirty="0">
                <a:solidFill>
                  <a:srgbClr val="336600"/>
                </a:solidFill>
              </a:rPr>
              <a:t>у</a:t>
            </a:r>
            <a:r>
              <a:rPr lang="ru-RU" sz="2000" dirty="0" smtClean="0">
                <a:solidFill>
                  <a:srgbClr val="336600"/>
                </a:solidFill>
              </a:rPr>
              <a:t>ведомляет Портфолио менеджера о результатах заседания СКК, в которых принимал участие (особенно о принятых решениях, влияющих на реализацию гранта)</a:t>
            </a:r>
            <a:r>
              <a:rPr lang="en-US" sz="2000" dirty="0" smtClean="0">
                <a:solidFill>
                  <a:srgbClr val="336600"/>
                </a:solidFill>
              </a:rPr>
              <a:t>;</a:t>
            </a:r>
            <a:endParaRPr lang="ru-RU" sz="2000" dirty="0" smtClean="0">
              <a:solidFill>
                <a:srgbClr val="336600"/>
              </a:solidFill>
            </a:endParaRPr>
          </a:p>
          <a:p>
            <a:pPr>
              <a:buFont typeface="Wingdings" charset="2"/>
              <a:buChar char="ü"/>
            </a:pPr>
            <a:endParaRPr lang="ru-RU" sz="2000" dirty="0" smtClean="0">
              <a:solidFill>
                <a:srgbClr val="336600"/>
              </a:solidFill>
            </a:endParaRPr>
          </a:p>
          <a:p>
            <a:pPr>
              <a:buFont typeface="Wingdings" charset="2"/>
              <a:buChar char="ü"/>
            </a:pPr>
            <a:r>
              <a:rPr lang="ru-RU" sz="2000" dirty="0" smtClean="0">
                <a:solidFill>
                  <a:srgbClr val="336600"/>
                </a:solidFill>
              </a:rPr>
              <a:t>пересылает Портфолио менеджеру и Основному получателю запросы СКК о предоставлении рекомендаций или информации по результатам оценки и проверки Основного получателя</a:t>
            </a:r>
            <a:r>
              <a:rPr lang="en-US" sz="2000" dirty="0">
                <a:solidFill>
                  <a:srgbClr val="336600"/>
                </a:solidFill>
              </a:rPr>
              <a:t>.</a:t>
            </a:r>
            <a:r>
              <a:rPr lang="ru-RU" sz="2000" dirty="0" smtClean="0">
                <a:solidFill>
                  <a:srgbClr val="336600"/>
                </a:solidFill>
              </a:rPr>
              <a:t> </a:t>
            </a:r>
            <a:endParaRPr lang="ru-RU" sz="2000" dirty="0">
              <a:solidFill>
                <a:srgbClr val="336600"/>
              </a:solidFill>
            </a:endParaRPr>
          </a:p>
          <a:p>
            <a:pPr marL="0" indent="0">
              <a:buNone/>
            </a:pPr>
            <a:r>
              <a:rPr lang="ru-RU" sz="2000" dirty="0">
                <a:solidFill>
                  <a:srgbClr val="336600"/>
                </a:solidFill>
              </a:rPr>
              <a:t> </a:t>
            </a:r>
          </a:p>
          <a:p>
            <a:pPr>
              <a:buFont typeface="Wingdings" charset="2"/>
              <a:buChar char="ü"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3017306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200" b="1" dirty="0" smtClean="0">
                <a:solidFill>
                  <a:srgbClr val="336600"/>
                </a:solidFill>
              </a:rPr>
              <a:t>ПОРТФОЛИО МЕНЕДЖЕР и СКК </a:t>
            </a:r>
            <a:endParaRPr lang="ru-RU" sz="3200" b="1" dirty="0">
              <a:solidFill>
                <a:srgbClr val="3366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600200"/>
            <a:ext cx="8686800" cy="4876800"/>
          </a:xfrm>
        </p:spPr>
        <p:txBody>
          <a:bodyPr/>
          <a:lstStyle/>
          <a:p>
            <a:pPr marL="0" indent="0" algn="just">
              <a:buNone/>
            </a:pPr>
            <a:r>
              <a:rPr lang="ru-RU" sz="2000" dirty="0" smtClean="0">
                <a:solidFill>
                  <a:srgbClr val="800000"/>
                </a:solidFill>
              </a:rPr>
              <a:t>Портфолио менеджер</a:t>
            </a:r>
            <a:r>
              <a:rPr lang="en-US" sz="2000" dirty="0" smtClean="0">
                <a:solidFill>
                  <a:srgbClr val="800000"/>
                </a:solidFill>
              </a:rPr>
              <a:t>:</a:t>
            </a:r>
            <a:endParaRPr lang="ru-RU" sz="2000" dirty="0" smtClean="0">
              <a:solidFill>
                <a:srgbClr val="800000"/>
              </a:solidFill>
            </a:endParaRPr>
          </a:p>
          <a:p>
            <a:pPr algn="just">
              <a:buFont typeface="Wingdings" charset="2"/>
              <a:buChar char="ü"/>
            </a:pPr>
            <a:r>
              <a:rPr lang="ru-RU" sz="2000" dirty="0" smtClean="0">
                <a:solidFill>
                  <a:srgbClr val="336600"/>
                </a:solidFill>
              </a:rPr>
              <a:t>систематически отправляет «докладную записку для руководства» ОР </a:t>
            </a:r>
            <a:r>
              <a:rPr lang="ru-RU" sz="2000" dirty="0">
                <a:solidFill>
                  <a:srgbClr val="336600"/>
                </a:solidFill>
              </a:rPr>
              <a:t>и СКК </a:t>
            </a:r>
            <a:r>
              <a:rPr lang="ru-RU" sz="2000" dirty="0" smtClean="0">
                <a:solidFill>
                  <a:srgbClr val="336600"/>
                </a:solidFill>
              </a:rPr>
              <a:t>(</a:t>
            </a:r>
            <a:r>
              <a:rPr lang="ru-RU" sz="2000" dirty="0">
                <a:solidFill>
                  <a:srgbClr val="336600"/>
                </a:solidFill>
              </a:rPr>
              <a:t>содержит </a:t>
            </a:r>
            <a:r>
              <a:rPr lang="ru-RU" sz="2000" dirty="0" smtClean="0">
                <a:solidFill>
                  <a:srgbClr val="336600"/>
                </a:solidFill>
              </a:rPr>
              <a:t>выводы рассмотрения отчета о результатах и запроса средств, например проблемы и меры по их решению)</a:t>
            </a:r>
            <a:r>
              <a:rPr lang="en-US" sz="2000" dirty="0" smtClean="0">
                <a:solidFill>
                  <a:srgbClr val="336600"/>
                </a:solidFill>
              </a:rPr>
              <a:t>;</a:t>
            </a:r>
            <a:endParaRPr lang="ru-RU" sz="2000" dirty="0" smtClean="0">
              <a:solidFill>
                <a:srgbClr val="336600"/>
              </a:solidFill>
            </a:endParaRPr>
          </a:p>
          <a:p>
            <a:pPr algn="just">
              <a:buFont typeface="Wingdings" charset="2"/>
              <a:buChar char="ü"/>
            </a:pPr>
            <a:endParaRPr lang="ru-RU" sz="1400" dirty="0">
              <a:solidFill>
                <a:srgbClr val="336600"/>
              </a:solidFill>
            </a:endParaRPr>
          </a:p>
          <a:p>
            <a:pPr algn="just">
              <a:buFont typeface="Wingdings" charset="2"/>
              <a:buChar char="ü"/>
            </a:pPr>
            <a:r>
              <a:rPr lang="ru-RU" sz="2000" dirty="0">
                <a:solidFill>
                  <a:srgbClr val="336600"/>
                </a:solidFill>
              </a:rPr>
              <a:t>о</a:t>
            </a:r>
            <a:r>
              <a:rPr lang="ru-RU" sz="2000" dirty="0" smtClean="0">
                <a:solidFill>
                  <a:srgbClr val="336600"/>
                </a:solidFill>
              </a:rPr>
              <a:t>существляет визиты в страну, участвует в заседании СКК</a:t>
            </a:r>
            <a:r>
              <a:rPr lang="en-US" sz="2000" dirty="0" smtClean="0">
                <a:solidFill>
                  <a:srgbClr val="336600"/>
                </a:solidFill>
              </a:rPr>
              <a:t>;</a:t>
            </a:r>
            <a:endParaRPr lang="ru-RU" sz="2000" dirty="0" smtClean="0">
              <a:solidFill>
                <a:srgbClr val="336600"/>
              </a:solidFill>
            </a:endParaRPr>
          </a:p>
          <a:p>
            <a:pPr algn="just">
              <a:buFont typeface="Wingdings" charset="2"/>
              <a:buChar char="ü"/>
            </a:pPr>
            <a:endParaRPr lang="ru-RU" sz="1400" dirty="0">
              <a:solidFill>
                <a:srgbClr val="336600"/>
              </a:solidFill>
            </a:endParaRPr>
          </a:p>
          <a:p>
            <a:pPr algn="just">
              <a:buFont typeface="Wingdings" charset="2"/>
              <a:buChar char="ü"/>
            </a:pPr>
            <a:r>
              <a:rPr lang="ru-RU" sz="2000" dirty="0" smtClean="0">
                <a:solidFill>
                  <a:srgbClr val="336600"/>
                </a:solidFill>
              </a:rPr>
              <a:t>содействует </a:t>
            </a:r>
            <a:r>
              <a:rPr lang="ru-RU" sz="2000" dirty="0">
                <a:solidFill>
                  <a:srgbClr val="336600"/>
                </a:solidFill>
              </a:rPr>
              <a:t>тесному </a:t>
            </a:r>
            <a:r>
              <a:rPr lang="ru-RU" sz="2000" dirty="0" smtClean="0">
                <a:solidFill>
                  <a:srgbClr val="336600"/>
                </a:solidFill>
              </a:rPr>
              <a:t>диалогу </a:t>
            </a:r>
            <a:r>
              <a:rPr lang="ru-RU" sz="2000" dirty="0">
                <a:solidFill>
                  <a:srgbClr val="336600"/>
                </a:solidFill>
              </a:rPr>
              <a:t>ОР, СКК и соответствующих заинтересованных сторон внутри страны (например, </a:t>
            </a:r>
            <a:r>
              <a:rPr lang="ru-RU" sz="2000" dirty="0" smtClean="0">
                <a:solidFill>
                  <a:srgbClr val="336600"/>
                </a:solidFill>
              </a:rPr>
              <a:t>ВООЗ</a:t>
            </a:r>
            <a:r>
              <a:rPr lang="ru-RU" sz="2000" dirty="0">
                <a:solidFill>
                  <a:srgbClr val="336600"/>
                </a:solidFill>
              </a:rPr>
              <a:t>, ЮНЭЙДС</a:t>
            </a:r>
            <a:r>
              <a:rPr lang="ru-RU" sz="2000" dirty="0" smtClean="0">
                <a:solidFill>
                  <a:srgbClr val="336600"/>
                </a:solidFill>
              </a:rPr>
              <a:t>), прислушивается к информированию о проблемах</a:t>
            </a:r>
            <a:r>
              <a:rPr lang="en-US" sz="2000" dirty="0" smtClean="0">
                <a:solidFill>
                  <a:srgbClr val="336600"/>
                </a:solidFill>
              </a:rPr>
              <a:t>;</a:t>
            </a:r>
            <a:endParaRPr lang="ru-RU" sz="2000" dirty="0" smtClean="0">
              <a:solidFill>
                <a:srgbClr val="336600"/>
              </a:solidFill>
            </a:endParaRPr>
          </a:p>
          <a:p>
            <a:pPr marL="0" indent="0" algn="just">
              <a:buNone/>
            </a:pPr>
            <a:endParaRPr lang="ru-RU" sz="1400" dirty="0">
              <a:solidFill>
                <a:srgbClr val="336600"/>
              </a:solidFill>
            </a:endParaRPr>
          </a:p>
          <a:p>
            <a:pPr algn="just">
              <a:buFont typeface="Wingdings" charset="2"/>
              <a:buChar char="ü"/>
            </a:pPr>
            <a:r>
              <a:rPr lang="ru-RU" sz="2000" dirty="0">
                <a:solidFill>
                  <a:srgbClr val="336600"/>
                </a:solidFill>
              </a:rPr>
              <a:t>о</a:t>
            </a:r>
            <a:r>
              <a:rPr lang="ru-RU" sz="2000" dirty="0" smtClean="0">
                <a:solidFill>
                  <a:srgbClr val="336600"/>
                </a:solidFill>
              </a:rPr>
              <a:t>бъясняет СКК и другим заинтересованным сторонам роль МАФ (Секретариат ГФ поддерживает </a:t>
            </a:r>
            <a:r>
              <a:rPr lang="ru-RU" sz="2000" dirty="0">
                <a:solidFill>
                  <a:srgbClr val="336600"/>
                </a:solidFill>
              </a:rPr>
              <a:t>конфиденциальность отчетов </a:t>
            </a:r>
            <a:r>
              <a:rPr lang="ru-RU" sz="2000" dirty="0" smtClean="0">
                <a:solidFill>
                  <a:srgbClr val="336600"/>
                </a:solidFill>
              </a:rPr>
              <a:t>МАФ).</a:t>
            </a:r>
          </a:p>
        </p:txBody>
      </p:sp>
    </p:spTree>
    <p:extLst>
      <p:ext uri="{BB962C8B-B14F-4D97-AF65-F5344CB8AC3E}">
        <p14:creationId xmlns:p14="http://schemas.microsoft.com/office/powerpoint/2010/main" val="278321829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>
          <a:xfrm>
            <a:off x="1219200" y="152400"/>
            <a:ext cx="7772400" cy="1096963"/>
          </a:xfrm>
        </p:spPr>
        <p:txBody>
          <a:bodyPr/>
          <a:lstStyle/>
          <a:p>
            <a:pPr algn="ctr"/>
            <a:r>
              <a:rPr lang="ru-RU" sz="3200" b="1" dirty="0" smtClean="0">
                <a:solidFill>
                  <a:srgbClr val="336600"/>
                </a:solidFill>
              </a:rPr>
              <a:t>ОСНОВА ЭФФЕКТИВНОГО НАДЗОРА</a:t>
            </a:r>
            <a:endParaRPr lang="ru-RU" sz="3200" b="1" dirty="0">
              <a:solidFill>
                <a:srgbClr val="3366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600200"/>
            <a:ext cx="8686800" cy="4267200"/>
          </a:xfrm>
        </p:spPr>
        <p:txBody>
          <a:bodyPr/>
          <a:lstStyle/>
          <a:p>
            <a:pPr>
              <a:buFont typeface="Wingdings" charset="2"/>
              <a:buChar char="ü"/>
            </a:pPr>
            <a:r>
              <a:rPr lang="ru-RU" sz="2000" dirty="0" smtClean="0">
                <a:solidFill>
                  <a:srgbClr val="800000"/>
                </a:solidFill>
              </a:rPr>
              <a:t>Понимание надзорной роли СКК и ее границ, включая функции Комитета по надзору</a:t>
            </a:r>
          </a:p>
          <a:p>
            <a:pPr>
              <a:buFont typeface="Wingdings" charset="2"/>
              <a:buChar char="ü"/>
            </a:pPr>
            <a:endParaRPr lang="ru-RU" sz="2000" dirty="0" smtClean="0">
              <a:solidFill>
                <a:srgbClr val="800000"/>
              </a:solidFill>
            </a:endParaRPr>
          </a:p>
          <a:p>
            <a:pPr>
              <a:buFont typeface="Wingdings" charset="2"/>
              <a:buChar char="ü"/>
            </a:pPr>
            <a:r>
              <a:rPr lang="ru-RU" sz="2000" dirty="0" smtClean="0">
                <a:solidFill>
                  <a:srgbClr val="800000"/>
                </a:solidFill>
              </a:rPr>
              <a:t>Наличие времени для выполнения надзорных функций</a:t>
            </a:r>
          </a:p>
          <a:p>
            <a:pPr>
              <a:buFont typeface="Wingdings" charset="2"/>
              <a:buChar char="ü"/>
            </a:pPr>
            <a:endParaRPr lang="ru-RU" sz="2000" dirty="0" smtClean="0">
              <a:solidFill>
                <a:srgbClr val="800000"/>
              </a:solidFill>
            </a:endParaRPr>
          </a:p>
          <a:p>
            <a:pPr>
              <a:buFont typeface="Wingdings" charset="2"/>
              <a:buChar char="ü"/>
            </a:pPr>
            <a:r>
              <a:rPr lang="ru-RU" sz="2000" dirty="0" smtClean="0">
                <a:solidFill>
                  <a:srgbClr val="800000"/>
                </a:solidFill>
              </a:rPr>
              <a:t>Наличие полной информации от Основного получателя</a:t>
            </a:r>
          </a:p>
          <a:p>
            <a:pPr>
              <a:buFont typeface="Wingdings" charset="2"/>
              <a:buChar char="ü"/>
            </a:pPr>
            <a:endParaRPr lang="ru-RU" sz="2000" dirty="0" smtClean="0">
              <a:solidFill>
                <a:srgbClr val="800000"/>
              </a:solidFill>
            </a:endParaRPr>
          </a:p>
          <a:p>
            <a:pPr>
              <a:buFont typeface="Wingdings" charset="2"/>
              <a:buChar char="ü"/>
            </a:pPr>
            <a:r>
              <a:rPr lang="ru-RU" sz="2000" dirty="0" smtClean="0">
                <a:solidFill>
                  <a:srgbClr val="800000"/>
                </a:solidFill>
              </a:rPr>
              <a:t>Хорошо налаженная рабочая взаимосвязь с Основным получателем</a:t>
            </a:r>
          </a:p>
          <a:p>
            <a:pPr>
              <a:buFont typeface="Wingdings" charset="2"/>
              <a:buChar char="ü"/>
            </a:pPr>
            <a:endParaRPr lang="ru-RU" sz="2000" dirty="0" smtClean="0">
              <a:solidFill>
                <a:srgbClr val="800000"/>
              </a:solidFill>
            </a:endParaRPr>
          </a:p>
          <a:p>
            <a:pPr>
              <a:buFont typeface="Wingdings" charset="2"/>
              <a:buChar char="ü"/>
            </a:pPr>
            <a:r>
              <a:rPr lang="ru-RU" sz="2000" dirty="0">
                <a:solidFill>
                  <a:srgbClr val="800000"/>
                </a:solidFill>
              </a:rPr>
              <a:t>Активное желание упредить возникновение проблем с реализацией </a:t>
            </a:r>
            <a:r>
              <a:rPr lang="ru-RU" sz="2000" dirty="0" smtClean="0">
                <a:solidFill>
                  <a:srgbClr val="800000"/>
                </a:solidFill>
              </a:rPr>
              <a:t>гранта</a:t>
            </a:r>
            <a:endParaRPr lang="ru-RU" sz="2000" dirty="0">
              <a:solidFill>
                <a:srgbClr val="8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263790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1600200" y="381000"/>
            <a:ext cx="7391400" cy="798512"/>
          </a:xfrm>
        </p:spPr>
        <p:txBody>
          <a:bodyPr/>
          <a:lstStyle/>
          <a:p>
            <a:pPr algn="ctr"/>
            <a:r>
              <a:rPr lang="ru-RU" sz="3200" b="1" dirty="0" smtClean="0">
                <a:solidFill>
                  <a:srgbClr val="336600"/>
                </a:solidFill>
              </a:rPr>
              <a:t>РЕКОМЕНДОВАННЫЕ РЕСУРСЫ</a:t>
            </a:r>
            <a:endParaRPr lang="en-GB" sz="3200" b="1" dirty="0" smtClean="0">
              <a:solidFill>
                <a:srgbClr val="336600"/>
              </a:solidFill>
            </a:endParaRP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>
          <a:xfrm>
            <a:off x="1143000" y="1905000"/>
            <a:ext cx="6915150" cy="3494088"/>
          </a:xfrm>
        </p:spPr>
        <p:txBody>
          <a:bodyPr/>
          <a:lstStyle/>
          <a:p>
            <a:pPr marL="0" indent="0">
              <a:buNone/>
            </a:pPr>
            <a:r>
              <a:rPr lang="en-US" sz="1800" b="1" dirty="0" smtClean="0"/>
              <a:t>LFA </a:t>
            </a:r>
            <a:r>
              <a:rPr lang="en-US" sz="1800" b="1" dirty="0"/>
              <a:t>Manual &amp; LFA Communications Protocol</a:t>
            </a:r>
          </a:p>
          <a:p>
            <a:pPr marL="0" indent="0">
              <a:buFontTx/>
              <a:buNone/>
            </a:pPr>
            <a:r>
              <a:rPr lang="en-US" sz="1800" dirty="0" smtClean="0">
                <a:hlinkClick r:id="rId2"/>
              </a:rPr>
              <a:t>http</a:t>
            </a:r>
            <a:r>
              <a:rPr lang="en-US" sz="1800" dirty="0">
                <a:hlinkClick r:id="rId2"/>
              </a:rPr>
              <a:t>://www.theglobalfund.org/en/lfa/documents</a:t>
            </a:r>
            <a:r>
              <a:rPr lang="en-US" sz="1800" dirty="0" smtClean="0">
                <a:hlinkClick r:id="rId2"/>
              </a:rPr>
              <a:t>/</a:t>
            </a:r>
            <a:endParaRPr lang="en-US" sz="1800" dirty="0" smtClean="0"/>
          </a:p>
          <a:p>
            <a:pPr marL="0" indent="0">
              <a:buFontTx/>
              <a:buNone/>
            </a:pPr>
            <a:endParaRPr lang="en-US" sz="1800" dirty="0" smtClean="0"/>
          </a:p>
          <a:p>
            <a:pPr marL="0" indent="0">
              <a:buFontTx/>
              <a:buNone/>
            </a:pPr>
            <a:r>
              <a:rPr lang="en-US" sz="1800" b="1" dirty="0" smtClean="0"/>
              <a:t>CCM Guidelines</a:t>
            </a:r>
          </a:p>
          <a:p>
            <a:pPr marL="0" indent="0">
              <a:buFontTx/>
              <a:buNone/>
            </a:pPr>
            <a:r>
              <a:rPr lang="en-US" sz="1800" dirty="0">
                <a:hlinkClick r:id="rId3"/>
              </a:rPr>
              <a:t>http://www.theglobalfund.org/en/ccm/guidelines</a:t>
            </a:r>
            <a:r>
              <a:rPr lang="en-US" sz="1800" dirty="0" smtClean="0">
                <a:hlinkClick r:id="rId3"/>
              </a:rPr>
              <a:t>/</a:t>
            </a:r>
            <a:endParaRPr lang="en-US" sz="1800" dirty="0" smtClean="0"/>
          </a:p>
          <a:p>
            <a:pPr marL="0" indent="0">
              <a:buFontTx/>
              <a:buNone/>
            </a:pPr>
            <a:endParaRPr lang="en-US" sz="1800" dirty="0" smtClean="0"/>
          </a:p>
          <a:p>
            <a:pPr marL="0" indent="0">
              <a:buFontTx/>
              <a:buNone/>
            </a:pPr>
            <a:r>
              <a:rPr lang="en-US" sz="1800" b="1" dirty="0" smtClean="0"/>
              <a:t>Guidance on Oversight  and grant oversight tool</a:t>
            </a:r>
          </a:p>
          <a:p>
            <a:pPr marL="0" indent="0">
              <a:buNone/>
            </a:pPr>
            <a:r>
              <a:rPr lang="en-GB" sz="1800" u="sng" dirty="0">
                <a:hlinkClick r:id="rId4"/>
              </a:rPr>
              <a:t>http://</a:t>
            </a:r>
            <a:r>
              <a:rPr lang="en-GB" sz="1800" u="sng" dirty="0" smtClean="0">
                <a:hlinkClick r:id="rId4"/>
              </a:rPr>
              <a:t>www.theglobalfund.org/en/ccm/support/oversight/</a:t>
            </a:r>
            <a:endParaRPr lang="en-GB" sz="1800" u="sng" dirty="0" smtClean="0"/>
          </a:p>
          <a:p>
            <a:pPr marL="0" indent="0"/>
            <a:endParaRPr 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13772065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3200" b="1" dirty="0" smtClean="0">
                <a:solidFill>
                  <a:srgbClr val="336600"/>
                </a:solidFill>
              </a:rPr>
              <a:t>ТРЕБОВАНИЕ ГФ</a:t>
            </a:r>
            <a:r>
              <a:rPr lang="en-US" sz="3200" dirty="0" smtClean="0">
                <a:solidFill>
                  <a:srgbClr val="336600"/>
                </a:solidFill>
              </a:rPr>
              <a:t> 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381000" y="1447800"/>
            <a:ext cx="8534400" cy="47244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1800" i="1" dirty="0" smtClean="0">
                <a:solidFill>
                  <a:srgbClr val="008000"/>
                </a:solidFill>
              </a:rPr>
              <a:t>Из  Руководства ГФ для СКК</a:t>
            </a:r>
            <a:r>
              <a:rPr lang="en-US" sz="1800" i="1" dirty="0">
                <a:solidFill>
                  <a:srgbClr val="008000"/>
                </a:solidFill>
              </a:rPr>
              <a:t>:</a:t>
            </a:r>
            <a:r>
              <a:rPr lang="ru-RU" sz="2400" i="1" dirty="0" smtClean="0">
                <a:solidFill>
                  <a:srgbClr val="008000"/>
                </a:solidFill>
              </a:rPr>
              <a:t>  </a:t>
            </a:r>
          </a:p>
          <a:p>
            <a:pPr marL="0" indent="0" algn="ctr">
              <a:buNone/>
            </a:pPr>
            <a:r>
              <a:rPr lang="ru-RU" sz="2400" dirty="0" smtClean="0">
                <a:solidFill>
                  <a:srgbClr val="800000"/>
                </a:solidFill>
              </a:rPr>
              <a:t>ГФ </a:t>
            </a:r>
            <a:r>
              <a:rPr lang="ru-RU" sz="2400" dirty="0">
                <a:solidFill>
                  <a:srgbClr val="800000"/>
                </a:solidFill>
              </a:rPr>
              <a:t>предписывает всем </a:t>
            </a:r>
            <a:r>
              <a:rPr lang="ru-RU" sz="2400" dirty="0" smtClean="0">
                <a:solidFill>
                  <a:srgbClr val="800000"/>
                </a:solidFill>
              </a:rPr>
              <a:t>СКК представлять и строго выполнять план надзора за использованием всего объема финансирования, утвержденного ГФ.</a:t>
            </a:r>
          </a:p>
          <a:p>
            <a:pPr marL="0" indent="0" algn="ctr">
              <a:buNone/>
            </a:pPr>
            <a:r>
              <a:rPr lang="ru-RU" sz="2400" dirty="0" smtClean="0">
                <a:solidFill>
                  <a:srgbClr val="008000"/>
                </a:solidFill>
              </a:rPr>
              <a:t>План надзора должен содержать подробное описание мероприятий и путей привлечения к надзорной деятельности исполнителей программы, включая членов СКК и стороны, не являющиеся членами СКК, в частности представителей неправительственных избирательных груп</a:t>
            </a:r>
            <a:r>
              <a:rPr lang="ru-RU" sz="2400" dirty="0">
                <a:solidFill>
                  <a:srgbClr val="008000"/>
                </a:solidFill>
              </a:rPr>
              <a:t>п</a:t>
            </a:r>
            <a:r>
              <a:rPr lang="ru-RU" sz="2400" dirty="0" smtClean="0">
                <a:solidFill>
                  <a:srgbClr val="008000"/>
                </a:solidFill>
              </a:rPr>
              <a:t> и людей, живущих с заболеваниями и</a:t>
            </a:r>
            <a:r>
              <a:rPr lang="en-US" sz="2400" dirty="0" smtClean="0">
                <a:solidFill>
                  <a:srgbClr val="008000"/>
                </a:solidFill>
              </a:rPr>
              <a:t>/</a:t>
            </a:r>
            <a:r>
              <a:rPr lang="ru-RU" sz="2400" dirty="0" smtClean="0">
                <a:solidFill>
                  <a:srgbClr val="008000"/>
                </a:solidFill>
              </a:rPr>
              <a:t>или затронутых заболеваниями». </a:t>
            </a:r>
            <a:endParaRPr lang="ru-RU" sz="2400" dirty="0">
              <a:solidFill>
                <a:srgbClr val="008000"/>
              </a:solidFill>
            </a:endParaRPr>
          </a:p>
          <a:p>
            <a:pPr marL="0" indent="0" algn="ctr">
              <a:buNone/>
            </a:pPr>
            <a:endParaRPr lang="ru-RU" sz="2400" dirty="0" smtClean="0">
              <a:solidFill>
                <a:srgbClr val="008000"/>
              </a:solidFill>
            </a:endParaRPr>
          </a:p>
          <a:p>
            <a:pPr marL="0" indent="0" algn="ctr">
              <a:buNone/>
            </a:pPr>
            <a:endParaRPr lang="ru-RU" sz="2400" dirty="0"/>
          </a:p>
          <a:p>
            <a:pPr marL="0" indent="0" algn="ctr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3825998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ru-RU" dirty="0" smtClean="0"/>
          </a:p>
          <a:p>
            <a:pPr marL="0" indent="0" algn="ctr">
              <a:buNone/>
            </a:pPr>
            <a:endParaRPr lang="ru-RU" dirty="0"/>
          </a:p>
          <a:p>
            <a:pPr marL="0" indent="0" algn="ctr">
              <a:buNone/>
            </a:pPr>
            <a:r>
              <a:rPr lang="ru-RU" b="1" dirty="0" smtClean="0">
                <a:solidFill>
                  <a:srgbClr val="336600"/>
                </a:solidFill>
              </a:rPr>
              <a:t>СПАСИБО ЗА ВНИМАНИЕ!</a:t>
            </a:r>
            <a:endParaRPr lang="ru-RU" b="1" dirty="0">
              <a:solidFill>
                <a:srgbClr val="33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65039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 </a:t>
            </a:r>
            <a:r>
              <a:rPr lang="ru-RU" sz="3200" b="1" dirty="0" smtClean="0">
                <a:solidFill>
                  <a:srgbClr val="336600"/>
                </a:solidFill>
              </a:rPr>
              <a:t>ЧТО УЧИТЫВАЕТСЯ (А)</a:t>
            </a:r>
            <a:endParaRPr lang="ru-RU" sz="3200" b="1" dirty="0">
              <a:solidFill>
                <a:srgbClr val="3366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752600"/>
            <a:ext cx="8686800" cy="4343400"/>
          </a:xfrm>
        </p:spPr>
        <p:txBody>
          <a:bodyPr/>
          <a:lstStyle/>
          <a:p>
            <a:pPr marL="0" indent="0">
              <a:buNone/>
            </a:pPr>
            <a:r>
              <a:rPr lang="ru-RU" sz="1800" i="1" dirty="0" smtClean="0">
                <a:solidFill>
                  <a:srgbClr val="800000"/>
                </a:solidFill>
              </a:rPr>
              <a:t> </a:t>
            </a:r>
            <a:endParaRPr lang="en-US" sz="1800" i="1" dirty="0">
              <a:solidFill>
                <a:srgbClr val="336600"/>
              </a:solidFill>
            </a:endParaRPr>
          </a:p>
          <a:p>
            <a:pPr marL="0" indent="0">
              <a:buNone/>
            </a:pPr>
            <a:r>
              <a:rPr lang="ru-RU" sz="1800" dirty="0" smtClean="0">
                <a:solidFill>
                  <a:srgbClr val="336600"/>
                </a:solidFill>
              </a:rPr>
              <a:t>А) СКК имеет План надзора с указанием конкретных мероприятий, описанием индивидуальных обязанностей и/или обязанностей избирательной группы, сроков и бюджета надзорной деятельности, являющегося частью бюджета СКК </a:t>
            </a:r>
          </a:p>
          <a:p>
            <a:pPr marL="0" indent="0">
              <a:buNone/>
            </a:pPr>
            <a:endParaRPr lang="ru-RU" sz="1800" dirty="0" smtClean="0">
              <a:solidFill>
                <a:srgbClr val="336600"/>
              </a:solidFill>
            </a:endParaRPr>
          </a:p>
          <a:p>
            <a:pPr marL="0" indent="0">
              <a:buNone/>
            </a:pPr>
            <a:endParaRPr lang="ru-RU" sz="1800" dirty="0" smtClean="0">
              <a:solidFill>
                <a:srgbClr val="336600"/>
              </a:solidFill>
            </a:endParaRPr>
          </a:p>
          <a:p>
            <a:pPr marL="0" indent="0">
              <a:buNone/>
            </a:pPr>
            <a:endParaRPr lang="ru-RU" sz="1800" dirty="0">
              <a:solidFill>
                <a:srgbClr val="336600"/>
              </a:solidFill>
            </a:endParaRPr>
          </a:p>
          <a:p>
            <a:pPr>
              <a:buFont typeface="Wingdings" charset="2"/>
              <a:buChar char="ü"/>
            </a:pPr>
            <a:endParaRPr lang="ru-RU" sz="1800" dirty="0">
              <a:solidFill>
                <a:srgbClr val="336600"/>
              </a:solidFill>
            </a:endParaRPr>
          </a:p>
          <a:p>
            <a:endParaRPr lang="ru-RU" sz="1800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4778635"/>
              </p:ext>
            </p:extLst>
          </p:nvPr>
        </p:nvGraphicFramePr>
        <p:xfrm>
          <a:off x="381000" y="3657600"/>
          <a:ext cx="8305800" cy="15544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52900"/>
                <a:gridCol w="41529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показатель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Пример документации (подтверждение)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336600"/>
                          </a:solidFill>
                        </a:rPr>
                        <a:t>В плане  надзора указаны мероприятия,</a:t>
                      </a:r>
                      <a:r>
                        <a:rPr lang="ru-RU" baseline="0" dirty="0" smtClean="0">
                          <a:solidFill>
                            <a:srgbClr val="336600"/>
                          </a:solidFill>
                        </a:rPr>
                        <a:t> полномочия, сроки и бюджет </a:t>
                      </a:r>
                      <a:endParaRPr lang="ru-RU" dirty="0">
                        <a:solidFill>
                          <a:srgbClr val="3366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336600"/>
                          </a:solidFill>
                        </a:rPr>
                        <a:t>План надзорной деятельности</a:t>
                      </a:r>
                      <a:r>
                        <a:rPr lang="uk-UA" dirty="0" smtClean="0">
                          <a:solidFill>
                            <a:srgbClr val="336600"/>
                          </a:solidFill>
                        </a:rPr>
                        <a:t>,</a:t>
                      </a:r>
                      <a:r>
                        <a:rPr lang="ru-RU" dirty="0" smtClean="0">
                          <a:solidFill>
                            <a:srgbClr val="336600"/>
                          </a:solidFill>
                        </a:rPr>
                        <a:t> соглашение о финансировании СКК</a:t>
                      </a:r>
                      <a:endParaRPr lang="ru-RU" dirty="0">
                        <a:solidFill>
                          <a:srgbClr val="3366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087409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 </a:t>
            </a:r>
            <a:r>
              <a:rPr lang="ru-RU" sz="3200" b="1" dirty="0" smtClean="0">
                <a:solidFill>
                  <a:srgbClr val="336600"/>
                </a:solidFill>
              </a:rPr>
              <a:t>ЧТО УЧИТЫВАЕТСЯ (В)</a:t>
            </a:r>
            <a:endParaRPr lang="ru-RU" sz="3200" b="1" dirty="0">
              <a:solidFill>
                <a:srgbClr val="3366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447800"/>
            <a:ext cx="8686800" cy="5105400"/>
          </a:xfrm>
        </p:spPr>
        <p:txBody>
          <a:bodyPr/>
          <a:lstStyle/>
          <a:p>
            <a:pPr marL="0" indent="0">
              <a:buNone/>
            </a:pPr>
            <a:r>
              <a:rPr lang="ru-RU" sz="1800" dirty="0" smtClean="0">
                <a:solidFill>
                  <a:srgbClr val="336600"/>
                </a:solidFill>
              </a:rPr>
              <a:t>В) СКК создал постоянный надзорный орган, обладающий необходимым уровнем экспертных знаний и навыков для проведения регулярных надзорных проверок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4526823"/>
              </p:ext>
            </p:extLst>
          </p:nvPr>
        </p:nvGraphicFramePr>
        <p:xfrm>
          <a:off x="304800" y="2743200"/>
          <a:ext cx="8458200" cy="381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99077"/>
                <a:gridCol w="3259123"/>
              </a:tblGrid>
              <a:tr h="7010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показатель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Пример документации (подтверждение)</a:t>
                      </a:r>
                      <a:endParaRPr lang="ru-RU" dirty="0"/>
                    </a:p>
                  </a:txBody>
                  <a:tcPr/>
                </a:tc>
              </a:tr>
              <a:tr h="2804160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336600"/>
                          </a:solidFill>
                        </a:rPr>
                        <a:t>1) Надзорный</a:t>
                      </a:r>
                      <a:r>
                        <a:rPr lang="ru-RU" baseline="0" dirty="0" smtClean="0">
                          <a:solidFill>
                            <a:srgbClr val="336600"/>
                          </a:solidFill>
                        </a:rPr>
                        <a:t> орган обладает навыками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baseline="0" dirty="0" smtClean="0">
                          <a:solidFill>
                            <a:srgbClr val="336600"/>
                          </a:solidFill>
                        </a:rPr>
                        <a:t>финансовое управление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baseline="0" dirty="0" smtClean="0">
                          <a:solidFill>
                            <a:srgbClr val="336600"/>
                          </a:solidFill>
                        </a:rPr>
                        <a:t>экспертные знания в области конкретных заболеваний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baseline="0" dirty="0" smtClean="0">
                          <a:solidFill>
                            <a:srgbClr val="336600"/>
                          </a:solidFill>
                        </a:rPr>
                        <a:t>управление закупками и снабжением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baseline="0" dirty="0" smtClean="0">
                          <a:solidFill>
                            <a:srgbClr val="336600"/>
                          </a:solidFill>
                        </a:rPr>
                        <a:t>управление программами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ru-RU" baseline="0" dirty="0" smtClean="0">
                          <a:solidFill>
                            <a:srgbClr val="336600"/>
                          </a:solidFill>
                        </a:rPr>
                        <a:t>Входят представители затронутых групп и ЛЖВ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ru-RU" dirty="0" smtClean="0">
                          <a:solidFill>
                            <a:srgbClr val="336600"/>
                          </a:solidFill>
                        </a:rPr>
                        <a:t>2) Протоколы заседаний с фиксацией официального назначения или выборов членов Надзорного органа</a:t>
                      </a:r>
                      <a:endParaRPr lang="ru-RU" dirty="0">
                        <a:solidFill>
                          <a:srgbClr val="3366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arenR"/>
                      </a:pPr>
                      <a:r>
                        <a:rPr lang="ru-RU" dirty="0" smtClean="0">
                          <a:solidFill>
                            <a:srgbClr val="336600"/>
                          </a:solidFill>
                        </a:rPr>
                        <a:t>Мандат надзорного органа, имена, биографические справки (резюме) членов  Надзорного органа</a:t>
                      </a:r>
                    </a:p>
                    <a:p>
                      <a:pPr marL="0" indent="0">
                        <a:buNone/>
                      </a:pPr>
                      <a:endParaRPr lang="ru-RU" dirty="0" smtClean="0">
                        <a:solidFill>
                          <a:srgbClr val="336600"/>
                        </a:solidFill>
                      </a:endParaRPr>
                    </a:p>
                    <a:p>
                      <a:pPr marL="0" indent="0">
                        <a:buNone/>
                      </a:pPr>
                      <a:r>
                        <a:rPr lang="ru-RU" dirty="0" smtClean="0">
                          <a:solidFill>
                            <a:srgbClr val="336600"/>
                          </a:solidFill>
                        </a:rPr>
                        <a:t>2) Протоколы заседаний СКК</a:t>
                      </a:r>
                      <a:endParaRPr lang="ru-RU" dirty="0">
                        <a:solidFill>
                          <a:srgbClr val="3366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801618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 </a:t>
            </a:r>
            <a:r>
              <a:rPr lang="ru-RU" sz="3200" b="1" dirty="0" smtClean="0">
                <a:solidFill>
                  <a:srgbClr val="336600"/>
                </a:solidFill>
              </a:rPr>
              <a:t>ЧТО УЧИТЫВАЕТСЯ (С)</a:t>
            </a:r>
            <a:endParaRPr lang="ru-RU" sz="3200" b="1" dirty="0">
              <a:solidFill>
                <a:srgbClr val="3366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752600"/>
            <a:ext cx="8686800" cy="4343400"/>
          </a:xfrm>
        </p:spPr>
        <p:txBody>
          <a:bodyPr/>
          <a:lstStyle/>
          <a:p>
            <a:pPr marL="0" indent="0">
              <a:buNone/>
            </a:pPr>
            <a:r>
              <a:rPr lang="ru-RU" sz="1800" i="1" dirty="0" smtClean="0">
                <a:solidFill>
                  <a:srgbClr val="800000"/>
                </a:solidFill>
              </a:rPr>
              <a:t> </a:t>
            </a:r>
            <a:endParaRPr lang="en-US" sz="1800" i="1" dirty="0">
              <a:solidFill>
                <a:srgbClr val="336600"/>
              </a:solidFill>
            </a:endParaRPr>
          </a:p>
          <a:p>
            <a:pPr marL="0" indent="0">
              <a:buNone/>
            </a:pPr>
            <a:r>
              <a:rPr lang="ru-RU" sz="1800" dirty="0">
                <a:solidFill>
                  <a:srgbClr val="336600"/>
                </a:solidFill>
              </a:rPr>
              <a:t>С</a:t>
            </a:r>
            <a:r>
              <a:rPr lang="ru-RU" sz="1800" dirty="0" smtClean="0">
                <a:solidFill>
                  <a:srgbClr val="336600"/>
                </a:solidFill>
              </a:rPr>
              <a:t>) Надзорный орган или СКК запрашивает информацию в порядке обратной связи от не членов СКК и людей, живущих с заболеваниями и/или затронутых заболеваниями</a:t>
            </a:r>
          </a:p>
          <a:p>
            <a:pPr marL="0" indent="0">
              <a:buNone/>
            </a:pPr>
            <a:endParaRPr lang="ru-RU" sz="1800" dirty="0">
              <a:solidFill>
                <a:srgbClr val="336600"/>
              </a:solidFill>
            </a:endParaRPr>
          </a:p>
          <a:p>
            <a:pPr>
              <a:buFont typeface="Wingdings" charset="2"/>
              <a:buChar char="ü"/>
            </a:pPr>
            <a:endParaRPr lang="ru-RU" sz="1800" dirty="0">
              <a:solidFill>
                <a:srgbClr val="336600"/>
              </a:solidFill>
            </a:endParaRPr>
          </a:p>
          <a:p>
            <a:endParaRPr lang="ru-RU" sz="1800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1287756"/>
              </p:ext>
            </p:extLst>
          </p:nvPr>
        </p:nvGraphicFramePr>
        <p:xfrm>
          <a:off x="381000" y="3581400"/>
          <a:ext cx="8305800" cy="26517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76800"/>
                <a:gridCol w="3429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показатель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Пример документации (подтверждение)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336600"/>
                          </a:solidFill>
                        </a:rPr>
                        <a:t>Документальное</a:t>
                      </a:r>
                      <a:r>
                        <a:rPr lang="ru-RU" baseline="0" dirty="0" smtClean="0">
                          <a:solidFill>
                            <a:srgbClr val="336600"/>
                          </a:solidFill>
                        </a:rPr>
                        <a:t> подтверждение консультаций, надзорные поездки Надзорного органа (по крайней мере 1 раз в 6 месяцев) для получения обратной связи от не членов СКК и людей, живущих с заболеванием и/или затронутых заболеваниями</a:t>
                      </a:r>
                      <a:endParaRPr lang="ru-RU" dirty="0">
                        <a:solidFill>
                          <a:srgbClr val="3366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336600"/>
                          </a:solidFill>
                        </a:rPr>
                        <a:t>Протоколы</a:t>
                      </a:r>
                      <a:r>
                        <a:rPr lang="ru-RU" baseline="0" dirty="0" smtClean="0">
                          <a:solidFill>
                            <a:srgbClr val="336600"/>
                          </a:solidFill>
                        </a:rPr>
                        <a:t> заседаний, электронные сообщения, отчеты о консультациях, отчеты о надзорных поездках, сайт СКК</a:t>
                      </a:r>
                      <a:endParaRPr lang="ru-RU" dirty="0">
                        <a:solidFill>
                          <a:srgbClr val="3366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24836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 </a:t>
            </a:r>
            <a:r>
              <a:rPr lang="ru-RU" sz="3200" b="1" dirty="0" smtClean="0">
                <a:solidFill>
                  <a:srgbClr val="336600"/>
                </a:solidFill>
              </a:rPr>
              <a:t>МИНИМАЛЬНЫЕ СТАНДАРТЫ</a:t>
            </a:r>
            <a:endParaRPr lang="ru-RU" sz="3200" b="1" dirty="0">
              <a:solidFill>
                <a:srgbClr val="3366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524000"/>
            <a:ext cx="8686800" cy="4953000"/>
          </a:xfrm>
        </p:spPr>
        <p:txBody>
          <a:bodyPr/>
          <a:lstStyle/>
          <a:p>
            <a:pPr marL="0" indent="0" algn="just">
              <a:buNone/>
            </a:pPr>
            <a:r>
              <a:rPr lang="en-US" sz="1800" dirty="0" smtClean="0">
                <a:solidFill>
                  <a:srgbClr val="336600"/>
                </a:solidFill>
              </a:rPr>
              <a:t>D</a:t>
            </a:r>
            <a:r>
              <a:rPr lang="ru-RU" sz="1800" dirty="0">
                <a:solidFill>
                  <a:srgbClr val="336600"/>
                </a:solidFill>
              </a:rPr>
              <a:t>) Надзорный орган проводит надзорную деятельность и обсуждает препятствия с каждым ОР; выявляет проблемы, рекомендует возможную реструктуризацию программ и, при необходимости, соответствующее перераспределение средств между видами программной </a:t>
            </a:r>
            <a:r>
              <a:rPr lang="ru-RU" sz="1800" dirty="0" smtClean="0">
                <a:solidFill>
                  <a:srgbClr val="336600"/>
                </a:solidFill>
              </a:rPr>
              <a:t>деятельности (подтверждают протоколы/отчеты заседаний Надзорного органа, инструмент надзорной деятельности, план работы по устранению недостатков, веб сайт СКК).</a:t>
            </a:r>
            <a:endParaRPr lang="en-US" sz="1800" dirty="0" smtClean="0">
              <a:solidFill>
                <a:srgbClr val="336600"/>
              </a:solidFill>
            </a:endParaRPr>
          </a:p>
          <a:p>
            <a:pPr marL="0" indent="0" algn="just">
              <a:buNone/>
            </a:pPr>
            <a:r>
              <a:rPr lang="ru-RU" sz="1800" dirty="0" smtClean="0">
                <a:solidFill>
                  <a:srgbClr val="336600"/>
                </a:solidFill>
              </a:rPr>
              <a:t>Е</a:t>
            </a:r>
            <a:r>
              <a:rPr lang="ru-RU" sz="1800" dirty="0">
                <a:solidFill>
                  <a:srgbClr val="336600"/>
                </a:solidFill>
              </a:rPr>
              <a:t>) СКК принимает решения и корректирующие меры в случае выявления проблем и </a:t>
            </a:r>
            <a:r>
              <a:rPr lang="ru-RU" sz="1800" dirty="0" smtClean="0">
                <a:solidFill>
                  <a:srgbClr val="336600"/>
                </a:solidFill>
              </a:rPr>
              <a:t>препятствий</a:t>
            </a:r>
            <a:r>
              <a:rPr lang="ru-RU" sz="1800" dirty="0">
                <a:solidFill>
                  <a:srgbClr val="336600"/>
                </a:solidFill>
              </a:rPr>
              <a:t> </a:t>
            </a:r>
            <a:r>
              <a:rPr lang="ru-RU" sz="1800" dirty="0" smtClean="0">
                <a:solidFill>
                  <a:srgbClr val="336600"/>
                </a:solidFill>
              </a:rPr>
              <a:t>(подтверждает инструмент надзорной деятельности, план устранения недостатков, протоколы заседания Надзорного органа)</a:t>
            </a:r>
            <a:endParaRPr lang="en-US" sz="1800" dirty="0" smtClean="0">
              <a:solidFill>
                <a:srgbClr val="336600"/>
              </a:solidFill>
            </a:endParaRPr>
          </a:p>
          <a:p>
            <a:pPr marL="0" indent="0" algn="just">
              <a:buNone/>
            </a:pPr>
            <a:r>
              <a:rPr lang="en-US" sz="1800" dirty="0" smtClean="0">
                <a:solidFill>
                  <a:srgbClr val="336600"/>
                </a:solidFill>
              </a:rPr>
              <a:t>F</a:t>
            </a:r>
            <a:r>
              <a:rPr lang="ru-RU" sz="1800" dirty="0">
                <a:solidFill>
                  <a:srgbClr val="336600"/>
                </a:solidFill>
              </a:rPr>
              <a:t>) СКК ежеквартально информирует о результатах надзорной деятельности Секретариат Глобального фонда и заинтересованные стороны в стране с применением процедур, указанных в его плане надзорной </a:t>
            </a:r>
            <a:r>
              <a:rPr lang="ru-RU" sz="1800" dirty="0" smtClean="0">
                <a:solidFill>
                  <a:srgbClr val="336600"/>
                </a:solidFill>
              </a:rPr>
              <a:t>деятельности (подтверждают отчеты о надзорной деятельности, электронные сообщения, веб сайт).</a:t>
            </a:r>
            <a:endParaRPr lang="ru-RU" sz="1800" dirty="0">
              <a:solidFill>
                <a:srgbClr val="336600"/>
              </a:solidFill>
            </a:endParaRPr>
          </a:p>
          <a:p>
            <a:pPr marL="0" indent="0" algn="ctr">
              <a:buNone/>
            </a:pPr>
            <a:r>
              <a:rPr lang="ru-RU" sz="1800" dirty="0" smtClean="0">
                <a:solidFill>
                  <a:srgbClr val="800000"/>
                </a:solidFill>
              </a:rPr>
              <a:t>Минимальные стандарты обязательны с января 2015 года</a:t>
            </a:r>
            <a:endParaRPr lang="ru-RU" sz="1800" dirty="0">
              <a:solidFill>
                <a:srgbClr val="800000"/>
              </a:solidFill>
            </a:endParaRPr>
          </a:p>
          <a:p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1094763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3200" b="1" dirty="0" smtClean="0">
                <a:solidFill>
                  <a:srgbClr val="336600"/>
                </a:solidFill>
              </a:rPr>
              <a:t> ОСНОВНАЯ ЗАДАЧА НАДЗОРА</a:t>
            </a:r>
            <a:r>
              <a:rPr lang="en-US" sz="3200" dirty="0" smtClean="0">
                <a:solidFill>
                  <a:srgbClr val="336600"/>
                </a:solidFill>
              </a:rPr>
              <a:t> 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381000" y="1447800"/>
            <a:ext cx="8534400" cy="47244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endParaRPr lang="uk-UA" sz="2400" b="1" dirty="0" smtClean="0">
              <a:solidFill>
                <a:srgbClr val="800000"/>
              </a:solidFill>
            </a:endParaRPr>
          </a:p>
          <a:p>
            <a:pPr marL="0" indent="0" algn="ctr">
              <a:buNone/>
            </a:pPr>
            <a:endParaRPr lang="ru-RU" sz="2400" dirty="0" smtClean="0">
              <a:solidFill>
                <a:srgbClr val="008000"/>
              </a:solidFill>
            </a:endParaRPr>
          </a:p>
          <a:p>
            <a:pPr marL="0" indent="0" algn="ctr">
              <a:buNone/>
            </a:pPr>
            <a:r>
              <a:rPr lang="ru-RU" sz="2400" dirty="0" smtClean="0">
                <a:solidFill>
                  <a:srgbClr val="008000"/>
                </a:solidFill>
              </a:rPr>
              <a:t>Наблюдение </a:t>
            </a:r>
            <a:r>
              <a:rPr lang="ru-RU" sz="2400" dirty="0">
                <a:solidFill>
                  <a:srgbClr val="008000"/>
                </a:solidFill>
              </a:rPr>
              <a:t>за эффективностью внедрения гранта со стороны </a:t>
            </a:r>
            <a:r>
              <a:rPr lang="ru-RU" sz="2400" dirty="0" smtClean="0">
                <a:solidFill>
                  <a:srgbClr val="008000"/>
                </a:solidFill>
              </a:rPr>
              <a:t>Основного получателя, </a:t>
            </a:r>
            <a:r>
              <a:rPr lang="ru-RU" sz="2400" dirty="0">
                <a:solidFill>
                  <a:srgbClr val="008000"/>
                </a:solidFill>
              </a:rPr>
              <a:t>в обеспечении достижения запланированных целей в рамках </a:t>
            </a:r>
            <a:r>
              <a:rPr lang="ru-RU" sz="2400" dirty="0" err="1">
                <a:solidFill>
                  <a:srgbClr val="008000"/>
                </a:solidFill>
              </a:rPr>
              <a:t>грантовой</a:t>
            </a:r>
            <a:r>
              <a:rPr lang="ru-RU" sz="2400" dirty="0">
                <a:solidFill>
                  <a:srgbClr val="008000"/>
                </a:solidFill>
              </a:rPr>
              <a:t> деятельности и рационального и эффективного </a:t>
            </a:r>
            <a:r>
              <a:rPr lang="ru-RU" sz="2400">
                <a:solidFill>
                  <a:srgbClr val="008000"/>
                </a:solidFill>
              </a:rPr>
              <a:t>использования </a:t>
            </a:r>
            <a:r>
              <a:rPr lang="ru-RU" sz="2400" smtClean="0">
                <a:solidFill>
                  <a:srgbClr val="008000"/>
                </a:solidFill>
              </a:rPr>
              <a:t>кадровых </a:t>
            </a:r>
            <a:r>
              <a:rPr lang="ru-RU" sz="2400" dirty="0">
                <a:solidFill>
                  <a:srgbClr val="008000"/>
                </a:solidFill>
              </a:rPr>
              <a:t>и финансовых </a:t>
            </a:r>
            <a:r>
              <a:rPr lang="ru-RU" sz="2400" dirty="0" smtClean="0">
                <a:solidFill>
                  <a:srgbClr val="008000"/>
                </a:solidFill>
              </a:rPr>
              <a:t>ресурсов </a:t>
            </a:r>
            <a:endParaRPr lang="uk-UA" sz="2400" dirty="0">
              <a:solidFill>
                <a:srgbClr val="008000"/>
              </a:solidFill>
            </a:endParaRPr>
          </a:p>
          <a:p>
            <a:pPr marL="0" indent="0" algn="ctr">
              <a:buNone/>
            </a:pPr>
            <a:endParaRPr lang="uk-UA" sz="2400" dirty="0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31300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3200" b="1" dirty="0" smtClean="0">
                <a:solidFill>
                  <a:srgbClr val="336600"/>
                </a:solidFill>
              </a:rPr>
              <a:t>МАКРО- И МИКРОУРОВЕНЬ</a:t>
            </a:r>
            <a:r>
              <a:rPr lang="en-US" sz="3200" dirty="0" smtClean="0">
                <a:solidFill>
                  <a:srgbClr val="336600"/>
                </a:solidFill>
              </a:rPr>
              <a:t> </a:t>
            </a:r>
          </a:p>
        </p:txBody>
      </p:sp>
      <p:graphicFrame>
        <p:nvGraphicFramePr>
          <p:cNvPr id="2" name="Содержимое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9827106"/>
              </p:ext>
            </p:extLst>
          </p:nvPr>
        </p:nvGraphicFramePr>
        <p:xfrm>
          <a:off x="304800" y="1524000"/>
          <a:ext cx="8534400" cy="4800599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4267200"/>
                <a:gridCol w="4267200"/>
              </a:tblGrid>
              <a:tr h="71498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solidFill>
                            <a:srgbClr val="800000"/>
                          </a:solidFill>
                        </a:rPr>
                        <a:t> НАДЗОР СКК</a:t>
                      </a:r>
                      <a:endParaRPr lang="ru-RU" dirty="0">
                        <a:solidFill>
                          <a:srgbClr val="800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solidFill>
                            <a:srgbClr val="800000"/>
                          </a:solidFill>
                        </a:rPr>
                        <a:t>МОНИТОРИНГ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aseline="0" dirty="0" smtClean="0">
                          <a:solidFill>
                            <a:srgbClr val="800000"/>
                          </a:solidFill>
                        </a:rPr>
                        <a:t>ОСНОВНОГО ПОЛУЧАТЕЛЯ</a:t>
                      </a:r>
                      <a:endParaRPr lang="ru-RU" dirty="0" smtClean="0">
                        <a:solidFill>
                          <a:srgbClr val="800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085616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rgbClr val="336600"/>
                          </a:solidFill>
                        </a:rPr>
                        <a:t>Стратегическая направленность</a:t>
                      </a:r>
                      <a:r>
                        <a:rPr lang="ru-RU" sz="1800" baseline="0" dirty="0" smtClean="0">
                          <a:solidFill>
                            <a:srgbClr val="336600"/>
                          </a:solidFill>
                        </a:rPr>
                        <a:t> действий О</a:t>
                      </a:r>
                      <a:r>
                        <a:rPr lang="ru-RU" sz="1800" dirty="0" smtClean="0">
                          <a:solidFill>
                            <a:srgbClr val="336600"/>
                          </a:solidFill>
                        </a:rPr>
                        <a:t>сновных получателей</a:t>
                      </a:r>
                      <a:r>
                        <a:rPr lang="ru-RU" sz="1800" baseline="0" dirty="0" smtClean="0">
                          <a:solidFill>
                            <a:srgbClr val="336600"/>
                          </a:solidFill>
                        </a:rPr>
                        <a:t> на</a:t>
                      </a:r>
                      <a:r>
                        <a:rPr lang="en-US" sz="1800" baseline="0" dirty="0" smtClean="0">
                          <a:solidFill>
                            <a:srgbClr val="336600"/>
                          </a:solidFill>
                        </a:rPr>
                        <a:t>:</a:t>
                      </a:r>
                      <a:endParaRPr lang="ru-RU" sz="1800" baseline="0" dirty="0" smtClean="0">
                        <a:solidFill>
                          <a:srgbClr val="336600"/>
                        </a:solidFill>
                      </a:endParaRP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800" baseline="0" dirty="0" smtClean="0">
                          <a:solidFill>
                            <a:srgbClr val="336600"/>
                          </a:solidFill>
                        </a:rPr>
                        <a:t>достижение целей гранта</a:t>
                      </a:r>
                      <a:r>
                        <a:rPr lang="en-US" sz="1800" dirty="0" smtClean="0">
                          <a:solidFill>
                            <a:srgbClr val="336600"/>
                          </a:solidFill>
                        </a:rPr>
                        <a:t>;</a:t>
                      </a:r>
                      <a:endParaRPr lang="ru-RU" sz="1800" dirty="0" smtClean="0">
                        <a:solidFill>
                          <a:srgbClr val="336600"/>
                        </a:solidFill>
                      </a:endParaRP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800" dirty="0" smtClean="0">
                          <a:solidFill>
                            <a:srgbClr val="336600"/>
                          </a:solidFill>
                        </a:rPr>
                        <a:t>выполнение</a:t>
                      </a:r>
                      <a:r>
                        <a:rPr lang="ru-RU" sz="1800" baseline="0" dirty="0" smtClean="0">
                          <a:solidFill>
                            <a:srgbClr val="336600"/>
                          </a:solidFill>
                        </a:rPr>
                        <a:t> </a:t>
                      </a:r>
                      <a:r>
                        <a:rPr lang="ru-RU" sz="1800" dirty="0" smtClean="0">
                          <a:solidFill>
                            <a:srgbClr val="336600"/>
                          </a:solidFill>
                        </a:rPr>
                        <a:t>рекомендаций</a:t>
                      </a:r>
                      <a:r>
                        <a:rPr lang="en-US" sz="1800" dirty="0" smtClean="0">
                          <a:solidFill>
                            <a:srgbClr val="336600"/>
                          </a:solidFill>
                        </a:rPr>
                        <a:t>;</a:t>
                      </a:r>
                      <a:r>
                        <a:rPr lang="ru-RU" sz="1800" dirty="0" smtClean="0">
                          <a:solidFill>
                            <a:srgbClr val="336600"/>
                          </a:solidFill>
                        </a:rPr>
                        <a:t> 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800" dirty="0" smtClean="0">
                          <a:solidFill>
                            <a:srgbClr val="336600"/>
                          </a:solidFill>
                        </a:rPr>
                        <a:t>эффективное использование ресурсов</a:t>
                      </a:r>
                      <a:r>
                        <a:rPr lang="en-US" sz="1800" dirty="0" smtClean="0">
                          <a:solidFill>
                            <a:srgbClr val="336600"/>
                          </a:solidFill>
                        </a:rPr>
                        <a:t>;</a:t>
                      </a:r>
                      <a:endParaRPr lang="ru-RU" sz="1800" dirty="0" smtClean="0">
                        <a:solidFill>
                          <a:srgbClr val="336600"/>
                        </a:solidFill>
                      </a:endParaRP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800" baseline="0" dirty="0" smtClean="0">
                          <a:solidFill>
                            <a:srgbClr val="336600"/>
                          </a:solidFill>
                        </a:rPr>
                        <a:t>предоставление услуг людям, действительно нуждающихся </a:t>
                      </a:r>
                      <a:r>
                        <a:rPr lang="ru-RU" sz="1800" dirty="0" smtClean="0">
                          <a:solidFill>
                            <a:srgbClr val="336600"/>
                          </a:solidFill>
                        </a:rPr>
                        <a:t> в помощи. </a:t>
                      </a:r>
                    </a:p>
                    <a:p>
                      <a:pPr algn="ctr"/>
                      <a:endParaRPr lang="ru-RU" u="sng" baseline="0" dirty="0" smtClean="0">
                        <a:solidFill>
                          <a:srgbClr val="800000"/>
                        </a:solidFill>
                      </a:endParaRPr>
                    </a:p>
                    <a:p>
                      <a:pPr algn="ctr"/>
                      <a:r>
                        <a:rPr lang="ru-RU" u="sng" baseline="0" dirty="0" smtClean="0">
                          <a:solidFill>
                            <a:srgbClr val="800000"/>
                          </a:solidFill>
                        </a:rPr>
                        <a:t>Макроуровень</a:t>
                      </a:r>
                      <a:r>
                        <a:rPr lang="en-US" u="sng" baseline="0" dirty="0" smtClean="0">
                          <a:solidFill>
                            <a:srgbClr val="800000"/>
                          </a:solidFill>
                        </a:rPr>
                        <a:t>:</a:t>
                      </a:r>
                      <a:r>
                        <a:rPr lang="ru-RU" u="sng" baseline="0" dirty="0" smtClean="0">
                          <a:solidFill>
                            <a:srgbClr val="800000"/>
                          </a:solidFill>
                        </a:rPr>
                        <a:t> </a:t>
                      </a:r>
                      <a:r>
                        <a:rPr lang="ru-RU" baseline="0" dirty="0" smtClean="0">
                          <a:solidFill>
                            <a:srgbClr val="800000"/>
                          </a:solidFill>
                        </a:rPr>
                        <a:t>отслеживание </a:t>
                      </a:r>
                      <a:r>
                        <a:rPr lang="ru-RU" u="sng" baseline="0" dirty="0" smtClean="0">
                          <a:solidFill>
                            <a:srgbClr val="800000"/>
                          </a:solidFill>
                        </a:rPr>
                        <a:t>СКК </a:t>
                      </a:r>
                      <a:r>
                        <a:rPr lang="ru-RU" baseline="0" dirty="0" smtClean="0">
                          <a:solidFill>
                            <a:srgbClr val="800000"/>
                          </a:solidFill>
                        </a:rPr>
                        <a:t>общей картины реализации гранта и возникающих препятствий, слабых мест.</a:t>
                      </a:r>
                      <a:endParaRPr lang="ru-RU" dirty="0">
                        <a:solidFill>
                          <a:srgbClr val="800000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336600"/>
                          </a:solidFill>
                        </a:rPr>
                        <a:t>Мониторинг и оценка гранта</a:t>
                      </a:r>
                      <a:r>
                        <a:rPr lang="en-US" dirty="0" smtClean="0">
                          <a:solidFill>
                            <a:srgbClr val="336600"/>
                          </a:solidFill>
                        </a:rPr>
                        <a:t>: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dirty="0" smtClean="0">
                          <a:solidFill>
                            <a:srgbClr val="336600"/>
                          </a:solidFill>
                        </a:rPr>
                        <a:t>отслеживание выполнения показателей гранта</a:t>
                      </a:r>
                      <a:r>
                        <a:rPr lang="en-US" dirty="0" smtClean="0">
                          <a:solidFill>
                            <a:srgbClr val="336600"/>
                          </a:solidFill>
                        </a:rPr>
                        <a:t>;</a:t>
                      </a:r>
                      <a:r>
                        <a:rPr lang="ru-RU" dirty="0" smtClean="0">
                          <a:solidFill>
                            <a:srgbClr val="336600"/>
                          </a:solidFill>
                        </a:rPr>
                        <a:t> 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dirty="0" smtClean="0">
                          <a:solidFill>
                            <a:srgbClr val="336600"/>
                          </a:solidFill>
                        </a:rPr>
                        <a:t>подготовка отчета о достижении целей гранта</a:t>
                      </a:r>
                      <a:r>
                        <a:rPr lang="en-US" dirty="0" smtClean="0">
                          <a:solidFill>
                            <a:srgbClr val="336600"/>
                          </a:solidFill>
                        </a:rPr>
                        <a:t>;</a:t>
                      </a:r>
                      <a:endParaRPr lang="ru-RU" dirty="0" smtClean="0">
                        <a:solidFill>
                          <a:srgbClr val="336600"/>
                        </a:solidFill>
                      </a:endParaRP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dirty="0" smtClean="0">
                          <a:solidFill>
                            <a:srgbClr val="336600"/>
                          </a:solidFill>
                        </a:rPr>
                        <a:t>внедрение системы отчетности и мониторинга со-получателей, проведение ежегодного аудита финансовой отчетности со-получателей</a:t>
                      </a:r>
                      <a:r>
                        <a:rPr lang="en-US" dirty="0" smtClean="0">
                          <a:solidFill>
                            <a:srgbClr val="336600"/>
                          </a:solidFill>
                        </a:rPr>
                        <a:t>.</a:t>
                      </a:r>
                      <a:endParaRPr lang="ru-RU" dirty="0" smtClean="0">
                        <a:solidFill>
                          <a:srgbClr val="336600"/>
                        </a:solidFill>
                      </a:endParaRPr>
                    </a:p>
                    <a:p>
                      <a:pPr algn="ctr"/>
                      <a:r>
                        <a:rPr lang="ru-RU" u="sng" dirty="0" smtClean="0">
                          <a:solidFill>
                            <a:srgbClr val="800000"/>
                          </a:solidFill>
                        </a:rPr>
                        <a:t>Микроуровень</a:t>
                      </a:r>
                      <a:r>
                        <a:rPr lang="en-US" u="sng" baseline="0" dirty="0" smtClean="0">
                          <a:solidFill>
                            <a:srgbClr val="800000"/>
                          </a:solidFill>
                        </a:rPr>
                        <a:t>:</a:t>
                      </a:r>
                      <a:r>
                        <a:rPr lang="ru-RU" u="sng" baseline="0" dirty="0" smtClean="0">
                          <a:solidFill>
                            <a:srgbClr val="800000"/>
                          </a:solidFill>
                        </a:rPr>
                        <a:t> </a:t>
                      </a:r>
                      <a:r>
                        <a:rPr lang="ru-RU" u="none" baseline="0" dirty="0" smtClean="0">
                          <a:solidFill>
                            <a:srgbClr val="800000"/>
                          </a:solidFill>
                        </a:rPr>
                        <a:t>рутинное отслеживание хода реализации гранта Основным получателем</a:t>
                      </a:r>
                    </a:p>
                    <a:p>
                      <a:endParaRPr lang="ru-RU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06142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1447800" y="457200"/>
            <a:ext cx="7543801" cy="627062"/>
          </a:xfrm>
        </p:spPr>
        <p:txBody>
          <a:bodyPr/>
          <a:lstStyle/>
          <a:p>
            <a:pPr algn="ctr" eaLnBrk="1" hangingPunct="1"/>
            <a:r>
              <a:rPr lang="ru-RU" sz="3200" b="1" dirty="0" smtClean="0">
                <a:solidFill>
                  <a:srgbClr val="336600"/>
                </a:solidFill>
              </a:rPr>
              <a:t>СОБЛЮДЕНИЕ ГРАНИЦЫ </a:t>
            </a:r>
            <a:endParaRPr lang="en-US" sz="3200" b="1" dirty="0" smtClean="0">
              <a:solidFill>
                <a:srgbClr val="336600"/>
              </a:solidFill>
            </a:endParaRPr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4288093280"/>
              </p:ext>
            </p:extLst>
          </p:nvPr>
        </p:nvGraphicFramePr>
        <p:xfrm>
          <a:off x="418197" y="1645561"/>
          <a:ext cx="8610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735479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Myriad Roman"/>
        <a:ea typeface=""/>
        <a:cs typeface=""/>
      </a:majorFont>
      <a:minorFont>
        <a:latin typeface="Myriad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Другое 3">
      <a:dk1>
        <a:srgbClr val="80B236"/>
      </a:dk1>
      <a:lt1>
        <a:srgbClr val="FFFFFF"/>
      </a:lt1>
      <a:dk2>
        <a:srgbClr val="000000"/>
      </a:dk2>
      <a:lt2>
        <a:srgbClr val="808080"/>
      </a:lt2>
      <a:accent1>
        <a:srgbClr val="7CA524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608100"/>
      </a:folHlink>
    </a:clrScheme>
    <a:fontScheme name="Default Design">
      <a:majorFont>
        <a:latin typeface="Myriad Roman"/>
        <a:ea typeface=""/>
        <a:cs typeface=""/>
      </a:majorFont>
      <a:minorFont>
        <a:latin typeface="Myriad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3400</TotalTime>
  <Words>1435</Words>
  <Application>Microsoft Macintosh PowerPoint</Application>
  <PresentationFormat>Экран (4:3)</PresentationFormat>
  <Paragraphs>178</Paragraphs>
  <Slides>20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20</vt:i4>
      </vt:variant>
    </vt:vector>
  </HeadingPairs>
  <TitlesOfParts>
    <vt:vector size="22" baseType="lpstr">
      <vt:lpstr>Default Design</vt:lpstr>
      <vt:lpstr>1_Default Design</vt:lpstr>
      <vt:lpstr>Надзорная функция:  роль и обязанности СКК </vt:lpstr>
      <vt:lpstr>ТРЕБОВАНИЕ ГФ </vt:lpstr>
      <vt:lpstr> ЧТО УЧИТЫВАЕТСЯ (А)</vt:lpstr>
      <vt:lpstr> ЧТО УЧИТЫВАЕТСЯ (В)</vt:lpstr>
      <vt:lpstr> ЧТО УЧИТЫВАЕТСЯ (С)</vt:lpstr>
      <vt:lpstr> МИНИМАЛЬНЫЕ СТАНДАРТЫ</vt:lpstr>
      <vt:lpstr> ОСНОВНАЯ ЗАДАЧА НАДЗОРА </vt:lpstr>
      <vt:lpstr>МАКРО- И МИКРОУРОВЕНЬ </vt:lpstr>
      <vt:lpstr>СОБЛЮДЕНИЕ ГРАНИЦЫ </vt:lpstr>
      <vt:lpstr>КЛЮЧЕВЫЕ ВОПРОСЫ НАДЗОРА</vt:lpstr>
      <vt:lpstr>КАК ОСУЩЕСТВЛЯТЬ НАДЗОР</vt:lpstr>
      <vt:lpstr>КТО ЗАДЕЙСТВОВАН?</vt:lpstr>
      <vt:lpstr>СКК: ОРГАНИЗАЦИЯ НАДЗОРА </vt:lpstr>
      <vt:lpstr>КОМИТЕТ ПО НАДЗОРУ</vt:lpstr>
      <vt:lpstr>ОСНОВНОЙ ПОЛУЧАТЕЛЬ и СКК</vt:lpstr>
      <vt:lpstr>МЕСТНЫЙ АГЕНТ ФОНДА и СКК</vt:lpstr>
      <vt:lpstr>ПОРТФОЛИО МЕНЕДЖЕР и СКК </vt:lpstr>
      <vt:lpstr>ОСНОВА ЭФФЕКТИВНОГО НАДЗОРА</vt:lpstr>
      <vt:lpstr>РЕКОМЕНДОВАННЫЕ РЕСУРСЫ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 Funding Model</dc:title>
  <dc:creator>MSH</dc:creator>
  <cp:lastModifiedBy>Пользователь Microsoft Office</cp:lastModifiedBy>
  <cp:revision>392</cp:revision>
  <cp:lastPrinted>2012-10-26T22:40:54Z</cp:lastPrinted>
  <dcterms:created xsi:type="dcterms:W3CDTF">2012-10-16T16:43:32Z</dcterms:created>
  <dcterms:modified xsi:type="dcterms:W3CDTF">2015-03-04T04:20:11Z</dcterms:modified>
</cp:coreProperties>
</file>