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9"/>
  </p:notesMasterIdLst>
  <p:sldIdLst>
    <p:sldId id="337" r:id="rId3"/>
    <p:sldId id="342" r:id="rId4"/>
    <p:sldId id="1825" r:id="rId5"/>
    <p:sldId id="1824" r:id="rId6"/>
    <p:sldId id="1786" r:id="rId7"/>
    <p:sldId id="1777" r:id="rId8"/>
    <p:sldId id="288" r:id="rId9"/>
    <p:sldId id="277" r:id="rId10"/>
    <p:sldId id="331" r:id="rId11"/>
    <p:sldId id="333" r:id="rId12"/>
    <p:sldId id="334" r:id="rId13"/>
    <p:sldId id="336" r:id="rId14"/>
    <p:sldId id="275" r:id="rId15"/>
    <p:sldId id="295" r:id="rId16"/>
    <p:sldId id="292" r:id="rId17"/>
    <p:sldId id="298" r:id="rId18"/>
    <p:sldId id="296" r:id="rId19"/>
    <p:sldId id="309" r:id="rId20"/>
    <p:sldId id="322" r:id="rId21"/>
    <p:sldId id="325" r:id="rId22"/>
    <p:sldId id="324" r:id="rId23"/>
    <p:sldId id="320" r:id="rId24"/>
    <p:sldId id="328" r:id="rId25"/>
    <p:sldId id="329" r:id="rId26"/>
    <p:sldId id="330" r:id="rId27"/>
    <p:sldId id="327" r:id="rId2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D1C5A5-742C-4C5A-B0AC-18E89FDC0869}" v="7" dt="2025-06-25T10:32:33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1" autoAdjust="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ssaldy Demeuova" userId="1b36aab8-03ea-4a7c-9005-27f2602792bf" providerId="ADAL" clId="{CAD1C5A5-742C-4C5A-B0AC-18E89FDC0869}"/>
    <pc:docChg chg="undo custSel addSld delSld modSld">
      <pc:chgData name="Ryssaldy Demeuova" userId="1b36aab8-03ea-4a7c-9005-27f2602792bf" providerId="ADAL" clId="{CAD1C5A5-742C-4C5A-B0AC-18E89FDC0869}" dt="2025-06-25T10:50:58.419" v="417" actId="14100"/>
      <pc:docMkLst>
        <pc:docMk/>
      </pc:docMkLst>
      <pc:sldChg chg="del">
        <pc:chgData name="Ryssaldy Demeuova" userId="1b36aab8-03ea-4a7c-9005-27f2602792bf" providerId="ADAL" clId="{CAD1C5A5-742C-4C5A-B0AC-18E89FDC0869}" dt="2025-06-23T12:01:05.499" v="5" actId="47"/>
        <pc:sldMkLst>
          <pc:docMk/>
          <pc:sldMk cId="1784466694" sldId="274"/>
        </pc:sldMkLst>
      </pc:sldChg>
      <pc:sldChg chg="modSp add mod">
        <pc:chgData name="Ryssaldy Demeuova" userId="1b36aab8-03ea-4a7c-9005-27f2602792bf" providerId="ADAL" clId="{CAD1C5A5-742C-4C5A-B0AC-18E89FDC0869}" dt="2025-06-25T10:50:58.419" v="417" actId="14100"/>
        <pc:sldMkLst>
          <pc:docMk/>
          <pc:sldMk cId="3886427806" sldId="288"/>
        </pc:sldMkLst>
        <pc:spChg chg="mod">
          <ac:chgData name="Ryssaldy Demeuova" userId="1b36aab8-03ea-4a7c-9005-27f2602792bf" providerId="ADAL" clId="{CAD1C5A5-742C-4C5A-B0AC-18E89FDC0869}" dt="2025-06-25T10:50:58.419" v="417" actId="14100"/>
          <ac:spMkLst>
            <pc:docMk/>
            <pc:sldMk cId="3886427806" sldId="288"/>
            <ac:spMk id="16385" creationId="{00000000-0000-0000-0000-000000000000}"/>
          </ac:spMkLst>
        </pc:spChg>
      </pc:sldChg>
      <pc:sldChg chg="modSp mod">
        <pc:chgData name="Ryssaldy Demeuova" userId="1b36aab8-03ea-4a7c-9005-27f2602792bf" providerId="ADAL" clId="{CAD1C5A5-742C-4C5A-B0AC-18E89FDC0869}" dt="2025-06-23T12:04:39.321" v="91" actId="313"/>
        <pc:sldMkLst>
          <pc:docMk/>
          <pc:sldMk cId="2237180452" sldId="298"/>
        </pc:sldMkLst>
        <pc:graphicFrameChg chg="modGraphic">
          <ac:chgData name="Ryssaldy Demeuova" userId="1b36aab8-03ea-4a7c-9005-27f2602792bf" providerId="ADAL" clId="{CAD1C5A5-742C-4C5A-B0AC-18E89FDC0869}" dt="2025-06-23T12:04:39.321" v="91" actId="313"/>
          <ac:graphicFrameMkLst>
            <pc:docMk/>
            <pc:sldMk cId="2237180452" sldId="298"/>
            <ac:graphicFrameMk id="4" creationId="{00000000-0000-0000-0000-000000000000}"/>
          </ac:graphicFrameMkLst>
        </pc:graphicFrameChg>
      </pc:sldChg>
      <pc:sldChg chg="modSp mod">
        <pc:chgData name="Ryssaldy Demeuova" userId="1b36aab8-03ea-4a7c-9005-27f2602792bf" providerId="ADAL" clId="{CAD1C5A5-742C-4C5A-B0AC-18E89FDC0869}" dt="2025-06-25T10:31:49.253" v="336" actId="20577"/>
        <pc:sldMkLst>
          <pc:docMk/>
          <pc:sldMk cId="2783218293" sldId="328"/>
        </pc:sldMkLst>
        <pc:spChg chg="mod">
          <ac:chgData name="Ryssaldy Demeuova" userId="1b36aab8-03ea-4a7c-9005-27f2602792bf" providerId="ADAL" clId="{CAD1C5A5-742C-4C5A-B0AC-18E89FDC0869}" dt="2025-06-25T10:31:49.253" v="336" actId="20577"/>
          <ac:spMkLst>
            <pc:docMk/>
            <pc:sldMk cId="2783218293" sldId="328"/>
            <ac:spMk id="3" creationId="{00000000-0000-0000-0000-000000000000}"/>
          </ac:spMkLst>
        </pc:spChg>
      </pc:sldChg>
      <pc:sldChg chg="modSp mod">
        <pc:chgData name="Ryssaldy Demeuova" userId="1b36aab8-03ea-4a7c-9005-27f2602792bf" providerId="ADAL" clId="{CAD1C5A5-742C-4C5A-B0AC-18E89FDC0869}" dt="2025-06-23T12:08:56.350" v="97" actId="20577"/>
        <pc:sldMkLst>
          <pc:docMk/>
          <pc:sldMk cId="1377206535" sldId="330"/>
        </pc:sldMkLst>
        <pc:spChg chg="mod">
          <ac:chgData name="Ryssaldy Demeuova" userId="1b36aab8-03ea-4a7c-9005-27f2602792bf" providerId="ADAL" clId="{CAD1C5A5-742C-4C5A-B0AC-18E89FDC0869}" dt="2025-06-23T12:08:56.350" v="97" actId="20577"/>
          <ac:spMkLst>
            <pc:docMk/>
            <pc:sldMk cId="1377206535" sldId="330"/>
            <ac:spMk id="18435" creationId="{00000000-0000-0000-0000-000000000000}"/>
          </ac:spMkLst>
        </pc:spChg>
      </pc:sldChg>
      <pc:sldChg chg="addSp delSp modSp new mod">
        <pc:chgData name="Ryssaldy Demeuova" userId="1b36aab8-03ea-4a7c-9005-27f2602792bf" providerId="ADAL" clId="{CAD1C5A5-742C-4C5A-B0AC-18E89FDC0869}" dt="2025-06-23T12:00:58.036" v="4" actId="478"/>
        <pc:sldMkLst>
          <pc:docMk/>
          <pc:sldMk cId="558243202" sldId="337"/>
        </pc:sldMkLst>
        <pc:spChg chg="del">
          <ac:chgData name="Ryssaldy Demeuova" userId="1b36aab8-03ea-4a7c-9005-27f2602792bf" providerId="ADAL" clId="{CAD1C5A5-742C-4C5A-B0AC-18E89FDC0869}" dt="2025-06-23T12:00:58.036" v="4" actId="478"/>
          <ac:spMkLst>
            <pc:docMk/>
            <pc:sldMk cId="558243202" sldId="337"/>
            <ac:spMk id="2" creationId="{923F0C19-3CBE-7848-A37A-1ADC297BA086}"/>
          </ac:spMkLst>
        </pc:spChg>
        <pc:spChg chg="del">
          <ac:chgData name="Ryssaldy Demeuova" userId="1b36aab8-03ea-4a7c-9005-27f2602792bf" providerId="ADAL" clId="{CAD1C5A5-742C-4C5A-B0AC-18E89FDC0869}" dt="2025-06-23T12:00:52.602" v="3" actId="478"/>
          <ac:spMkLst>
            <pc:docMk/>
            <pc:sldMk cId="558243202" sldId="337"/>
            <ac:spMk id="3" creationId="{B8265728-295C-395F-A088-064FEDF552B0}"/>
          </ac:spMkLst>
        </pc:spChg>
        <pc:spChg chg="add mod">
          <ac:chgData name="Ryssaldy Demeuova" userId="1b36aab8-03ea-4a7c-9005-27f2602792bf" providerId="ADAL" clId="{CAD1C5A5-742C-4C5A-B0AC-18E89FDC0869}" dt="2025-06-23T12:00:49.355" v="2" actId="1076"/>
          <ac:spMkLst>
            <pc:docMk/>
            <pc:sldMk cId="558243202" sldId="337"/>
            <ac:spMk id="4" creationId="{447B2832-4355-2397-5C21-9044D26B15FE}"/>
          </ac:spMkLst>
        </pc:spChg>
      </pc:sldChg>
      <pc:sldChg chg="modSp add mod">
        <pc:chgData name="Ryssaldy Demeuova" userId="1b36aab8-03ea-4a7c-9005-27f2602792bf" providerId="ADAL" clId="{CAD1C5A5-742C-4C5A-B0AC-18E89FDC0869}" dt="2025-06-25T10:32:58.794" v="346" actId="6549"/>
        <pc:sldMkLst>
          <pc:docMk/>
          <pc:sldMk cId="756594144" sldId="342"/>
        </pc:sldMkLst>
        <pc:spChg chg="mod">
          <ac:chgData name="Ryssaldy Demeuova" userId="1b36aab8-03ea-4a7c-9005-27f2602792bf" providerId="ADAL" clId="{CAD1C5A5-742C-4C5A-B0AC-18E89FDC0869}" dt="2025-06-25T10:32:58.794" v="346" actId="6549"/>
          <ac:spMkLst>
            <pc:docMk/>
            <pc:sldMk cId="756594144" sldId="342"/>
            <ac:spMk id="2" creationId="{1089AD8A-A946-334C-AA9F-13F8B1183AD5}"/>
          </ac:spMkLst>
        </pc:spChg>
        <pc:spChg chg="mod">
          <ac:chgData name="Ryssaldy Demeuova" userId="1b36aab8-03ea-4a7c-9005-27f2602792bf" providerId="ADAL" clId="{CAD1C5A5-742C-4C5A-B0AC-18E89FDC0869}" dt="2025-06-25T10:32:33.673" v="339" actId="27636"/>
          <ac:spMkLst>
            <pc:docMk/>
            <pc:sldMk cId="756594144" sldId="342"/>
            <ac:spMk id="3" creationId="{812641FD-92B3-8040-AB45-90F128ED1B24}"/>
          </ac:spMkLst>
        </pc:spChg>
        <pc:picChg chg="mod">
          <ac:chgData name="Ryssaldy Demeuova" userId="1b36aab8-03ea-4a7c-9005-27f2602792bf" providerId="ADAL" clId="{CAD1C5A5-742C-4C5A-B0AC-18E89FDC0869}" dt="2025-06-25T10:32:45.241" v="342" actId="1076"/>
          <ac:picMkLst>
            <pc:docMk/>
            <pc:sldMk cId="756594144" sldId="342"/>
            <ac:picMk id="5" creationId="{7B112A7B-9F0F-314B-8181-C49DD8767C94}"/>
          </ac:picMkLst>
        </pc:picChg>
      </pc:sldChg>
      <pc:sldChg chg="modSp add mod">
        <pc:chgData name="Ryssaldy Demeuova" userId="1b36aab8-03ea-4a7c-9005-27f2602792bf" providerId="ADAL" clId="{CAD1C5A5-742C-4C5A-B0AC-18E89FDC0869}" dt="2025-06-25T10:30:32.891" v="335" actId="20577"/>
        <pc:sldMkLst>
          <pc:docMk/>
          <pc:sldMk cId="2530524224" sldId="1777"/>
        </pc:sldMkLst>
        <pc:spChg chg="mod">
          <ac:chgData name="Ryssaldy Demeuova" userId="1b36aab8-03ea-4a7c-9005-27f2602792bf" providerId="ADAL" clId="{CAD1C5A5-742C-4C5A-B0AC-18E89FDC0869}" dt="2025-06-25T06:33:06.477" v="102" actId="207"/>
          <ac:spMkLst>
            <pc:docMk/>
            <pc:sldMk cId="2530524224" sldId="1777"/>
            <ac:spMk id="2" creationId="{A22A3C5A-94C6-4D57-A017-FD506563F742}"/>
          </ac:spMkLst>
        </pc:spChg>
        <pc:spChg chg="mod">
          <ac:chgData name="Ryssaldy Demeuova" userId="1b36aab8-03ea-4a7c-9005-27f2602792bf" providerId="ADAL" clId="{CAD1C5A5-742C-4C5A-B0AC-18E89FDC0869}" dt="2025-06-25T10:30:14.627" v="329" actId="1076"/>
          <ac:spMkLst>
            <pc:docMk/>
            <pc:sldMk cId="2530524224" sldId="1777"/>
            <ac:spMk id="9" creationId="{82B5C7D7-040E-5EB6-C77E-44DD52D6E824}"/>
          </ac:spMkLst>
        </pc:spChg>
        <pc:spChg chg="mod">
          <ac:chgData name="Ryssaldy Demeuova" userId="1b36aab8-03ea-4a7c-9005-27f2602792bf" providerId="ADAL" clId="{CAD1C5A5-742C-4C5A-B0AC-18E89FDC0869}" dt="2025-06-25T10:30:26.327" v="332" actId="1076"/>
          <ac:spMkLst>
            <pc:docMk/>
            <pc:sldMk cId="2530524224" sldId="1777"/>
            <ac:spMk id="10" creationId="{EDED9823-14A5-1FE3-C985-F86DEF0810D0}"/>
          </ac:spMkLst>
        </pc:spChg>
        <pc:spChg chg="mod">
          <ac:chgData name="Ryssaldy Demeuova" userId="1b36aab8-03ea-4a7c-9005-27f2602792bf" providerId="ADAL" clId="{CAD1C5A5-742C-4C5A-B0AC-18E89FDC0869}" dt="2025-06-25T10:30:22.119" v="331" actId="1076"/>
          <ac:spMkLst>
            <pc:docMk/>
            <pc:sldMk cId="2530524224" sldId="1777"/>
            <ac:spMk id="18" creationId="{87BD73AF-10EB-5C0A-6C69-3272002D528B}"/>
          </ac:spMkLst>
        </pc:spChg>
        <pc:spChg chg="mod">
          <ac:chgData name="Ryssaldy Demeuova" userId="1b36aab8-03ea-4a7c-9005-27f2602792bf" providerId="ADAL" clId="{CAD1C5A5-742C-4C5A-B0AC-18E89FDC0869}" dt="2025-06-25T10:30:18.592" v="330" actId="1076"/>
          <ac:spMkLst>
            <pc:docMk/>
            <pc:sldMk cId="2530524224" sldId="1777"/>
            <ac:spMk id="20" creationId="{81247B79-D906-A5DD-D093-01E082D76AED}"/>
          </ac:spMkLst>
        </pc:spChg>
        <pc:spChg chg="mod">
          <ac:chgData name="Ryssaldy Demeuova" userId="1b36aab8-03ea-4a7c-9005-27f2602792bf" providerId="ADAL" clId="{CAD1C5A5-742C-4C5A-B0AC-18E89FDC0869}" dt="2025-06-25T10:30:32.891" v="335" actId="20577"/>
          <ac:spMkLst>
            <pc:docMk/>
            <pc:sldMk cId="2530524224" sldId="1777"/>
            <ac:spMk id="24" creationId="{E4F05765-2D51-D0DA-736F-495F965F607B}"/>
          </ac:spMkLst>
        </pc:spChg>
        <pc:graphicFrameChg chg="mod">
          <ac:chgData name="Ryssaldy Demeuova" userId="1b36aab8-03ea-4a7c-9005-27f2602792bf" providerId="ADAL" clId="{CAD1C5A5-742C-4C5A-B0AC-18E89FDC0869}" dt="2025-06-25T06:33:49.938" v="106" actId="20577"/>
          <ac:graphicFrameMkLst>
            <pc:docMk/>
            <pc:sldMk cId="2530524224" sldId="1777"/>
            <ac:graphicFrameMk id="19" creationId="{175CF75E-6FEC-0687-4469-FC79B759CE74}"/>
          </ac:graphicFrameMkLst>
        </pc:graphicFrameChg>
      </pc:sldChg>
      <pc:sldChg chg="modSp add mod">
        <pc:chgData name="Ryssaldy Demeuova" userId="1b36aab8-03ea-4a7c-9005-27f2602792bf" providerId="ADAL" clId="{CAD1C5A5-742C-4C5A-B0AC-18E89FDC0869}" dt="2025-06-25T06:33:20.490" v="104" actId="1076"/>
        <pc:sldMkLst>
          <pc:docMk/>
          <pc:sldMk cId="884725887" sldId="1786"/>
        </pc:sldMkLst>
        <pc:spChg chg="mod">
          <ac:chgData name="Ryssaldy Demeuova" userId="1b36aab8-03ea-4a7c-9005-27f2602792bf" providerId="ADAL" clId="{CAD1C5A5-742C-4C5A-B0AC-18E89FDC0869}" dt="2025-06-25T06:33:20.490" v="104" actId="1076"/>
          <ac:spMkLst>
            <pc:docMk/>
            <pc:sldMk cId="884725887" sldId="1786"/>
            <ac:spMk id="2" creationId="{58EE1E58-E42F-2248-AECC-16D138F3A61C}"/>
          </ac:spMkLst>
        </pc:spChg>
      </pc:sldChg>
      <pc:sldChg chg="modSp add mod">
        <pc:chgData name="Ryssaldy Demeuova" userId="1b36aab8-03ea-4a7c-9005-27f2602792bf" providerId="ADAL" clId="{CAD1C5A5-742C-4C5A-B0AC-18E89FDC0869}" dt="2025-06-25T10:29:06.859" v="281" actId="27636"/>
        <pc:sldMkLst>
          <pc:docMk/>
          <pc:sldMk cId="3449277272" sldId="1824"/>
        </pc:sldMkLst>
        <pc:spChg chg="mod">
          <ac:chgData name="Ryssaldy Demeuova" userId="1b36aab8-03ea-4a7c-9005-27f2602792bf" providerId="ADAL" clId="{CAD1C5A5-742C-4C5A-B0AC-18E89FDC0869}" dt="2025-06-25T10:29:06.859" v="281" actId="27636"/>
          <ac:spMkLst>
            <pc:docMk/>
            <pc:sldMk cId="3449277272" sldId="1824"/>
            <ac:spMk id="3" creationId="{7FF78D03-AE7C-3A45-9F02-E77819862797}"/>
          </ac:spMkLst>
        </pc:spChg>
        <pc:picChg chg="mod">
          <ac:chgData name="Ryssaldy Demeuova" userId="1b36aab8-03ea-4a7c-9005-27f2602792bf" providerId="ADAL" clId="{CAD1C5A5-742C-4C5A-B0AC-18E89FDC0869}" dt="2025-06-25T06:33:13.247" v="103" actId="1076"/>
          <ac:picMkLst>
            <pc:docMk/>
            <pc:sldMk cId="3449277272" sldId="1824"/>
            <ac:picMk id="4" creationId="{F28C1A78-DFB4-F64A-9E29-1E03C27709E7}"/>
          </ac:picMkLst>
        </pc:picChg>
      </pc:sldChg>
      <pc:sldChg chg="new del">
        <pc:chgData name="Ryssaldy Demeuova" userId="1b36aab8-03ea-4a7c-9005-27f2602792bf" providerId="ADAL" clId="{CAD1C5A5-742C-4C5A-B0AC-18E89FDC0869}" dt="2025-06-25T10:32:35.390" v="340" actId="47"/>
        <pc:sldMkLst>
          <pc:docMk/>
          <pc:sldMk cId="171682268" sldId="1825"/>
        </pc:sldMkLst>
      </pc:sldChg>
      <pc:sldChg chg="modSp new mod">
        <pc:chgData name="Ryssaldy Demeuova" userId="1b36aab8-03ea-4a7c-9005-27f2602792bf" providerId="ADAL" clId="{CAD1C5A5-742C-4C5A-B0AC-18E89FDC0869}" dt="2025-06-25T10:50:20.729" v="414" actId="14100"/>
        <pc:sldMkLst>
          <pc:docMk/>
          <pc:sldMk cId="3033095812" sldId="1825"/>
        </pc:sldMkLst>
        <pc:spChg chg="mod">
          <ac:chgData name="Ryssaldy Demeuova" userId="1b36aab8-03ea-4a7c-9005-27f2602792bf" providerId="ADAL" clId="{CAD1C5A5-742C-4C5A-B0AC-18E89FDC0869}" dt="2025-06-25T10:49:48.650" v="408" actId="14100"/>
          <ac:spMkLst>
            <pc:docMk/>
            <pc:sldMk cId="3033095812" sldId="1825"/>
            <ac:spMk id="2" creationId="{831EB3AB-C7EC-A542-68F5-07A2283C451F}"/>
          </ac:spMkLst>
        </pc:spChg>
        <pc:spChg chg="mod">
          <ac:chgData name="Ryssaldy Demeuova" userId="1b36aab8-03ea-4a7c-9005-27f2602792bf" providerId="ADAL" clId="{CAD1C5A5-742C-4C5A-B0AC-18E89FDC0869}" dt="2025-06-25T10:50:20.729" v="414" actId="14100"/>
          <ac:spMkLst>
            <pc:docMk/>
            <pc:sldMk cId="3033095812" sldId="1825"/>
            <ac:spMk id="3" creationId="{CCD332E5-27DC-FA47-2409-66EE1098623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550E56-7363-4F5D-BE7C-5125BD3A752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EFE67F9-BEC3-44EE-A8E5-8935FA0F1480}">
      <dgm:prSet/>
      <dgm:spPr>
        <a:solidFill>
          <a:srgbClr val="FFCCFF">
            <a:alpha val="90000"/>
          </a:srgbClr>
        </a:solidFill>
      </dgm:spPr>
      <dgm:t>
        <a:bodyPr/>
        <a:lstStyle/>
        <a:p>
          <a:r>
            <a:rPr lang="ru-RU" dirty="0"/>
            <a:t>Платформа </a:t>
          </a:r>
          <a:r>
            <a:rPr lang="en-US" dirty="0"/>
            <a:t>KAP </a:t>
          </a:r>
          <a:r>
            <a:rPr lang="ru-RU" dirty="0"/>
            <a:t>взаимодействие с ключевыми группами населения для определения нужд и потребностей бенефициаров </a:t>
          </a:r>
          <a:endParaRPr lang="en-US" dirty="0"/>
        </a:p>
      </dgm:t>
    </dgm:pt>
    <dgm:pt modelId="{50BB73A2-F743-4A9E-A1B4-337105C7AAD1}" type="parTrans" cxnId="{3B3B6438-1E66-47CF-BBE5-F283EAD96D32}">
      <dgm:prSet/>
      <dgm:spPr/>
      <dgm:t>
        <a:bodyPr/>
        <a:lstStyle/>
        <a:p>
          <a:endParaRPr lang="en-US"/>
        </a:p>
      </dgm:t>
    </dgm:pt>
    <dgm:pt modelId="{43EC89A9-0209-4276-9CE6-F616936F6449}" type="sibTrans" cxnId="{3B3B6438-1E66-47CF-BBE5-F283EAD96D32}">
      <dgm:prSet/>
      <dgm:spPr/>
      <dgm:t>
        <a:bodyPr/>
        <a:lstStyle/>
        <a:p>
          <a:endParaRPr lang="en-US"/>
        </a:p>
      </dgm:t>
    </dgm:pt>
    <dgm:pt modelId="{BF5C8E90-E36E-4FB3-9404-0647EBEBF7ED}">
      <dgm:prSet/>
      <dgm:spPr>
        <a:solidFill>
          <a:srgbClr val="99FF66">
            <a:alpha val="89804"/>
          </a:srgbClr>
        </a:solidFill>
      </dgm:spPr>
      <dgm:t>
        <a:bodyPr/>
        <a:lstStyle/>
        <a:p>
          <a:r>
            <a:rPr lang="ru-RU" dirty="0"/>
            <a:t>Платформа СКК </a:t>
          </a:r>
        </a:p>
        <a:p>
          <a:r>
            <a:rPr lang="ru-RU" dirty="0"/>
            <a:t>24 членов </a:t>
          </a:r>
        </a:p>
      </dgm:t>
    </dgm:pt>
    <dgm:pt modelId="{9F03B82C-F4D4-462A-887E-57F0E795CF5B}" type="parTrans" cxnId="{1EDFDC4C-25D2-48F1-9E37-19194F8260C2}">
      <dgm:prSet/>
      <dgm:spPr/>
      <dgm:t>
        <a:bodyPr/>
        <a:lstStyle/>
        <a:p>
          <a:endParaRPr lang="en-US"/>
        </a:p>
      </dgm:t>
    </dgm:pt>
    <dgm:pt modelId="{3EC8AF5B-3BFE-4F9E-88D2-39B7DDF5DBD3}" type="sibTrans" cxnId="{1EDFDC4C-25D2-48F1-9E37-19194F8260C2}">
      <dgm:prSet/>
      <dgm:spPr/>
      <dgm:t>
        <a:bodyPr/>
        <a:lstStyle/>
        <a:p>
          <a:endParaRPr lang="en-US"/>
        </a:p>
      </dgm:t>
    </dgm:pt>
    <dgm:pt modelId="{2366228D-C28D-4FCB-945A-F6FD14C0B0E4}">
      <dgm:prSet/>
      <dgm:spPr>
        <a:solidFill>
          <a:srgbClr val="CCFFFF">
            <a:alpha val="90000"/>
          </a:srgbClr>
        </a:solidFill>
      </dgm:spPr>
      <dgm:t>
        <a:bodyPr/>
        <a:lstStyle/>
        <a:p>
          <a:r>
            <a:rPr lang="ru-RU" dirty="0"/>
            <a:t>Платформа для взаимодействия с Парламентом РК </a:t>
          </a:r>
        </a:p>
        <a:p>
          <a:r>
            <a:rPr lang="ru-RU" dirty="0"/>
            <a:t>(рычаг взаимодействия)</a:t>
          </a:r>
          <a:endParaRPr lang="en-US" dirty="0"/>
        </a:p>
      </dgm:t>
    </dgm:pt>
    <dgm:pt modelId="{1E11E574-00B8-405A-9E56-1C64A1D96F9B}" type="parTrans" cxnId="{E7D89ADF-782B-48B2-9406-50192518333F}">
      <dgm:prSet/>
      <dgm:spPr/>
      <dgm:t>
        <a:bodyPr/>
        <a:lstStyle/>
        <a:p>
          <a:endParaRPr lang="en-US"/>
        </a:p>
      </dgm:t>
    </dgm:pt>
    <dgm:pt modelId="{C66C217C-E01B-45FE-B758-A3270F126B92}" type="sibTrans" cxnId="{E7D89ADF-782B-48B2-9406-50192518333F}">
      <dgm:prSet/>
      <dgm:spPr/>
      <dgm:t>
        <a:bodyPr/>
        <a:lstStyle/>
        <a:p>
          <a:endParaRPr lang="en-US"/>
        </a:p>
      </dgm:t>
    </dgm:pt>
    <dgm:pt modelId="{02F1ACB3-AD2D-407B-816D-1BB201C724E0}" type="pres">
      <dgm:prSet presAssocID="{9E550E56-7363-4F5D-BE7C-5125BD3A752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42F05A-3994-4B96-BAE2-FE957CA7B5D5}" type="pres">
      <dgm:prSet presAssocID="{AEFE67F9-BEC3-44EE-A8E5-8935FA0F1480}" presName="hierRoot1" presStyleCnt="0"/>
      <dgm:spPr/>
    </dgm:pt>
    <dgm:pt modelId="{EE3DB93C-3201-4337-BEC8-ED67CE262D25}" type="pres">
      <dgm:prSet presAssocID="{AEFE67F9-BEC3-44EE-A8E5-8935FA0F1480}" presName="composite" presStyleCnt="0"/>
      <dgm:spPr/>
    </dgm:pt>
    <dgm:pt modelId="{B6212916-1DBC-4290-A8C4-9D9E1EC1856A}" type="pres">
      <dgm:prSet presAssocID="{AEFE67F9-BEC3-44EE-A8E5-8935FA0F1480}" presName="background" presStyleLbl="node0" presStyleIdx="0" presStyleCnt="3"/>
      <dgm:spPr/>
    </dgm:pt>
    <dgm:pt modelId="{46A31EAA-046E-47A6-8DE2-67967B857FDF}" type="pres">
      <dgm:prSet presAssocID="{AEFE67F9-BEC3-44EE-A8E5-8935FA0F1480}" presName="text" presStyleLbl="fgAcc0" presStyleIdx="0" presStyleCnt="3" custScaleX="96295" custScaleY="86541" custLinFactY="-3712" custLinFactNeighborX="-3803" custLinFactNeighborY="-100000">
        <dgm:presLayoutVars>
          <dgm:chPref val="3"/>
        </dgm:presLayoutVars>
      </dgm:prSet>
      <dgm:spPr/>
    </dgm:pt>
    <dgm:pt modelId="{27A4C2D8-C7CE-4DA2-9E59-D4EBF2D58DA9}" type="pres">
      <dgm:prSet presAssocID="{AEFE67F9-BEC3-44EE-A8E5-8935FA0F1480}" presName="hierChild2" presStyleCnt="0"/>
      <dgm:spPr/>
    </dgm:pt>
    <dgm:pt modelId="{449F1391-6272-4FD3-991D-D26D46B7AD6B}" type="pres">
      <dgm:prSet presAssocID="{BF5C8E90-E36E-4FB3-9404-0647EBEBF7ED}" presName="hierRoot1" presStyleCnt="0"/>
      <dgm:spPr/>
    </dgm:pt>
    <dgm:pt modelId="{CB20F801-3876-4B86-ADC6-1BF97D3A26BB}" type="pres">
      <dgm:prSet presAssocID="{BF5C8E90-E36E-4FB3-9404-0647EBEBF7ED}" presName="composite" presStyleCnt="0"/>
      <dgm:spPr/>
    </dgm:pt>
    <dgm:pt modelId="{2A057E75-20EE-4A64-ADC3-C22D2F0798BE}" type="pres">
      <dgm:prSet presAssocID="{BF5C8E90-E36E-4FB3-9404-0647EBEBF7ED}" presName="background" presStyleLbl="node0" presStyleIdx="1" presStyleCnt="3"/>
      <dgm:spPr/>
    </dgm:pt>
    <dgm:pt modelId="{44DE1B80-658D-460C-B300-FAFF25277CC9}" type="pres">
      <dgm:prSet presAssocID="{BF5C8E90-E36E-4FB3-9404-0647EBEBF7ED}" presName="text" presStyleLbl="fgAcc0" presStyleIdx="1" presStyleCnt="3" custScaleY="58706" custLinFactNeighborX="-2073" custLinFactNeighborY="-77833">
        <dgm:presLayoutVars>
          <dgm:chPref val="3"/>
        </dgm:presLayoutVars>
      </dgm:prSet>
      <dgm:spPr/>
    </dgm:pt>
    <dgm:pt modelId="{3CF64B76-40EB-4B78-9FC7-AA7F01DD2C13}" type="pres">
      <dgm:prSet presAssocID="{BF5C8E90-E36E-4FB3-9404-0647EBEBF7ED}" presName="hierChild2" presStyleCnt="0"/>
      <dgm:spPr/>
    </dgm:pt>
    <dgm:pt modelId="{154AAB1D-732D-49DE-BB95-DCAED1D431D1}" type="pres">
      <dgm:prSet presAssocID="{2366228D-C28D-4FCB-945A-F6FD14C0B0E4}" presName="hierRoot1" presStyleCnt="0"/>
      <dgm:spPr/>
    </dgm:pt>
    <dgm:pt modelId="{D1B46062-44F6-42BD-AFD8-6B1174AFCC6A}" type="pres">
      <dgm:prSet presAssocID="{2366228D-C28D-4FCB-945A-F6FD14C0B0E4}" presName="composite" presStyleCnt="0"/>
      <dgm:spPr/>
    </dgm:pt>
    <dgm:pt modelId="{D463526B-63F1-4354-BD2C-5D4E58B6A92E}" type="pres">
      <dgm:prSet presAssocID="{2366228D-C28D-4FCB-945A-F6FD14C0B0E4}" presName="background" presStyleLbl="node0" presStyleIdx="2" presStyleCnt="3"/>
      <dgm:spPr/>
    </dgm:pt>
    <dgm:pt modelId="{5CF2F044-3F6C-4E05-8B2D-2A6862B70A10}" type="pres">
      <dgm:prSet presAssocID="{2366228D-C28D-4FCB-945A-F6FD14C0B0E4}" presName="text" presStyleLbl="fgAcc0" presStyleIdx="2" presStyleCnt="3" custScaleY="70867" custLinFactNeighborX="-1738" custLinFactNeighborY="-78832">
        <dgm:presLayoutVars>
          <dgm:chPref val="3"/>
        </dgm:presLayoutVars>
      </dgm:prSet>
      <dgm:spPr/>
    </dgm:pt>
    <dgm:pt modelId="{22704A1B-1B2E-43B0-ADBA-6A52A426A2CF}" type="pres">
      <dgm:prSet presAssocID="{2366228D-C28D-4FCB-945A-F6FD14C0B0E4}" presName="hierChild2" presStyleCnt="0"/>
      <dgm:spPr/>
    </dgm:pt>
  </dgm:ptLst>
  <dgm:cxnLst>
    <dgm:cxn modelId="{3B3B6438-1E66-47CF-BBE5-F283EAD96D32}" srcId="{9E550E56-7363-4F5D-BE7C-5125BD3A752A}" destId="{AEFE67F9-BEC3-44EE-A8E5-8935FA0F1480}" srcOrd="0" destOrd="0" parTransId="{50BB73A2-F743-4A9E-A1B4-337105C7AAD1}" sibTransId="{43EC89A9-0209-4276-9CE6-F616936F6449}"/>
    <dgm:cxn modelId="{1EDFDC4C-25D2-48F1-9E37-19194F8260C2}" srcId="{9E550E56-7363-4F5D-BE7C-5125BD3A752A}" destId="{BF5C8E90-E36E-4FB3-9404-0647EBEBF7ED}" srcOrd="1" destOrd="0" parTransId="{9F03B82C-F4D4-462A-887E-57F0E795CF5B}" sibTransId="{3EC8AF5B-3BFE-4F9E-88D2-39B7DDF5DBD3}"/>
    <dgm:cxn modelId="{938E5557-2666-4CFE-B6A2-D52AC3AFEBFD}" type="presOf" srcId="{9E550E56-7363-4F5D-BE7C-5125BD3A752A}" destId="{02F1ACB3-AD2D-407B-816D-1BB201C724E0}" srcOrd="0" destOrd="0" presId="urn:microsoft.com/office/officeart/2005/8/layout/hierarchy1"/>
    <dgm:cxn modelId="{9D024E59-835D-42B3-99F5-CF994F25DCC2}" type="presOf" srcId="{BF5C8E90-E36E-4FB3-9404-0647EBEBF7ED}" destId="{44DE1B80-658D-460C-B300-FAFF25277CC9}" srcOrd="0" destOrd="0" presId="urn:microsoft.com/office/officeart/2005/8/layout/hierarchy1"/>
    <dgm:cxn modelId="{A0FE2FA6-4B73-4F38-A169-E59EFE634F17}" type="presOf" srcId="{2366228D-C28D-4FCB-945A-F6FD14C0B0E4}" destId="{5CF2F044-3F6C-4E05-8B2D-2A6862B70A10}" srcOrd="0" destOrd="0" presId="urn:microsoft.com/office/officeart/2005/8/layout/hierarchy1"/>
    <dgm:cxn modelId="{E7D89ADF-782B-48B2-9406-50192518333F}" srcId="{9E550E56-7363-4F5D-BE7C-5125BD3A752A}" destId="{2366228D-C28D-4FCB-945A-F6FD14C0B0E4}" srcOrd="2" destOrd="0" parTransId="{1E11E574-00B8-405A-9E56-1C64A1D96F9B}" sibTransId="{C66C217C-E01B-45FE-B758-A3270F126B92}"/>
    <dgm:cxn modelId="{99B093F3-BC4A-4FB4-ACB3-4A766C11F0E1}" type="presOf" srcId="{AEFE67F9-BEC3-44EE-A8E5-8935FA0F1480}" destId="{46A31EAA-046E-47A6-8DE2-67967B857FDF}" srcOrd="0" destOrd="0" presId="urn:microsoft.com/office/officeart/2005/8/layout/hierarchy1"/>
    <dgm:cxn modelId="{CAA59D38-45FF-46F5-A96E-6FDD012287F7}" type="presParOf" srcId="{02F1ACB3-AD2D-407B-816D-1BB201C724E0}" destId="{5942F05A-3994-4B96-BAE2-FE957CA7B5D5}" srcOrd="0" destOrd="0" presId="urn:microsoft.com/office/officeart/2005/8/layout/hierarchy1"/>
    <dgm:cxn modelId="{46D126D5-DD1C-4698-A708-2380025DBEA6}" type="presParOf" srcId="{5942F05A-3994-4B96-BAE2-FE957CA7B5D5}" destId="{EE3DB93C-3201-4337-BEC8-ED67CE262D25}" srcOrd="0" destOrd="0" presId="urn:microsoft.com/office/officeart/2005/8/layout/hierarchy1"/>
    <dgm:cxn modelId="{73D87EED-4D9A-4366-9A3C-A85B0EB9DA63}" type="presParOf" srcId="{EE3DB93C-3201-4337-BEC8-ED67CE262D25}" destId="{B6212916-1DBC-4290-A8C4-9D9E1EC1856A}" srcOrd="0" destOrd="0" presId="urn:microsoft.com/office/officeart/2005/8/layout/hierarchy1"/>
    <dgm:cxn modelId="{5BA14FC3-D13A-48F9-8B7A-373C2DBFFBD8}" type="presParOf" srcId="{EE3DB93C-3201-4337-BEC8-ED67CE262D25}" destId="{46A31EAA-046E-47A6-8DE2-67967B857FDF}" srcOrd="1" destOrd="0" presId="urn:microsoft.com/office/officeart/2005/8/layout/hierarchy1"/>
    <dgm:cxn modelId="{5527CE84-3D7C-4B29-B71D-1CE2AE8B154D}" type="presParOf" srcId="{5942F05A-3994-4B96-BAE2-FE957CA7B5D5}" destId="{27A4C2D8-C7CE-4DA2-9E59-D4EBF2D58DA9}" srcOrd="1" destOrd="0" presId="urn:microsoft.com/office/officeart/2005/8/layout/hierarchy1"/>
    <dgm:cxn modelId="{C185D3E0-113A-4C85-B062-16385DD9CFC3}" type="presParOf" srcId="{02F1ACB3-AD2D-407B-816D-1BB201C724E0}" destId="{449F1391-6272-4FD3-991D-D26D46B7AD6B}" srcOrd="1" destOrd="0" presId="urn:microsoft.com/office/officeart/2005/8/layout/hierarchy1"/>
    <dgm:cxn modelId="{3C63B628-F330-4B6F-8997-5D400467508C}" type="presParOf" srcId="{449F1391-6272-4FD3-991D-D26D46B7AD6B}" destId="{CB20F801-3876-4B86-ADC6-1BF97D3A26BB}" srcOrd="0" destOrd="0" presId="urn:microsoft.com/office/officeart/2005/8/layout/hierarchy1"/>
    <dgm:cxn modelId="{6A8019A5-D859-479E-B345-CF42FFF1C87A}" type="presParOf" srcId="{CB20F801-3876-4B86-ADC6-1BF97D3A26BB}" destId="{2A057E75-20EE-4A64-ADC3-C22D2F0798BE}" srcOrd="0" destOrd="0" presId="urn:microsoft.com/office/officeart/2005/8/layout/hierarchy1"/>
    <dgm:cxn modelId="{9D21008C-C1D5-4769-9CDC-A2078854E6B2}" type="presParOf" srcId="{CB20F801-3876-4B86-ADC6-1BF97D3A26BB}" destId="{44DE1B80-658D-460C-B300-FAFF25277CC9}" srcOrd="1" destOrd="0" presId="urn:microsoft.com/office/officeart/2005/8/layout/hierarchy1"/>
    <dgm:cxn modelId="{5C075C89-3F26-4AA2-A0EF-E00BC0FB17BA}" type="presParOf" srcId="{449F1391-6272-4FD3-991D-D26D46B7AD6B}" destId="{3CF64B76-40EB-4B78-9FC7-AA7F01DD2C13}" srcOrd="1" destOrd="0" presId="urn:microsoft.com/office/officeart/2005/8/layout/hierarchy1"/>
    <dgm:cxn modelId="{FD395602-807F-4FA4-A851-8A2F6CF49685}" type="presParOf" srcId="{02F1ACB3-AD2D-407B-816D-1BB201C724E0}" destId="{154AAB1D-732D-49DE-BB95-DCAED1D431D1}" srcOrd="2" destOrd="0" presId="urn:microsoft.com/office/officeart/2005/8/layout/hierarchy1"/>
    <dgm:cxn modelId="{D182C0B5-8511-423D-BF0B-FD99F3EC563E}" type="presParOf" srcId="{154AAB1D-732D-49DE-BB95-DCAED1D431D1}" destId="{D1B46062-44F6-42BD-AFD8-6B1174AFCC6A}" srcOrd="0" destOrd="0" presId="urn:microsoft.com/office/officeart/2005/8/layout/hierarchy1"/>
    <dgm:cxn modelId="{6805AD0B-68F0-4186-BA69-5665918D8685}" type="presParOf" srcId="{D1B46062-44F6-42BD-AFD8-6B1174AFCC6A}" destId="{D463526B-63F1-4354-BD2C-5D4E58B6A92E}" srcOrd="0" destOrd="0" presId="urn:microsoft.com/office/officeart/2005/8/layout/hierarchy1"/>
    <dgm:cxn modelId="{70A913CF-AD50-42E9-852A-F800517328A2}" type="presParOf" srcId="{D1B46062-44F6-42BD-AFD8-6B1174AFCC6A}" destId="{5CF2F044-3F6C-4E05-8B2D-2A6862B70A10}" srcOrd="1" destOrd="0" presId="urn:microsoft.com/office/officeart/2005/8/layout/hierarchy1"/>
    <dgm:cxn modelId="{FA0B8059-5454-4ECC-9F23-D2EB7CCCC0F3}" type="presParOf" srcId="{154AAB1D-732D-49DE-BB95-DCAED1D431D1}" destId="{22704A1B-1B2E-43B0-ADBA-6A52A426A2C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BC23EE-906D-1841-A220-BEF7A83BFDA8}" type="doc">
      <dgm:prSet loTypeId="urn:microsoft.com/office/officeart/2009/3/layout/PlusandMinus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0DA3F95-2228-B548-95A6-130950C96FB5}">
      <dgm:prSet custT="1"/>
      <dgm:spPr/>
      <dgm:t>
        <a:bodyPr/>
        <a:lstStyle/>
        <a:p>
          <a:pPr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dirty="0">
              <a:solidFill>
                <a:srgbClr val="336600"/>
              </a:solidFill>
            </a:rPr>
            <a:t>СКК</a:t>
          </a:r>
          <a:r>
            <a:rPr lang="en-US" sz="1800" b="1" dirty="0">
              <a:solidFill>
                <a:srgbClr val="336600"/>
              </a:solidFill>
            </a:rPr>
            <a:t>:</a:t>
          </a:r>
          <a:r>
            <a:rPr lang="ru-RU" sz="1800" b="1" dirty="0">
              <a:solidFill>
                <a:srgbClr val="336600"/>
              </a:solidFill>
            </a:rPr>
            <a:t> </a:t>
          </a:r>
        </a:p>
        <a:p>
          <a:pPr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dirty="0">
              <a:solidFill>
                <a:srgbClr val="336600"/>
              </a:solidFill>
            </a:rPr>
            <a:t>- НЕ РЕАЛИЗУЕТ И НЕ УПРАВЛЯЕТ РЕАЛИЗАЦИЕЙ  ГРАНТА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dirty="0">
              <a:solidFill>
                <a:srgbClr val="336600"/>
              </a:solidFill>
            </a:rPr>
            <a:t>- НЕ ВМЕШИВАЕТСЯ В ЕЖЕДНЕВНЫЕ ВОПРОСЫ УПРАВЛЕНИЯ (МИКРОУРОВЕНЬ)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rgbClr val="336600"/>
              </a:solidFill>
            </a:rPr>
            <a:t>- НЕ ВЫПОЛНЯТЯЕТ МОНИТОРИНГ И ОЦЕНКУ</a:t>
          </a:r>
        </a:p>
        <a:p>
          <a:pPr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/>
        </a:p>
      </dgm:t>
    </dgm:pt>
    <dgm:pt modelId="{29A92B12-5A57-2F43-80CB-05C0A7892B65}" type="parTrans" cxnId="{8D287698-5484-AE48-8140-E4A4554244D0}">
      <dgm:prSet/>
      <dgm:spPr/>
      <dgm:t>
        <a:bodyPr/>
        <a:lstStyle/>
        <a:p>
          <a:endParaRPr lang="ru-RU"/>
        </a:p>
      </dgm:t>
    </dgm:pt>
    <dgm:pt modelId="{829F38CF-DB3C-8E49-9345-BB6813A3EBF5}" type="sibTrans" cxnId="{8D287698-5484-AE48-8140-E4A4554244D0}">
      <dgm:prSet/>
      <dgm:spPr/>
      <dgm:t>
        <a:bodyPr/>
        <a:lstStyle/>
        <a:p>
          <a:endParaRPr lang="ru-RU"/>
        </a:p>
      </dgm:t>
    </dgm:pt>
    <dgm:pt modelId="{8879239D-8398-D04B-A174-4A5D91D357C9}">
      <dgm:prSet custT="1"/>
      <dgm:spPr/>
      <dgm:t>
        <a:bodyPr/>
        <a:lstStyle/>
        <a:p>
          <a:pPr rtl="0"/>
          <a:r>
            <a:rPr lang="ru-RU" sz="1800" b="1" dirty="0">
              <a:solidFill>
                <a:srgbClr val="336600"/>
              </a:solidFill>
            </a:rPr>
            <a:t>Например, СКК</a:t>
          </a:r>
          <a:r>
            <a:rPr lang="en-US" sz="1800" b="1" dirty="0">
              <a:solidFill>
                <a:srgbClr val="336600"/>
              </a:solidFill>
            </a:rPr>
            <a:t>:</a:t>
          </a:r>
          <a:endParaRPr lang="ru-RU" sz="1800" b="1" dirty="0">
            <a:solidFill>
              <a:srgbClr val="336600"/>
            </a:solidFill>
          </a:endParaRPr>
        </a:p>
        <a:p>
          <a:pPr rtl="0"/>
          <a:r>
            <a:rPr lang="ru-RU" sz="1800" dirty="0">
              <a:solidFill>
                <a:srgbClr val="336600"/>
              </a:solidFill>
            </a:rPr>
            <a:t>- ВЫЯВЛЯЕТ ПРОБЛЕМЫ НА ПУТИ РЕАЛИЗАЦИИ ГРАНТА</a:t>
          </a:r>
        </a:p>
        <a:p>
          <a:r>
            <a:rPr lang="ru-RU" sz="1800" dirty="0">
              <a:solidFill>
                <a:srgbClr val="336600"/>
              </a:solidFill>
            </a:rPr>
            <a:t>- ПОМОГАЕТ ОСНОВНОМУ ПОЛУЧАТЕЛЮ НАЙТИ РЕШЕНИЯ ПРОБЛЕМЫ</a:t>
          </a:r>
        </a:p>
        <a:p>
          <a:r>
            <a:rPr lang="ru-RU" sz="1800" dirty="0">
              <a:solidFill>
                <a:srgbClr val="336600"/>
              </a:solidFill>
            </a:rPr>
            <a:t>- СОДЕЙСТВУЕТ ОСНОВНОМУ ПОЛУЧАТЕЛЮ В РЕАЛИЗАЦИИ РЕШЕНИЙ, НА КОТОРЫЕ У НИХ НЕТ ПОЛНОМОЧИЙ И ВОЗМОЖНОСТЕЙ.</a:t>
          </a:r>
          <a:r>
            <a:rPr lang="ru-RU" sz="1800" dirty="0"/>
            <a:t> </a:t>
          </a:r>
        </a:p>
      </dgm:t>
    </dgm:pt>
    <dgm:pt modelId="{37FE2067-9AB9-C64E-86EC-282A6E1D5789}" type="parTrans" cxnId="{6CA3052D-E964-7147-BD87-6DA5AE4D4AA6}">
      <dgm:prSet/>
      <dgm:spPr/>
      <dgm:t>
        <a:bodyPr/>
        <a:lstStyle/>
        <a:p>
          <a:endParaRPr lang="ru-RU"/>
        </a:p>
      </dgm:t>
    </dgm:pt>
    <dgm:pt modelId="{8589CF31-8440-FF49-9D75-4FCEAA814CF2}" type="sibTrans" cxnId="{6CA3052D-E964-7147-BD87-6DA5AE4D4AA6}">
      <dgm:prSet/>
      <dgm:spPr/>
      <dgm:t>
        <a:bodyPr/>
        <a:lstStyle/>
        <a:p>
          <a:endParaRPr lang="ru-RU"/>
        </a:p>
      </dgm:t>
    </dgm:pt>
    <dgm:pt modelId="{33DEB0F3-C1BA-7D4A-A358-9A2E52214B57}" type="pres">
      <dgm:prSet presAssocID="{F3BC23EE-906D-1841-A220-BEF7A83BFDA8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A81E78B1-B86D-B642-8C6B-A26577BBA600}" type="pres">
      <dgm:prSet presAssocID="{F3BC23EE-906D-1841-A220-BEF7A83BFDA8}" presName="Background" presStyleLbl="bgImgPlace1" presStyleIdx="0" presStyleCnt="1" custScaleX="119902" custScaleY="116725"/>
      <dgm:spPr>
        <a:ln>
          <a:solidFill>
            <a:srgbClr val="800000"/>
          </a:solidFill>
        </a:ln>
      </dgm:spPr>
    </dgm:pt>
    <dgm:pt modelId="{65356BCA-FA27-6F42-B247-FF625F75871B}" type="pres">
      <dgm:prSet presAssocID="{F3BC23EE-906D-1841-A220-BEF7A83BFDA8}" presName="ParentText1" presStyleLbl="revTx" presStyleIdx="0" presStyleCnt="2" custScaleX="102529" custScaleY="109600" custLinFactNeighborX="-20861" custLinFactNeighborY="642">
        <dgm:presLayoutVars>
          <dgm:chMax val="0"/>
          <dgm:chPref val="0"/>
          <dgm:bulletEnabled val="1"/>
        </dgm:presLayoutVars>
      </dgm:prSet>
      <dgm:spPr/>
    </dgm:pt>
    <dgm:pt modelId="{16C46B7D-EB2D-114F-8329-9083DBD24CAC}" type="pres">
      <dgm:prSet presAssocID="{F3BC23EE-906D-1841-A220-BEF7A83BFDA8}" presName="ParentText2" presStyleLbl="revTx" presStyleIdx="1" presStyleCnt="2" custScaleX="99154" custLinFactNeighborX="6855" custLinFactNeighborY="-1643">
        <dgm:presLayoutVars>
          <dgm:chMax val="0"/>
          <dgm:chPref val="0"/>
          <dgm:bulletEnabled val="1"/>
        </dgm:presLayoutVars>
      </dgm:prSet>
      <dgm:spPr/>
    </dgm:pt>
    <dgm:pt modelId="{CA0D8FF7-63D2-1749-8D05-C6D5A4BFB402}" type="pres">
      <dgm:prSet presAssocID="{F3BC23EE-906D-1841-A220-BEF7A83BFDA8}" presName="Plus" presStyleLbl="alignNode1" presStyleIdx="0" presStyleCnt="2" custScaleX="37900" custScaleY="39416" custLinFactX="63803" custLinFactNeighborX="100000" custLinFactNeighborY="6406"/>
      <dgm:spPr>
        <a:solidFill>
          <a:srgbClr val="336600"/>
        </a:solidFill>
        <a:ln>
          <a:solidFill>
            <a:srgbClr val="800000"/>
          </a:solidFill>
        </a:ln>
      </dgm:spPr>
    </dgm:pt>
    <dgm:pt modelId="{5FB0477E-AF8C-2240-91AC-E520152DC2B5}" type="pres">
      <dgm:prSet presAssocID="{F3BC23EE-906D-1841-A220-BEF7A83BFDA8}" presName="Minus" presStyleLbl="alignNode1" presStyleIdx="1" presStyleCnt="2" custScaleX="48731" custScaleY="64979" custLinFactX="-64745" custLinFactNeighborX="-100000" custLinFactNeighborY="1608"/>
      <dgm:spPr>
        <a:solidFill>
          <a:srgbClr val="336600"/>
        </a:solidFill>
        <a:ln>
          <a:solidFill>
            <a:srgbClr val="800000"/>
          </a:solidFill>
        </a:ln>
      </dgm:spPr>
    </dgm:pt>
    <dgm:pt modelId="{13D14CDB-906B-F94B-8249-43DDA78D2B3F}" type="pres">
      <dgm:prSet presAssocID="{F3BC23EE-906D-1841-A220-BEF7A83BFDA8}" presName="Divider" presStyleLbl="parChTrans1D1" presStyleIdx="0" presStyleCnt="1"/>
      <dgm:spPr>
        <a:ln w="76200" cmpd="sng">
          <a:solidFill>
            <a:srgbClr val="800000"/>
          </a:solidFill>
        </a:ln>
      </dgm:spPr>
    </dgm:pt>
  </dgm:ptLst>
  <dgm:cxnLst>
    <dgm:cxn modelId="{3E840121-5B91-1F4B-89E4-D4C8CEFD1355}" type="presOf" srcId="{F3BC23EE-906D-1841-A220-BEF7A83BFDA8}" destId="{33DEB0F3-C1BA-7D4A-A358-9A2E52214B57}" srcOrd="0" destOrd="0" presId="urn:microsoft.com/office/officeart/2009/3/layout/PlusandMinus"/>
    <dgm:cxn modelId="{6CA3052D-E964-7147-BD87-6DA5AE4D4AA6}" srcId="{F3BC23EE-906D-1841-A220-BEF7A83BFDA8}" destId="{8879239D-8398-D04B-A174-4A5D91D357C9}" srcOrd="0" destOrd="0" parTransId="{37FE2067-9AB9-C64E-86EC-282A6E1D5789}" sibTransId="{8589CF31-8440-FF49-9D75-4FCEAA814CF2}"/>
    <dgm:cxn modelId="{FADBFB32-F4BC-A948-8F71-B67086D2C257}" type="presOf" srcId="{C0DA3F95-2228-B548-95A6-130950C96FB5}" destId="{16C46B7D-EB2D-114F-8329-9083DBD24CAC}" srcOrd="0" destOrd="0" presId="urn:microsoft.com/office/officeart/2009/3/layout/PlusandMinus"/>
    <dgm:cxn modelId="{8D287698-5484-AE48-8140-E4A4554244D0}" srcId="{F3BC23EE-906D-1841-A220-BEF7A83BFDA8}" destId="{C0DA3F95-2228-B548-95A6-130950C96FB5}" srcOrd="1" destOrd="0" parTransId="{29A92B12-5A57-2F43-80CB-05C0A7892B65}" sibTransId="{829F38CF-DB3C-8E49-9345-BB6813A3EBF5}"/>
    <dgm:cxn modelId="{04B2ADF8-FFDC-2F45-9452-2777E7AEDF96}" type="presOf" srcId="{8879239D-8398-D04B-A174-4A5D91D357C9}" destId="{65356BCA-FA27-6F42-B247-FF625F75871B}" srcOrd="0" destOrd="0" presId="urn:microsoft.com/office/officeart/2009/3/layout/PlusandMinus"/>
    <dgm:cxn modelId="{33E6DC20-1FAD-5843-A61A-06D1406C9C38}" type="presParOf" srcId="{33DEB0F3-C1BA-7D4A-A358-9A2E52214B57}" destId="{A81E78B1-B86D-B642-8C6B-A26577BBA600}" srcOrd="0" destOrd="0" presId="urn:microsoft.com/office/officeart/2009/3/layout/PlusandMinus"/>
    <dgm:cxn modelId="{ECDD7101-F03F-0747-A6C7-767702374429}" type="presParOf" srcId="{33DEB0F3-C1BA-7D4A-A358-9A2E52214B57}" destId="{65356BCA-FA27-6F42-B247-FF625F75871B}" srcOrd="1" destOrd="0" presId="urn:microsoft.com/office/officeart/2009/3/layout/PlusandMinus"/>
    <dgm:cxn modelId="{D7C17BA0-B5F0-6A49-A3BF-84A7B345C98A}" type="presParOf" srcId="{33DEB0F3-C1BA-7D4A-A358-9A2E52214B57}" destId="{16C46B7D-EB2D-114F-8329-9083DBD24CAC}" srcOrd="2" destOrd="0" presId="urn:microsoft.com/office/officeart/2009/3/layout/PlusandMinus"/>
    <dgm:cxn modelId="{17A91AED-496C-D740-ABA7-AC811CFD005C}" type="presParOf" srcId="{33DEB0F3-C1BA-7D4A-A358-9A2E52214B57}" destId="{CA0D8FF7-63D2-1749-8D05-C6D5A4BFB402}" srcOrd="3" destOrd="0" presId="urn:microsoft.com/office/officeart/2009/3/layout/PlusandMinus"/>
    <dgm:cxn modelId="{80A67F67-D00E-3F42-81E3-3F223924C9C0}" type="presParOf" srcId="{33DEB0F3-C1BA-7D4A-A358-9A2E52214B57}" destId="{5FB0477E-AF8C-2240-91AC-E520152DC2B5}" srcOrd="4" destOrd="0" presId="urn:microsoft.com/office/officeart/2009/3/layout/PlusandMinus"/>
    <dgm:cxn modelId="{8531E79A-F6E3-6440-A9B8-CA40F882914A}" type="presParOf" srcId="{33DEB0F3-C1BA-7D4A-A358-9A2E52214B57}" destId="{13D14CDB-906B-F94B-8249-43DDA78D2B3F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8CDC5D-806B-8347-89AA-2249798A9FF2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D7B8E5-8977-A546-91A3-D2E2515053CA}">
      <dgm:prSet custT="1"/>
      <dgm:spPr/>
      <dgm:t>
        <a:bodyPr/>
        <a:lstStyle/>
        <a:p>
          <a:pPr rtl="0"/>
          <a:r>
            <a:rPr lang="ru-RU" sz="1400" b="1" dirty="0">
              <a:solidFill>
                <a:srgbClr val="800000"/>
              </a:solidFill>
            </a:rPr>
            <a:t>СКК</a:t>
          </a:r>
        </a:p>
        <a:p>
          <a:pPr rtl="0"/>
          <a:r>
            <a:rPr lang="ru-RU" sz="1400" b="1" dirty="0">
              <a:solidFill>
                <a:srgbClr val="800000"/>
              </a:solidFill>
            </a:rPr>
            <a:t>И ЕГО КОМИТЕТЫ </a:t>
          </a:r>
        </a:p>
      </dgm:t>
    </dgm:pt>
    <dgm:pt modelId="{EA198D45-7A36-8E40-806D-17023F960054}" type="parTrans" cxnId="{413DCD3C-5829-9544-88F9-442102187CE1}">
      <dgm:prSet/>
      <dgm:spPr/>
      <dgm:t>
        <a:bodyPr/>
        <a:lstStyle/>
        <a:p>
          <a:endParaRPr lang="ru-RU"/>
        </a:p>
      </dgm:t>
    </dgm:pt>
    <dgm:pt modelId="{585BAE2C-2421-144D-8952-3E96B91936D4}" type="sibTrans" cxnId="{413DCD3C-5829-9544-88F9-442102187CE1}">
      <dgm:prSet/>
      <dgm:spPr/>
      <dgm:t>
        <a:bodyPr/>
        <a:lstStyle/>
        <a:p>
          <a:endParaRPr lang="ru-RU"/>
        </a:p>
      </dgm:t>
    </dgm:pt>
    <dgm:pt modelId="{34BC84CF-1241-B14D-AFA6-E46F99DCADB6}">
      <dgm:prSet custT="1"/>
      <dgm:spPr/>
      <dgm:t>
        <a:bodyPr/>
        <a:lstStyle/>
        <a:p>
          <a:pPr rtl="0"/>
          <a:r>
            <a:rPr lang="ru-RU" sz="1300" b="1" dirty="0">
              <a:solidFill>
                <a:srgbClr val="800000"/>
              </a:solidFill>
            </a:rPr>
            <a:t>ОСНОВНОЙ И СО-ПОЛУЧАТЕЛИ</a:t>
          </a:r>
        </a:p>
      </dgm:t>
    </dgm:pt>
    <dgm:pt modelId="{63F2BB3C-43F3-2E4E-ADE7-9C7C926B4C56}" type="parTrans" cxnId="{5F191125-1E0F-A740-8C3F-137CC4467886}">
      <dgm:prSet/>
      <dgm:spPr/>
      <dgm:t>
        <a:bodyPr/>
        <a:lstStyle/>
        <a:p>
          <a:endParaRPr lang="ru-RU"/>
        </a:p>
      </dgm:t>
    </dgm:pt>
    <dgm:pt modelId="{6BDD8AB9-CF43-1D4D-AF40-BB7EE8764DD1}" type="sibTrans" cxnId="{5F191125-1E0F-A740-8C3F-137CC4467886}">
      <dgm:prSet/>
      <dgm:spPr/>
      <dgm:t>
        <a:bodyPr/>
        <a:lstStyle/>
        <a:p>
          <a:endParaRPr lang="ru-RU"/>
        </a:p>
      </dgm:t>
    </dgm:pt>
    <dgm:pt modelId="{0A265F26-64CE-C940-8190-A2E247E81B86}">
      <dgm:prSet custT="1"/>
      <dgm:spPr/>
      <dgm:t>
        <a:bodyPr/>
        <a:lstStyle/>
        <a:p>
          <a:pPr rtl="0"/>
          <a:r>
            <a:rPr lang="ru-RU" sz="1400" b="1" dirty="0">
              <a:solidFill>
                <a:srgbClr val="800000"/>
              </a:solidFill>
            </a:rPr>
            <a:t>ПОРТФОЛИО МЕНЕДЖЕР ГФ</a:t>
          </a:r>
        </a:p>
      </dgm:t>
    </dgm:pt>
    <dgm:pt modelId="{3412FAB2-E5AF-2B43-9882-86D206EA4EA1}" type="parTrans" cxnId="{72153275-4C90-1343-990D-DFE89C2D6F4C}">
      <dgm:prSet/>
      <dgm:spPr/>
      <dgm:t>
        <a:bodyPr/>
        <a:lstStyle/>
        <a:p>
          <a:endParaRPr lang="ru-RU"/>
        </a:p>
      </dgm:t>
    </dgm:pt>
    <dgm:pt modelId="{66E2951A-896D-FD4A-97CF-DD5C47A01502}" type="sibTrans" cxnId="{72153275-4C90-1343-990D-DFE89C2D6F4C}">
      <dgm:prSet/>
      <dgm:spPr/>
      <dgm:t>
        <a:bodyPr/>
        <a:lstStyle/>
        <a:p>
          <a:endParaRPr lang="ru-RU"/>
        </a:p>
      </dgm:t>
    </dgm:pt>
    <dgm:pt modelId="{686EA143-FFD7-334B-98FE-570F05C1D947}">
      <dgm:prSet custT="1"/>
      <dgm:spPr/>
      <dgm:t>
        <a:bodyPr/>
        <a:lstStyle/>
        <a:p>
          <a:pPr rtl="0"/>
          <a:r>
            <a:rPr lang="ru-RU" sz="1600" b="1" dirty="0">
              <a:solidFill>
                <a:srgbClr val="800000"/>
              </a:solidFill>
            </a:rPr>
            <a:t>МАФ</a:t>
          </a:r>
        </a:p>
      </dgm:t>
    </dgm:pt>
    <dgm:pt modelId="{F03B06A9-86FB-964B-9AD5-CCA1EF5E212B}" type="parTrans" cxnId="{428C40E6-CFBF-034A-90D0-42555735CE79}">
      <dgm:prSet/>
      <dgm:spPr/>
      <dgm:t>
        <a:bodyPr/>
        <a:lstStyle/>
        <a:p>
          <a:endParaRPr lang="ru-RU"/>
        </a:p>
      </dgm:t>
    </dgm:pt>
    <dgm:pt modelId="{F3D62A43-4F8D-DC43-84F2-66C6964443EE}" type="sibTrans" cxnId="{428C40E6-CFBF-034A-90D0-42555735CE79}">
      <dgm:prSet/>
      <dgm:spPr/>
      <dgm:t>
        <a:bodyPr/>
        <a:lstStyle/>
        <a:p>
          <a:endParaRPr lang="ru-RU"/>
        </a:p>
      </dgm:t>
    </dgm:pt>
    <dgm:pt modelId="{DE7B7077-0B2E-9B44-A6DB-08DE915C8B22}" type="pres">
      <dgm:prSet presAssocID="{918CDC5D-806B-8347-89AA-2249798A9FF2}" presName="compositeShape" presStyleCnt="0">
        <dgm:presLayoutVars>
          <dgm:chMax val="7"/>
          <dgm:dir/>
          <dgm:resizeHandles val="exact"/>
        </dgm:presLayoutVars>
      </dgm:prSet>
      <dgm:spPr/>
    </dgm:pt>
    <dgm:pt modelId="{F5D53481-7A1D-EC48-95C5-C6051E22DC02}" type="pres">
      <dgm:prSet presAssocID="{8CD7B8E5-8977-A546-91A3-D2E2515053CA}" presName="circ1" presStyleLbl="vennNode1" presStyleIdx="0" presStyleCnt="4"/>
      <dgm:spPr/>
    </dgm:pt>
    <dgm:pt modelId="{761B95FA-7DAC-344B-AA13-46E79B13894C}" type="pres">
      <dgm:prSet presAssocID="{8CD7B8E5-8977-A546-91A3-D2E2515053C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CBCD417-3F44-2B40-AC91-884AE9FDBF7F}" type="pres">
      <dgm:prSet presAssocID="{34BC84CF-1241-B14D-AFA6-E46F99DCADB6}" presName="circ2" presStyleLbl="vennNode1" presStyleIdx="1" presStyleCnt="4" custScaleX="108220"/>
      <dgm:spPr/>
    </dgm:pt>
    <dgm:pt modelId="{51131044-970D-1A48-930B-CEC9899C03ED}" type="pres">
      <dgm:prSet presAssocID="{34BC84CF-1241-B14D-AFA6-E46F99DCADB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FD1B1CD-E2C8-1B47-84E3-3E6DE5F0E93A}" type="pres">
      <dgm:prSet presAssocID="{0A265F26-64CE-C940-8190-A2E247E81B86}" presName="circ3" presStyleLbl="vennNode1" presStyleIdx="2" presStyleCnt="4"/>
      <dgm:spPr/>
    </dgm:pt>
    <dgm:pt modelId="{D905C186-9EE3-2D49-A5CE-16A6B5AF2E1E}" type="pres">
      <dgm:prSet presAssocID="{0A265F26-64CE-C940-8190-A2E247E81B8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74E38C2-79B3-7147-ADA9-0E05E5DF99A3}" type="pres">
      <dgm:prSet presAssocID="{686EA143-FFD7-334B-98FE-570F05C1D947}" presName="circ4" presStyleLbl="vennNode1" presStyleIdx="3" presStyleCnt="4" custScaleX="108055"/>
      <dgm:spPr/>
    </dgm:pt>
    <dgm:pt modelId="{6284E03E-6EB3-D44E-99B9-0CBA49989A60}" type="pres">
      <dgm:prSet presAssocID="{686EA143-FFD7-334B-98FE-570F05C1D94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CD91612-7EA2-D34F-9B80-E31AB7FA2318}" type="presOf" srcId="{918CDC5D-806B-8347-89AA-2249798A9FF2}" destId="{DE7B7077-0B2E-9B44-A6DB-08DE915C8B22}" srcOrd="0" destOrd="0" presId="urn:microsoft.com/office/officeart/2005/8/layout/venn1"/>
    <dgm:cxn modelId="{056C0720-5784-1542-A494-191830FF7A69}" type="presOf" srcId="{8CD7B8E5-8977-A546-91A3-D2E2515053CA}" destId="{761B95FA-7DAC-344B-AA13-46E79B13894C}" srcOrd="1" destOrd="0" presId="urn:microsoft.com/office/officeart/2005/8/layout/venn1"/>
    <dgm:cxn modelId="{5F191125-1E0F-A740-8C3F-137CC4467886}" srcId="{918CDC5D-806B-8347-89AA-2249798A9FF2}" destId="{34BC84CF-1241-B14D-AFA6-E46F99DCADB6}" srcOrd="1" destOrd="0" parTransId="{63F2BB3C-43F3-2E4E-ADE7-9C7C926B4C56}" sibTransId="{6BDD8AB9-CF43-1D4D-AF40-BB7EE8764DD1}"/>
    <dgm:cxn modelId="{596BD62C-E911-574B-8B55-785FB2FD8805}" type="presOf" srcId="{686EA143-FFD7-334B-98FE-570F05C1D947}" destId="{A74E38C2-79B3-7147-ADA9-0E05E5DF99A3}" srcOrd="0" destOrd="0" presId="urn:microsoft.com/office/officeart/2005/8/layout/venn1"/>
    <dgm:cxn modelId="{413DCD3C-5829-9544-88F9-442102187CE1}" srcId="{918CDC5D-806B-8347-89AA-2249798A9FF2}" destId="{8CD7B8E5-8977-A546-91A3-D2E2515053CA}" srcOrd="0" destOrd="0" parTransId="{EA198D45-7A36-8E40-806D-17023F960054}" sibTransId="{585BAE2C-2421-144D-8952-3E96B91936D4}"/>
    <dgm:cxn modelId="{BAD1CD3E-EEE7-0549-A4B6-FC1BB72DFC43}" type="presOf" srcId="{0A265F26-64CE-C940-8190-A2E247E81B86}" destId="{D905C186-9EE3-2D49-A5CE-16A6B5AF2E1E}" srcOrd="1" destOrd="0" presId="urn:microsoft.com/office/officeart/2005/8/layout/venn1"/>
    <dgm:cxn modelId="{B425A16C-B7FA-834B-A45A-9E3A2AF6BFBE}" type="presOf" srcId="{34BC84CF-1241-B14D-AFA6-E46F99DCADB6}" destId="{51131044-970D-1A48-930B-CEC9899C03ED}" srcOrd="1" destOrd="0" presId="urn:microsoft.com/office/officeart/2005/8/layout/venn1"/>
    <dgm:cxn modelId="{E25DEA51-44BE-FD45-948E-55CAB79258A4}" type="presOf" srcId="{686EA143-FFD7-334B-98FE-570F05C1D947}" destId="{6284E03E-6EB3-D44E-99B9-0CBA49989A60}" srcOrd="1" destOrd="0" presId="urn:microsoft.com/office/officeart/2005/8/layout/venn1"/>
    <dgm:cxn modelId="{72153275-4C90-1343-990D-DFE89C2D6F4C}" srcId="{918CDC5D-806B-8347-89AA-2249798A9FF2}" destId="{0A265F26-64CE-C940-8190-A2E247E81B86}" srcOrd="2" destOrd="0" parTransId="{3412FAB2-E5AF-2B43-9882-86D206EA4EA1}" sibTransId="{66E2951A-896D-FD4A-97CF-DD5C47A01502}"/>
    <dgm:cxn modelId="{24992087-4484-F844-819D-7C6C28FB5D51}" type="presOf" srcId="{0A265F26-64CE-C940-8190-A2E247E81B86}" destId="{9FD1B1CD-E2C8-1B47-84E3-3E6DE5F0E93A}" srcOrd="0" destOrd="0" presId="urn:microsoft.com/office/officeart/2005/8/layout/venn1"/>
    <dgm:cxn modelId="{D06A79AD-A15D-6947-AABA-5A80C791CBCC}" type="presOf" srcId="{34BC84CF-1241-B14D-AFA6-E46F99DCADB6}" destId="{2CBCD417-3F44-2B40-AC91-884AE9FDBF7F}" srcOrd="0" destOrd="0" presId="urn:microsoft.com/office/officeart/2005/8/layout/venn1"/>
    <dgm:cxn modelId="{7AE1C2AE-1E7C-2D43-80B7-4D7EF96EA0FD}" type="presOf" srcId="{8CD7B8E5-8977-A546-91A3-D2E2515053CA}" destId="{F5D53481-7A1D-EC48-95C5-C6051E22DC02}" srcOrd="0" destOrd="0" presId="urn:microsoft.com/office/officeart/2005/8/layout/venn1"/>
    <dgm:cxn modelId="{428C40E6-CFBF-034A-90D0-42555735CE79}" srcId="{918CDC5D-806B-8347-89AA-2249798A9FF2}" destId="{686EA143-FFD7-334B-98FE-570F05C1D947}" srcOrd="3" destOrd="0" parTransId="{F03B06A9-86FB-964B-9AD5-CCA1EF5E212B}" sibTransId="{F3D62A43-4F8D-DC43-84F2-66C6964443EE}"/>
    <dgm:cxn modelId="{337C278F-0497-DD47-86E1-09A7FD2B457A}" type="presParOf" srcId="{DE7B7077-0B2E-9B44-A6DB-08DE915C8B22}" destId="{F5D53481-7A1D-EC48-95C5-C6051E22DC02}" srcOrd="0" destOrd="0" presId="urn:microsoft.com/office/officeart/2005/8/layout/venn1"/>
    <dgm:cxn modelId="{DC54D8B7-B02B-8044-B0BE-098742FC6020}" type="presParOf" srcId="{DE7B7077-0B2E-9B44-A6DB-08DE915C8B22}" destId="{761B95FA-7DAC-344B-AA13-46E79B13894C}" srcOrd="1" destOrd="0" presId="urn:microsoft.com/office/officeart/2005/8/layout/venn1"/>
    <dgm:cxn modelId="{E4245BEE-A7A3-2041-9B0C-3FE99827D977}" type="presParOf" srcId="{DE7B7077-0B2E-9B44-A6DB-08DE915C8B22}" destId="{2CBCD417-3F44-2B40-AC91-884AE9FDBF7F}" srcOrd="2" destOrd="0" presId="urn:microsoft.com/office/officeart/2005/8/layout/venn1"/>
    <dgm:cxn modelId="{0D6C1C76-14BB-2449-938F-94A6758EC63F}" type="presParOf" srcId="{DE7B7077-0B2E-9B44-A6DB-08DE915C8B22}" destId="{51131044-970D-1A48-930B-CEC9899C03ED}" srcOrd="3" destOrd="0" presId="urn:microsoft.com/office/officeart/2005/8/layout/venn1"/>
    <dgm:cxn modelId="{16BC1464-D486-9B4A-B2E5-CCBA19345E01}" type="presParOf" srcId="{DE7B7077-0B2E-9B44-A6DB-08DE915C8B22}" destId="{9FD1B1CD-E2C8-1B47-84E3-3E6DE5F0E93A}" srcOrd="4" destOrd="0" presId="urn:microsoft.com/office/officeart/2005/8/layout/venn1"/>
    <dgm:cxn modelId="{BADE9E4D-9EDE-CF4F-AAD9-48CAE1237CF2}" type="presParOf" srcId="{DE7B7077-0B2E-9B44-A6DB-08DE915C8B22}" destId="{D905C186-9EE3-2D49-A5CE-16A6B5AF2E1E}" srcOrd="5" destOrd="0" presId="urn:microsoft.com/office/officeart/2005/8/layout/venn1"/>
    <dgm:cxn modelId="{E2605097-A506-3340-A30B-E1485E27A495}" type="presParOf" srcId="{DE7B7077-0B2E-9B44-A6DB-08DE915C8B22}" destId="{A74E38C2-79B3-7147-ADA9-0E05E5DF99A3}" srcOrd="6" destOrd="0" presId="urn:microsoft.com/office/officeart/2005/8/layout/venn1"/>
    <dgm:cxn modelId="{94B0AF6E-956F-A94E-BE6D-E6438D05D6AF}" type="presParOf" srcId="{DE7B7077-0B2E-9B44-A6DB-08DE915C8B22}" destId="{6284E03E-6EB3-D44E-99B9-0CBA49989A60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12916-1DBC-4290-A8C4-9D9E1EC1856A}">
      <dsp:nvSpPr>
        <dsp:cNvPr id="0" name=""/>
        <dsp:cNvSpPr/>
      </dsp:nvSpPr>
      <dsp:spPr>
        <a:xfrm>
          <a:off x="-89610" y="-262623"/>
          <a:ext cx="2395830" cy="13672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31EAA-046E-47A6-8DE2-67967B857FDF}">
      <dsp:nvSpPr>
        <dsp:cNvPr id="0" name=""/>
        <dsp:cNvSpPr/>
      </dsp:nvSpPr>
      <dsp:spPr>
        <a:xfrm>
          <a:off x="186835" y="0"/>
          <a:ext cx="2395830" cy="1367250"/>
        </a:xfrm>
        <a:prstGeom prst="roundRect">
          <a:avLst>
            <a:gd name="adj" fmla="val 10000"/>
          </a:avLst>
        </a:prstGeom>
        <a:solidFill>
          <a:srgbClr val="FFCCFF">
            <a:alpha val="90000"/>
          </a:srgb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Платформа </a:t>
          </a:r>
          <a:r>
            <a:rPr lang="en-US" sz="1400" kern="1200" dirty="0"/>
            <a:t>KAP </a:t>
          </a:r>
          <a:r>
            <a:rPr lang="ru-RU" sz="1400" kern="1200" dirty="0"/>
            <a:t>взаимодействие с ключевыми группами населения для определения нужд и потребностей бенефициаров </a:t>
          </a:r>
          <a:endParaRPr lang="en-US" sz="1400" kern="1200" dirty="0"/>
        </a:p>
      </dsp:txBody>
      <dsp:txXfrm>
        <a:off x="226880" y="40045"/>
        <a:ext cx="2315740" cy="1287160"/>
      </dsp:txXfrm>
    </dsp:sp>
    <dsp:sp modelId="{2A057E75-20EE-4A64-ADC3-C22D2F0798BE}">
      <dsp:nvSpPr>
        <dsp:cNvPr id="0" name=""/>
        <dsp:cNvSpPr/>
      </dsp:nvSpPr>
      <dsp:spPr>
        <a:xfrm>
          <a:off x="2902154" y="54903"/>
          <a:ext cx="2488011" cy="92748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E1B80-658D-460C-B300-FAFF25277CC9}">
      <dsp:nvSpPr>
        <dsp:cNvPr id="0" name=""/>
        <dsp:cNvSpPr/>
      </dsp:nvSpPr>
      <dsp:spPr>
        <a:xfrm>
          <a:off x="3178600" y="317526"/>
          <a:ext cx="2488011" cy="927488"/>
        </a:xfrm>
        <a:prstGeom prst="roundRect">
          <a:avLst>
            <a:gd name="adj" fmla="val 10000"/>
          </a:avLst>
        </a:prstGeom>
        <a:solidFill>
          <a:srgbClr val="99FF66">
            <a:alpha val="89804"/>
          </a:srgb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Платформа СКК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24 членов </a:t>
          </a:r>
        </a:p>
      </dsp:txBody>
      <dsp:txXfrm>
        <a:off x="3205765" y="344691"/>
        <a:ext cx="2433681" cy="873158"/>
      </dsp:txXfrm>
    </dsp:sp>
    <dsp:sp modelId="{D463526B-63F1-4354-BD2C-5D4E58B6A92E}">
      <dsp:nvSpPr>
        <dsp:cNvPr id="0" name=""/>
        <dsp:cNvSpPr/>
      </dsp:nvSpPr>
      <dsp:spPr>
        <a:xfrm>
          <a:off x="5951392" y="39120"/>
          <a:ext cx="2488011" cy="111961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2F044-3F6C-4E05-8B2D-2A6862B70A10}">
      <dsp:nvSpPr>
        <dsp:cNvPr id="0" name=""/>
        <dsp:cNvSpPr/>
      </dsp:nvSpPr>
      <dsp:spPr>
        <a:xfrm>
          <a:off x="6227838" y="301743"/>
          <a:ext cx="2488011" cy="1119618"/>
        </a:xfrm>
        <a:prstGeom prst="roundRect">
          <a:avLst>
            <a:gd name="adj" fmla="val 10000"/>
          </a:avLst>
        </a:prstGeom>
        <a:solidFill>
          <a:srgbClr val="CCFFFF">
            <a:alpha val="90000"/>
          </a:srgb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Платформа для взаимодействия с Парламентом РК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(рычаг взаимодействия)</a:t>
          </a:r>
          <a:endParaRPr lang="en-US" sz="1400" kern="1200" dirty="0"/>
        </a:p>
      </dsp:txBody>
      <dsp:txXfrm>
        <a:off x="6260630" y="334535"/>
        <a:ext cx="2422427" cy="1054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E78B1-B86D-B642-8C6B-A26577BBA600}">
      <dsp:nvSpPr>
        <dsp:cNvPr id="0" name=""/>
        <dsp:cNvSpPr/>
      </dsp:nvSpPr>
      <dsp:spPr>
        <a:xfrm>
          <a:off x="-4" y="100619"/>
          <a:ext cx="8610609" cy="4332002"/>
        </a:xfrm>
        <a:prstGeom prst="rect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5356BCA-FA27-6F42-B247-FF625F75871B}">
      <dsp:nvSpPr>
        <dsp:cNvPr id="0" name=""/>
        <dsp:cNvSpPr/>
      </dsp:nvSpPr>
      <dsp:spPr>
        <a:xfrm>
          <a:off x="191388" y="713001"/>
          <a:ext cx="3419135" cy="3479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336600"/>
              </a:solidFill>
            </a:rPr>
            <a:t>Например, СКК</a:t>
          </a:r>
          <a:r>
            <a:rPr lang="en-US" sz="1800" b="1" kern="1200" dirty="0">
              <a:solidFill>
                <a:srgbClr val="336600"/>
              </a:solidFill>
            </a:rPr>
            <a:t>:</a:t>
          </a:r>
          <a:endParaRPr lang="ru-RU" sz="1800" b="1" kern="1200" dirty="0">
            <a:solidFill>
              <a:srgbClr val="336600"/>
            </a:solidFill>
          </a:endParaRP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36600"/>
              </a:solidFill>
            </a:rPr>
            <a:t>- ВЫЯВЛЯЕТ ПРОБЛЕМЫ НА ПУТИ РЕАЛИЗАЦИИ ГРАНТА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36600"/>
              </a:solidFill>
            </a:rPr>
            <a:t>- ПОМОГАЕТ ОСНОВНОМУ ПОЛУЧАТЕЛЮ НАЙТИ РЕШЕНИЯ ПРОБЛЕМЫ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36600"/>
              </a:solidFill>
            </a:rPr>
            <a:t>- СОДЕЙСТВУЕТ ОСНОВНОМУ ПОЛУЧАТЕЛЮ В РЕАЛИЗАЦИИ РЕШЕНИЙ, НА КОТОРЫЕ У НИХ НЕТ ПОЛНОМОЧИЙ И ВОЗМОЖНОСТЕЙ.</a:t>
          </a:r>
          <a:r>
            <a:rPr lang="ru-RU" sz="1800" kern="1200" dirty="0"/>
            <a:t> </a:t>
          </a:r>
        </a:p>
      </dsp:txBody>
      <dsp:txXfrm>
        <a:off x="191388" y="713001"/>
        <a:ext cx="3419135" cy="3479759"/>
      </dsp:txXfrm>
    </dsp:sp>
    <dsp:sp modelId="{16C46B7D-EB2D-114F-8329-9083DBD24CAC}">
      <dsp:nvSpPr>
        <dsp:cNvPr id="0" name=""/>
        <dsp:cNvSpPr/>
      </dsp:nvSpPr>
      <dsp:spPr>
        <a:xfrm>
          <a:off x="4581024" y="792851"/>
          <a:ext cx="3306585" cy="3174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336600"/>
              </a:solidFill>
            </a:rPr>
            <a:t>СКК</a:t>
          </a:r>
          <a:r>
            <a:rPr lang="en-US" sz="1800" b="1" kern="1200" dirty="0">
              <a:solidFill>
                <a:srgbClr val="336600"/>
              </a:solidFill>
            </a:rPr>
            <a:t>:</a:t>
          </a:r>
          <a:r>
            <a:rPr lang="ru-RU" sz="1800" b="1" kern="1200" dirty="0">
              <a:solidFill>
                <a:srgbClr val="336600"/>
              </a:solidFill>
            </a:rPr>
            <a:t>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36600"/>
              </a:solidFill>
            </a:rPr>
            <a:t>- НЕ РЕАЛИЗУЕТ И НЕ УПРАВЛЯЕТ РЕАЛИЗАЦИЕЙ  ГРАНТА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36600"/>
              </a:solidFill>
            </a:rPr>
            <a:t>- НЕ ВМЕШИВАЕТСЯ В ЕЖЕДНЕВНЫЕ ВОПРОСЫ УПРАВЛЕНИЯ (МИКРОУРОВЕНЬ)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rgbClr val="336600"/>
              </a:solidFill>
            </a:rPr>
            <a:t>- НЕ ВЫПОЛНЯТЯЕТ МОНИТОРИНГ И ОЦЕНКУ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/>
        </a:p>
      </dsp:txBody>
      <dsp:txXfrm>
        <a:off x="4581024" y="792851"/>
        <a:ext cx="3306585" cy="3174963"/>
      </dsp:txXfrm>
    </dsp:sp>
    <dsp:sp modelId="{CA0D8FF7-63D2-1749-8D05-C6D5A4BFB402}">
      <dsp:nvSpPr>
        <dsp:cNvPr id="0" name=""/>
        <dsp:cNvSpPr/>
      </dsp:nvSpPr>
      <dsp:spPr>
        <a:xfrm>
          <a:off x="2706000" y="183232"/>
          <a:ext cx="531834" cy="553107"/>
        </a:xfrm>
        <a:prstGeom prst="plus">
          <a:avLst>
            <a:gd name="adj" fmla="val 32810"/>
          </a:avLst>
        </a:prstGeom>
        <a:solidFill>
          <a:srgbClr val="336600"/>
        </a:solidFill>
        <a:ln w="9525" cap="flat" cmpd="sng" algn="ctr">
          <a:solidFill>
            <a:srgbClr val="8000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B0477E-AF8C-2240-91AC-E520152DC2B5}">
      <dsp:nvSpPr>
        <dsp:cNvPr id="0" name=""/>
        <dsp:cNvSpPr/>
      </dsp:nvSpPr>
      <dsp:spPr>
        <a:xfrm>
          <a:off x="5068202" y="259440"/>
          <a:ext cx="643596" cy="294092"/>
        </a:xfrm>
        <a:prstGeom prst="rect">
          <a:avLst/>
        </a:prstGeom>
        <a:solidFill>
          <a:srgbClr val="336600"/>
        </a:solidFill>
        <a:ln w="9525" cap="flat" cmpd="sng" algn="ctr">
          <a:solidFill>
            <a:srgbClr val="8000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D14CDB-906B-F94B-8249-43DDA78D2B3F}">
      <dsp:nvSpPr>
        <dsp:cNvPr id="0" name=""/>
        <dsp:cNvSpPr/>
      </dsp:nvSpPr>
      <dsp:spPr>
        <a:xfrm>
          <a:off x="4305299" y="851805"/>
          <a:ext cx="825" cy="3032395"/>
        </a:xfrm>
        <a:prstGeom prst="line">
          <a:avLst/>
        </a:prstGeom>
        <a:noFill/>
        <a:ln w="76200" cap="flat" cmpd="sng" algn="ctr">
          <a:solidFill>
            <a:srgbClr val="8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53481-7A1D-EC48-95C5-C6051E22DC02}">
      <dsp:nvSpPr>
        <dsp:cNvPr id="0" name=""/>
        <dsp:cNvSpPr/>
      </dsp:nvSpPr>
      <dsp:spPr>
        <a:xfrm>
          <a:off x="1403046" y="46481"/>
          <a:ext cx="2417064" cy="241706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800000"/>
              </a:solidFill>
            </a:rPr>
            <a:t>СКК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800000"/>
              </a:solidFill>
            </a:rPr>
            <a:t>И ЕГО КОМИТЕТЫ </a:t>
          </a:r>
        </a:p>
      </dsp:txBody>
      <dsp:txXfrm>
        <a:off x="1681938" y="371855"/>
        <a:ext cx="1859280" cy="766953"/>
      </dsp:txXfrm>
    </dsp:sp>
    <dsp:sp modelId="{2CBCD417-3F44-2B40-AC91-884AE9FDBF7F}">
      <dsp:nvSpPr>
        <dsp:cNvPr id="0" name=""/>
        <dsp:cNvSpPr/>
      </dsp:nvSpPr>
      <dsp:spPr>
        <a:xfrm>
          <a:off x="2372791" y="1115567"/>
          <a:ext cx="2615746" cy="241706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solidFill>
                <a:srgbClr val="800000"/>
              </a:solidFill>
            </a:rPr>
            <a:t>ОСНОВНОЙ И СО-ПОЛУЧАТЕЛИ</a:t>
          </a:r>
        </a:p>
      </dsp:txBody>
      <dsp:txXfrm>
        <a:off x="3781270" y="1394460"/>
        <a:ext cx="1006056" cy="1859280"/>
      </dsp:txXfrm>
    </dsp:sp>
    <dsp:sp modelId="{9FD1B1CD-E2C8-1B47-84E3-3E6DE5F0E93A}">
      <dsp:nvSpPr>
        <dsp:cNvPr id="0" name=""/>
        <dsp:cNvSpPr/>
      </dsp:nvSpPr>
      <dsp:spPr>
        <a:xfrm>
          <a:off x="1403046" y="2184654"/>
          <a:ext cx="2417064" cy="241706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800000"/>
              </a:solidFill>
            </a:rPr>
            <a:t>ПОРТФОЛИО МЕНЕДЖЕР ГФ</a:t>
          </a:r>
        </a:p>
      </dsp:txBody>
      <dsp:txXfrm>
        <a:off x="1681938" y="3509391"/>
        <a:ext cx="1859280" cy="766953"/>
      </dsp:txXfrm>
    </dsp:sp>
    <dsp:sp modelId="{A74E38C2-79B3-7147-ADA9-0E05E5DF99A3}">
      <dsp:nvSpPr>
        <dsp:cNvPr id="0" name=""/>
        <dsp:cNvSpPr/>
      </dsp:nvSpPr>
      <dsp:spPr>
        <a:xfrm>
          <a:off x="236613" y="1115567"/>
          <a:ext cx="2611758" cy="2417064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800000"/>
              </a:solidFill>
            </a:rPr>
            <a:t>МАФ</a:t>
          </a:r>
        </a:p>
      </dsp:txBody>
      <dsp:txXfrm>
        <a:off x="437518" y="1394460"/>
        <a:ext cx="1004522" cy="185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AB269-C6B6-42BD-A457-9F71464A5CCC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AE904-6A2F-43A9-A548-96E215775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7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E904-6A2F-43A9-A548-96E215775AC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4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GMSPowerPoint_Title_Revise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362200" y="838200"/>
            <a:ext cx="6477000" cy="1524000"/>
          </a:xfrm>
        </p:spPr>
        <p:txBody>
          <a:bodyPr/>
          <a:lstStyle>
            <a:lvl1pPr algn="ctr">
              <a:defRPr>
                <a:solidFill>
                  <a:srgbClr val="29292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2514600"/>
            <a:ext cx="6400800" cy="990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-Click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2E672-2C92-4574-975A-EEF0D3FAFB5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87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3EBFD-5473-4FBC-8D66-0CCD19B289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4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1336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484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E4DF9-9A3E-422D-AC79-D65255FBA9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440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GMSPowerPoint_Title_Revise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362200" y="838200"/>
            <a:ext cx="6477000" cy="1524000"/>
          </a:xfrm>
        </p:spPr>
        <p:txBody>
          <a:bodyPr/>
          <a:lstStyle>
            <a:lvl1pPr algn="ctr">
              <a:defRPr>
                <a:solidFill>
                  <a:srgbClr val="29292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2514600"/>
            <a:ext cx="6400800" cy="990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-Click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2E672-2C92-4574-975A-EEF0D3FAFB5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065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0AFE9-623D-4778-93C9-D4599353B9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636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8538D-A357-4EB0-8C05-8293EC1FD4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65685-C50C-4679-A53A-E4C943F1AE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440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71F4-5E37-4899-BF84-F3941BF207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322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7BA01-07CF-4FCE-B795-CE6CAE5B79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594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85D3F-89C4-4632-8158-E1150F9CE9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46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F282A-DC5E-402A-B21D-093397FA26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68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0AFE9-623D-4778-93C9-D4599353B9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0875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A0146-60DD-4847-818B-47A7BC27E9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734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3EBFD-5473-4FBC-8D66-0CCD19B289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413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1336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484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E4DF9-9A3E-422D-AC79-D65255FBA9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70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8538D-A357-4EB0-8C05-8293EC1FD4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5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65685-C50C-4679-A53A-E4C943F1AE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2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71F4-5E37-4899-BF84-F3941BF207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14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7BA01-07CF-4FCE-B795-CE6CAE5B79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47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85D3F-89C4-4632-8158-E1150F9CE9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35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F282A-DC5E-402A-B21D-093397FA26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31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A0146-60DD-4847-818B-47A7BC27E9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44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GMSPowerPoint3_horizba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52400"/>
            <a:ext cx="7239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FA65B8-554B-4EBC-A9D0-C034C62CBD7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8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GMSPowerPoint3_horizba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52400"/>
            <a:ext cx="7239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FA65B8-554B-4EBC-A9D0-C034C62CBD7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0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lobalfund.org/media/11719/strategy_globalfund2023-2028_framework_ru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lobalfund.org/media/7503/ccm_countrycoordinatingmechanism_policy_ru.pdf" TargetMode="External"/><Relationship Id="rId2" Type="http://schemas.openxmlformats.org/officeDocument/2006/relationships/hyperlink" Target="https://www.theglobalfund.org/en/lfa/" TargetMode="Externa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447B2832-4355-2397-5C21-9044D26B1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2209800"/>
            <a:ext cx="6629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Myriad Roman" pitchFamily="34" charset="0"/>
              </a:defRPr>
            </a:lvl9pPr>
          </a:lstStyle>
          <a:p>
            <a:pPr eaLnBrk="1" hangingPunct="1"/>
            <a:r>
              <a:rPr lang="ru-RU" sz="4400" b="1" kern="0">
                <a:solidFill>
                  <a:srgbClr val="336600"/>
                </a:solidFill>
              </a:rPr>
              <a:t>Надзорная функция: </a:t>
            </a:r>
            <a:br>
              <a:rPr lang="ru-RU" sz="4400" b="1" kern="0">
                <a:solidFill>
                  <a:srgbClr val="336600"/>
                </a:solidFill>
              </a:rPr>
            </a:br>
            <a:r>
              <a:rPr lang="ru-RU" sz="4400" b="1" kern="0">
                <a:solidFill>
                  <a:srgbClr val="336600"/>
                </a:solidFill>
              </a:rPr>
              <a:t>роль и обязанности СКК </a:t>
            </a:r>
            <a:endParaRPr lang="en-US" sz="4400" b="1" kern="0" dirty="0">
              <a:solidFill>
                <a:srgbClr val="33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43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3200" b="1" dirty="0">
                <a:solidFill>
                  <a:srgbClr val="336600"/>
                </a:solidFill>
              </a:rPr>
              <a:t>ЧТО УЧИТЫВАЕТСЯ (В)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05400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>
                <a:solidFill>
                  <a:srgbClr val="336600"/>
                </a:solidFill>
              </a:rPr>
              <a:t>В) СКК создал постоянный надзорный орган, обладающий необходимым уровнем экспертных знаний и навыков для проведения регулярных надзорных проверок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526823"/>
              </p:ext>
            </p:extLst>
          </p:nvPr>
        </p:nvGraphicFramePr>
        <p:xfrm>
          <a:off x="304800" y="2743200"/>
          <a:ext cx="84582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9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Пример документации (подтверждение)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416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1) Надзорный</a:t>
                      </a: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 орган обладает навыками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финансовое управление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экспертные знания в области конкретных заболеваний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управление закупками и снабжением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управление программами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Входят представители затронутых групп и ЛЖВ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2) Протоколы заседаний с фиксацией официального назначения или выборов членов Надзорного органа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Мандат надзорного органа, имена, биографические справки (резюме) членов  Надзорного органа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solidFill>
                          <a:srgbClr val="3366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2) Протоколы заседаний СКК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161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3200" b="1" dirty="0">
                <a:solidFill>
                  <a:srgbClr val="336600"/>
                </a:solidFill>
              </a:rPr>
              <a:t>ЧТО УЧИТЫВАЕТСЯ (С)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343400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>
                <a:solidFill>
                  <a:srgbClr val="800000"/>
                </a:solidFill>
              </a:rPr>
              <a:t> </a:t>
            </a:r>
            <a:endParaRPr lang="en-US" sz="1800" i="1" dirty="0">
              <a:solidFill>
                <a:srgbClr val="33660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336600"/>
                </a:solidFill>
              </a:rPr>
              <a:t>С) Надзорный орган или СКК запрашивает информацию в порядке обратной связи от не членов СКК и людей, живущих с заболеваниями и/или затронутых заболеваниями</a:t>
            </a:r>
          </a:p>
          <a:p>
            <a:pPr marL="0" indent="0">
              <a:buNone/>
            </a:pPr>
            <a:endParaRPr lang="ru-RU" sz="18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endParaRPr lang="ru-RU" sz="1800" dirty="0">
              <a:solidFill>
                <a:srgbClr val="336600"/>
              </a:solidFill>
            </a:endParaRPr>
          </a:p>
          <a:p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287756"/>
              </p:ext>
            </p:extLst>
          </p:nvPr>
        </p:nvGraphicFramePr>
        <p:xfrm>
          <a:off x="381000" y="3581400"/>
          <a:ext cx="83058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Пример документации (подтверждение)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Документальное</a:t>
                      </a: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 подтверждение консультаций, надзорные поездки Надзорного органа (по крайней мере 1 раз в 6 месяцев) для получения обратной связи от не членов СКК и людей, живущих с заболеванием и/или затронутых заболеваниями</a:t>
                      </a:r>
                      <a:endParaRPr lang="ru-RU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Протоколы</a:t>
                      </a: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 заседаний, электронные сообщения, отчеты о консультациях, отчеты о надзорных поездках, сайт СКК</a:t>
                      </a:r>
                      <a:endParaRPr lang="ru-RU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48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3200" b="1" dirty="0">
                <a:solidFill>
                  <a:srgbClr val="336600"/>
                </a:solidFill>
              </a:rPr>
              <a:t>МИНИМАЛЬНЫЕ СТАНДАРТЫ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9530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>
                <a:solidFill>
                  <a:srgbClr val="336600"/>
                </a:solidFill>
              </a:rPr>
              <a:t>D</a:t>
            </a:r>
            <a:r>
              <a:rPr lang="ru-RU" sz="1800" dirty="0">
                <a:solidFill>
                  <a:srgbClr val="336600"/>
                </a:solidFill>
              </a:rPr>
              <a:t>) Надзорный орган проводит надзорную деятельность и обсуждает препятствия с каждым ОР; выявляет проблемы, рекомендует возможную реструктуризацию программ и, при необходимости, соответствующее перераспределение средств между видами программной деятельности (подтверждают протоколы/отчеты заседаний Надзорного органа, инструмент надзорной деятельности, план работы по устранению недостатков, веб сайт СКК).</a:t>
            </a:r>
            <a:endParaRPr lang="en-US" sz="1800" dirty="0">
              <a:solidFill>
                <a:srgbClr val="336600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36600"/>
                </a:solidFill>
              </a:rPr>
              <a:t>Е) СКК принимает решения и корректирующие меры в случае выявления проблем и препятствий (подтверждает инструмент надзорной деятельности, план устранения недостатков, протоколы заседания Надзорного органа)</a:t>
            </a:r>
            <a:endParaRPr lang="en-US" sz="1800" dirty="0">
              <a:solidFill>
                <a:srgbClr val="336600"/>
              </a:solidFill>
            </a:endParaRPr>
          </a:p>
          <a:p>
            <a:pPr marL="0" indent="0" algn="just">
              <a:buNone/>
            </a:pPr>
            <a:r>
              <a:rPr lang="en-US" sz="1800" dirty="0">
                <a:solidFill>
                  <a:srgbClr val="336600"/>
                </a:solidFill>
              </a:rPr>
              <a:t>F</a:t>
            </a:r>
            <a:r>
              <a:rPr lang="ru-RU" sz="1800" dirty="0">
                <a:solidFill>
                  <a:srgbClr val="336600"/>
                </a:solidFill>
              </a:rPr>
              <a:t>) СКК ежеквартально информирует о результатах надзорной деятельности Секретариат Глобального фонда и заинтересованные стороны в стране с применением процедур, указанных в его плане надзорной деятельности (подтверждают отчеты о надзорной деятельности, электронные сообщения, веб сайт).</a:t>
            </a:r>
          </a:p>
          <a:p>
            <a:pPr marL="0" indent="0" algn="ctr">
              <a:buNone/>
            </a:pPr>
            <a:r>
              <a:rPr lang="ru-RU" sz="1800" dirty="0">
                <a:solidFill>
                  <a:srgbClr val="800000"/>
                </a:solidFill>
              </a:rPr>
              <a:t>Минимальные стандарты обязательны с января 2015 года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9476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dirty="0">
                <a:solidFill>
                  <a:srgbClr val="336600"/>
                </a:solidFill>
              </a:rPr>
              <a:t> ОСНОВНАЯ ЗАДАЧА НАДЗОРА</a:t>
            </a:r>
            <a:r>
              <a:rPr lang="en-US" sz="3200" dirty="0">
                <a:solidFill>
                  <a:srgbClr val="336600"/>
                </a:solidFill>
              </a:rPr>
              <a:t>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2400" b="1" dirty="0">
              <a:solidFill>
                <a:srgbClr val="800000"/>
              </a:solidFill>
            </a:endParaRPr>
          </a:p>
          <a:p>
            <a:pPr marL="0" indent="0" algn="ctr">
              <a:buNone/>
            </a:pPr>
            <a:endParaRPr lang="ru-RU" sz="2400" dirty="0">
              <a:solidFill>
                <a:srgbClr val="008000"/>
              </a:solidFill>
            </a:endParaRPr>
          </a:p>
          <a:p>
            <a:pPr marL="0" indent="0" algn="ctr">
              <a:buNone/>
            </a:pPr>
            <a:r>
              <a:rPr lang="ru-RU" sz="2400" dirty="0">
                <a:solidFill>
                  <a:srgbClr val="008000"/>
                </a:solidFill>
              </a:rPr>
              <a:t>Наблюдение за эффективностью внедрения гранта со стороны Основного получателя, в обеспечении достижения запланированных целей в рамках </a:t>
            </a:r>
            <a:r>
              <a:rPr lang="ru-RU" sz="2400" dirty="0" err="1">
                <a:solidFill>
                  <a:srgbClr val="008000"/>
                </a:solidFill>
              </a:rPr>
              <a:t>грантовой</a:t>
            </a:r>
            <a:r>
              <a:rPr lang="ru-RU" sz="2400" dirty="0">
                <a:solidFill>
                  <a:srgbClr val="008000"/>
                </a:solidFill>
              </a:rPr>
              <a:t> деятельности и рационального и эффективного </a:t>
            </a:r>
            <a:r>
              <a:rPr lang="ru-RU" sz="2400">
                <a:solidFill>
                  <a:srgbClr val="008000"/>
                </a:solidFill>
              </a:rPr>
              <a:t>использования кадровых </a:t>
            </a:r>
            <a:r>
              <a:rPr lang="ru-RU" sz="2400" dirty="0">
                <a:solidFill>
                  <a:srgbClr val="008000"/>
                </a:solidFill>
              </a:rPr>
              <a:t>и финансовых ресурсов </a:t>
            </a:r>
            <a:endParaRPr lang="uk-UA" sz="2400" dirty="0">
              <a:solidFill>
                <a:srgbClr val="008000"/>
              </a:solidFill>
            </a:endParaRPr>
          </a:p>
          <a:p>
            <a:pPr marL="0" indent="0" algn="ctr">
              <a:buNone/>
            </a:pPr>
            <a:endParaRPr lang="uk-UA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130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dirty="0">
                <a:solidFill>
                  <a:srgbClr val="336600"/>
                </a:solidFill>
              </a:rPr>
              <a:t>МАКРО- И МИКРОУРОВЕНЬ</a:t>
            </a:r>
            <a:r>
              <a:rPr lang="en-US" sz="3200" dirty="0">
                <a:solidFill>
                  <a:srgbClr val="336600"/>
                </a:solidFill>
              </a:rPr>
              <a:t> </a:t>
            </a:r>
          </a:p>
        </p:txBody>
      </p:sp>
      <p:graphicFrame>
        <p:nvGraphicFramePr>
          <p:cNvPr id="2" name="Содержимое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27106"/>
              </p:ext>
            </p:extLst>
          </p:nvPr>
        </p:nvGraphicFramePr>
        <p:xfrm>
          <a:off x="304800" y="1524000"/>
          <a:ext cx="8534400" cy="480059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9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rgbClr val="800000"/>
                          </a:solidFill>
                        </a:rPr>
                        <a:t> НАДЗОР СКК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rgbClr val="800000"/>
                          </a:solidFill>
                        </a:rPr>
                        <a:t>МОНИТОРИНГ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>
                          <a:solidFill>
                            <a:srgbClr val="800000"/>
                          </a:solidFill>
                        </a:rPr>
                        <a:t>ОСНОВНОГО ПОЛУЧАТЕЛЯ</a:t>
                      </a:r>
                      <a:endParaRPr lang="ru-RU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5616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Стратегическая направленность</a:t>
                      </a:r>
                      <a:r>
                        <a:rPr lang="ru-RU" sz="1800" baseline="0" dirty="0">
                          <a:solidFill>
                            <a:srgbClr val="336600"/>
                          </a:solidFill>
                        </a:rPr>
                        <a:t> действий О</a:t>
                      </a: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сновных получателей</a:t>
                      </a:r>
                      <a:r>
                        <a:rPr lang="ru-RU" sz="1800" baseline="0" dirty="0">
                          <a:solidFill>
                            <a:srgbClr val="336600"/>
                          </a:solidFill>
                        </a:rPr>
                        <a:t> на</a:t>
                      </a:r>
                      <a:r>
                        <a:rPr lang="en-US" sz="1800" baseline="0" dirty="0">
                          <a:solidFill>
                            <a:srgbClr val="336600"/>
                          </a:solidFill>
                        </a:rPr>
                        <a:t>:</a:t>
                      </a:r>
                      <a:endParaRPr lang="ru-RU" sz="1800" baseline="0" dirty="0">
                        <a:solidFill>
                          <a:srgbClr val="33660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>
                          <a:solidFill>
                            <a:srgbClr val="336600"/>
                          </a:solidFill>
                        </a:rPr>
                        <a:t>достижение целей гранта</a:t>
                      </a:r>
                      <a:r>
                        <a:rPr lang="en-US" sz="1800" dirty="0">
                          <a:solidFill>
                            <a:srgbClr val="336600"/>
                          </a:solidFill>
                        </a:rPr>
                        <a:t>;</a:t>
                      </a:r>
                      <a:endParaRPr lang="ru-RU" sz="1800" dirty="0">
                        <a:solidFill>
                          <a:srgbClr val="33660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выполнение</a:t>
                      </a:r>
                      <a:r>
                        <a:rPr lang="ru-RU" sz="1800" baseline="0" dirty="0">
                          <a:solidFill>
                            <a:srgbClr val="336600"/>
                          </a:solidFill>
                        </a:rPr>
                        <a:t> </a:t>
                      </a: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рекомендаций</a:t>
                      </a:r>
                      <a:r>
                        <a:rPr lang="en-US" sz="1800" dirty="0">
                          <a:solidFill>
                            <a:srgbClr val="336600"/>
                          </a:solidFill>
                        </a:rPr>
                        <a:t>;</a:t>
                      </a: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эффективное использование ресурсов</a:t>
                      </a:r>
                      <a:r>
                        <a:rPr lang="en-US" sz="1800" dirty="0">
                          <a:solidFill>
                            <a:srgbClr val="336600"/>
                          </a:solidFill>
                        </a:rPr>
                        <a:t>;</a:t>
                      </a:r>
                      <a:endParaRPr lang="ru-RU" sz="1800" dirty="0">
                        <a:solidFill>
                          <a:srgbClr val="33660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>
                          <a:solidFill>
                            <a:srgbClr val="336600"/>
                          </a:solidFill>
                        </a:rPr>
                        <a:t>предоставление услуг людям, действительно нуждающихся </a:t>
                      </a:r>
                      <a:r>
                        <a:rPr lang="ru-RU" sz="1800" dirty="0">
                          <a:solidFill>
                            <a:srgbClr val="336600"/>
                          </a:solidFill>
                        </a:rPr>
                        <a:t> в помощи. </a:t>
                      </a:r>
                    </a:p>
                    <a:p>
                      <a:pPr algn="ctr"/>
                      <a:endParaRPr lang="ru-RU" u="sng" baseline="0" dirty="0">
                        <a:solidFill>
                          <a:srgbClr val="800000"/>
                        </a:solidFill>
                      </a:endParaRPr>
                    </a:p>
                    <a:p>
                      <a:pPr algn="ctr"/>
                      <a:r>
                        <a:rPr lang="ru-RU" u="sng" baseline="0" dirty="0">
                          <a:solidFill>
                            <a:srgbClr val="800000"/>
                          </a:solidFill>
                        </a:rPr>
                        <a:t>Макроуровень</a:t>
                      </a:r>
                      <a:r>
                        <a:rPr lang="en-US" u="sng" baseline="0" dirty="0">
                          <a:solidFill>
                            <a:srgbClr val="800000"/>
                          </a:solidFill>
                        </a:rPr>
                        <a:t>:</a:t>
                      </a:r>
                      <a:r>
                        <a:rPr lang="ru-RU" u="sng" baseline="0" dirty="0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ru-RU" baseline="0" dirty="0">
                          <a:solidFill>
                            <a:srgbClr val="800000"/>
                          </a:solidFill>
                        </a:rPr>
                        <a:t>отслеживание </a:t>
                      </a:r>
                      <a:r>
                        <a:rPr lang="ru-RU" u="sng" baseline="0" dirty="0">
                          <a:solidFill>
                            <a:srgbClr val="800000"/>
                          </a:solidFill>
                        </a:rPr>
                        <a:t>СКК </a:t>
                      </a:r>
                      <a:r>
                        <a:rPr lang="ru-RU" baseline="0" dirty="0">
                          <a:solidFill>
                            <a:srgbClr val="800000"/>
                          </a:solidFill>
                        </a:rPr>
                        <a:t>общей картины реализации гранта и возникающих препятствий, слабых мест.</a:t>
                      </a:r>
                      <a:endParaRPr lang="ru-RU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Мониторинг и оценка гранта</a:t>
                      </a:r>
                      <a:r>
                        <a:rPr lang="en-US" dirty="0">
                          <a:solidFill>
                            <a:srgbClr val="336600"/>
                          </a:solidFill>
                        </a:rPr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отслеживание выполнения показателей гранта</a:t>
                      </a:r>
                      <a:r>
                        <a:rPr lang="en-US" dirty="0">
                          <a:solidFill>
                            <a:srgbClr val="336600"/>
                          </a:solidFill>
                        </a:rPr>
                        <a:t>;</a:t>
                      </a: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подготовка отчета о достижении целей гранта</a:t>
                      </a:r>
                      <a:r>
                        <a:rPr lang="en-US" dirty="0">
                          <a:solidFill>
                            <a:srgbClr val="336600"/>
                          </a:solidFill>
                        </a:rPr>
                        <a:t>;</a:t>
                      </a:r>
                      <a:endParaRPr lang="ru-RU" dirty="0">
                        <a:solidFill>
                          <a:srgbClr val="33660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внедрение системы отчетности и мониторинга со-получателей, проведение ежегодного аудита финансовой отчетности со-получателей</a:t>
                      </a:r>
                      <a:r>
                        <a:rPr lang="en-US" dirty="0">
                          <a:solidFill>
                            <a:srgbClr val="336600"/>
                          </a:solidFill>
                        </a:rPr>
                        <a:t>.</a:t>
                      </a:r>
                      <a:endParaRPr lang="ru-RU" dirty="0">
                        <a:solidFill>
                          <a:srgbClr val="336600"/>
                        </a:solidFill>
                      </a:endParaRPr>
                    </a:p>
                    <a:p>
                      <a:pPr algn="ctr"/>
                      <a:r>
                        <a:rPr lang="ru-RU" u="sng" dirty="0">
                          <a:solidFill>
                            <a:srgbClr val="800000"/>
                          </a:solidFill>
                        </a:rPr>
                        <a:t>Микроуровень</a:t>
                      </a:r>
                      <a:r>
                        <a:rPr lang="en-US" u="sng" baseline="0" dirty="0">
                          <a:solidFill>
                            <a:srgbClr val="800000"/>
                          </a:solidFill>
                        </a:rPr>
                        <a:t>:</a:t>
                      </a:r>
                      <a:r>
                        <a:rPr lang="ru-RU" u="sng" baseline="0" dirty="0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ru-RU" u="none" baseline="0" dirty="0">
                          <a:solidFill>
                            <a:srgbClr val="800000"/>
                          </a:solidFill>
                        </a:rPr>
                        <a:t>рутинное отслеживание хода реализации гранта Основным получателем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614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7543801" cy="627062"/>
          </a:xfrm>
        </p:spPr>
        <p:txBody>
          <a:bodyPr/>
          <a:lstStyle/>
          <a:p>
            <a:pPr algn="ctr" eaLnBrk="1" hangingPunct="1"/>
            <a:r>
              <a:rPr lang="ru-RU" sz="3200" b="1" dirty="0">
                <a:solidFill>
                  <a:srgbClr val="336600"/>
                </a:solidFill>
              </a:rPr>
              <a:t>СОБЛЮДЕНИЕ ГРАНИЦЫ </a:t>
            </a:r>
            <a:endParaRPr lang="en-US" sz="3200" b="1" dirty="0">
              <a:solidFill>
                <a:srgbClr val="3366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88093280"/>
              </p:ext>
            </p:extLst>
          </p:nvPr>
        </p:nvGraphicFramePr>
        <p:xfrm>
          <a:off x="418197" y="1645561"/>
          <a:ext cx="8610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547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КЛЮЧЕВЫЕ ВОПРОСЫ НАДЗОРА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926696"/>
              </p:ext>
            </p:extLst>
          </p:nvPr>
        </p:nvGraphicFramePr>
        <p:xfrm>
          <a:off x="304800" y="1600200"/>
          <a:ext cx="8686800" cy="47701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ФИНАНСЫ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Где находятся деньги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 Будут ли он получены вовремя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 Распределяются ли они оперативно и надлежащим образом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 Кто получает выгоду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ЗАКУПКИ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Направляются ли медикаменты, лабораторные принадлежности и прочее согласно необходимости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 Своевременно ли получают их организации,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реализующие услуги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Надежна ли и безопасна система распределения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Получают ли их пациенты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ВНЕДРЕНИЕ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Проводятся ли мероприятия согласно графику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Получают ли услуги нуждающиеся в них</a:t>
                      </a:r>
                      <a:r>
                        <a:rPr lang="en-US" b="0" baseline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РЕЗУЛЬТАТЫ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Достигаются ли цели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УСТОЙЧИВОСТЬ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Продолжаются ли мероприятия после ухода </a:t>
                      </a:r>
                      <a:r>
                        <a:rPr lang="ru-RU" b="0" u="sng" dirty="0">
                          <a:solidFill>
                            <a:srgbClr val="336600"/>
                          </a:solidFill>
                        </a:rPr>
                        <a:t>ГФ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952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ОТЧЕТНОСТЬ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Своевременно ли подаются точные и полные отчеты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800000"/>
                          </a:solidFill>
                        </a:rPr>
                        <a:t>ТЕХПОМОЩЬ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Какие «узкие места» существуют   (например,</a:t>
                      </a:r>
                      <a:r>
                        <a:rPr lang="ru-RU" b="0" baseline="0" dirty="0">
                          <a:solidFill>
                            <a:srgbClr val="336600"/>
                          </a:solidFill>
                        </a:rPr>
                        <a:t> з</a:t>
                      </a:r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акупки, кадры)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Какая техпомощь нужна для наращивания потенциала и решения проблем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r>
                        <a:rPr lang="ru-RU" b="0" dirty="0">
                          <a:solidFill>
                            <a:srgbClr val="336600"/>
                          </a:solidFill>
                        </a:rPr>
                        <a:t> Какие результаты использования техпомощи</a:t>
                      </a:r>
                      <a:r>
                        <a:rPr lang="en-US" b="0" dirty="0">
                          <a:solidFill>
                            <a:srgbClr val="336600"/>
                          </a:solidFill>
                        </a:rPr>
                        <a:t>?</a:t>
                      </a:r>
                      <a:endParaRPr lang="ru-RU" b="0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180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КАК</a:t>
            </a:r>
            <a:r>
              <a:rPr lang="ru-RU" b="1" dirty="0">
                <a:solidFill>
                  <a:srgbClr val="336600"/>
                </a:solidFill>
              </a:rPr>
              <a:t> </a:t>
            </a:r>
            <a:r>
              <a:rPr lang="ru-RU" sz="3200" b="1" dirty="0">
                <a:solidFill>
                  <a:srgbClr val="336600"/>
                </a:solidFill>
              </a:rPr>
              <a:t>ОСУЩЕСТВЛЯТЬ НАДЗОР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" y="1447800"/>
            <a:ext cx="8763000" cy="2819400"/>
          </a:xfrm>
        </p:spPr>
        <p:txBody>
          <a:bodyPr/>
          <a:lstStyle/>
          <a:p>
            <a:pPr marL="0" indent="0">
              <a:buNone/>
            </a:pPr>
            <a:r>
              <a:rPr lang="ru-RU" sz="2000" i="1" dirty="0">
                <a:solidFill>
                  <a:srgbClr val="800000"/>
                </a:solidFill>
              </a:rPr>
              <a:t>В Руководстве для СКК ГФ рекомендует</a:t>
            </a:r>
            <a:r>
              <a:rPr lang="en-US" sz="2000" i="1" dirty="0">
                <a:solidFill>
                  <a:srgbClr val="336600"/>
                </a:solidFill>
              </a:rPr>
              <a:t>:</a:t>
            </a:r>
          </a:p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изучать отчеты о результатах и запросы на выплату средств</a:t>
            </a:r>
            <a:r>
              <a:rPr lang="en-US" sz="1800" dirty="0">
                <a:solidFill>
                  <a:srgbClr val="336600"/>
                </a:solidFill>
              </a:rPr>
              <a:t>;</a:t>
            </a:r>
            <a:endParaRPr lang="ru-RU" sz="18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посещать пункты оказания услуг для прямого получения информации</a:t>
            </a:r>
            <a:r>
              <a:rPr lang="en-US" sz="1800" dirty="0">
                <a:solidFill>
                  <a:srgbClr val="336600"/>
                </a:solidFill>
              </a:rPr>
              <a:t>;</a:t>
            </a:r>
            <a:endParaRPr lang="ru-RU" sz="18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наладить обратную связь для получения информации от заинтересованных сторон, не входящих в СКК, в </a:t>
            </a:r>
            <a:r>
              <a:rPr lang="ru-RU" sz="1800" dirty="0" err="1">
                <a:solidFill>
                  <a:srgbClr val="336600"/>
                </a:solidFill>
              </a:rPr>
              <a:t>т.ч</a:t>
            </a:r>
            <a:r>
              <a:rPr lang="ru-RU" sz="1800" dirty="0">
                <a:solidFill>
                  <a:srgbClr val="336600"/>
                </a:solidFill>
              </a:rPr>
              <a:t>. и от людей пострадавших от заболеваний</a:t>
            </a:r>
            <a:r>
              <a:rPr lang="en-US" sz="1800" dirty="0">
                <a:solidFill>
                  <a:srgbClr val="336600"/>
                </a:solidFill>
              </a:rPr>
              <a:t>;</a:t>
            </a:r>
            <a:endParaRPr lang="ru-RU" sz="18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прогнозировать и упреждать возникновение проблем гранта, особое внимание уделять проблемам, влияющим на поставки проводить регулярные встречи с Основным и со-получателями</a:t>
            </a:r>
            <a:r>
              <a:rPr lang="en-US" sz="1800" dirty="0">
                <a:solidFill>
                  <a:srgbClr val="336600"/>
                </a:solidFill>
              </a:rPr>
              <a:t>;</a:t>
            </a:r>
            <a:endParaRPr lang="ru-RU" sz="1800" dirty="0">
              <a:solidFill>
                <a:srgbClr val="336600"/>
              </a:solidFill>
            </a:endParaRPr>
          </a:p>
          <a:p>
            <a:pPr>
              <a:buFontTx/>
              <a:buChar char="-"/>
            </a:pPr>
            <a:endParaRPr lang="ru-RU" sz="1800" dirty="0">
              <a:solidFill>
                <a:srgbClr val="336600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152400" y="3962400"/>
            <a:ext cx="6858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4D4D4D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координировать оказание техпомощи Основному и со-получателям</a:t>
            </a:r>
          </a:p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способствовать привлечению НПО  и других партнеров к решению проблем</a:t>
            </a:r>
            <a:r>
              <a:rPr lang="en-US" sz="1800" dirty="0">
                <a:solidFill>
                  <a:srgbClr val="336600"/>
                </a:solidFill>
              </a:rPr>
              <a:t>;</a:t>
            </a:r>
            <a:endParaRPr lang="ru-RU" sz="18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1800" dirty="0">
                <a:solidFill>
                  <a:srgbClr val="336600"/>
                </a:solidFill>
              </a:rPr>
              <a:t>использовать возможности согласованного внесения изменений в распределение средств, в наиболее сложных ситуациях, ставить вопрос о замене Основного получателя.</a:t>
            </a:r>
          </a:p>
          <a:p>
            <a:pPr>
              <a:buFont typeface="Wingdings" charset="2"/>
              <a:buChar char="ü"/>
            </a:pPr>
            <a:endParaRPr lang="ru-RU" sz="1800" dirty="0">
              <a:solidFill>
                <a:srgbClr val="336600"/>
              </a:solidFill>
            </a:endParaRPr>
          </a:p>
          <a:p>
            <a:endParaRPr lang="ru-RU" sz="1800" dirty="0"/>
          </a:p>
        </p:txBody>
      </p:sp>
      <p:sp>
        <p:nvSpPr>
          <p:cNvPr id="8" name="Загнутый угол 7"/>
          <p:cNvSpPr/>
          <p:nvPr/>
        </p:nvSpPr>
        <p:spPr>
          <a:xfrm>
            <a:off x="7162800" y="4114800"/>
            <a:ext cx="1524000" cy="2133600"/>
          </a:xfrm>
          <a:prstGeom prst="foldedCorner">
            <a:avLst/>
          </a:prstGeom>
          <a:solidFill>
            <a:schemeClr val="bg1">
              <a:lumMod val="75000"/>
            </a:schemeClr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800000"/>
                </a:solidFill>
              </a:rPr>
              <a:t>План надзора</a:t>
            </a:r>
          </a:p>
          <a:p>
            <a:pPr algn="ctr"/>
            <a:r>
              <a:rPr lang="ru-RU" dirty="0">
                <a:solidFill>
                  <a:srgbClr val="800000"/>
                </a:solidFill>
              </a:rPr>
              <a:t>СКК</a:t>
            </a:r>
          </a:p>
        </p:txBody>
      </p:sp>
    </p:spTree>
    <p:extLst>
      <p:ext uri="{BB962C8B-B14F-4D97-AF65-F5344CB8AC3E}">
        <p14:creationId xmlns:p14="http://schemas.microsoft.com/office/powerpoint/2010/main" val="1778448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КТО ЗАДЕЙСТВОВАН</a:t>
            </a:r>
            <a:r>
              <a:rPr lang="en-US" sz="3200" b="1" dirty="0">
                <a:solidFill>
                  <a:srgbClr val="336600"/>
                </a:solidFill>
              </a:rPr>
              <a:t>?</a:t>
            </a:r>
            <a:endParaRPr lang="ru-RU" sz="3200" b="1" dirty="0">
              <a:solidFill>
                <a:srgbClr val="33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963570"/>
              </p:ext>
            </p:extLst>
          </p:nvPr>
        </p:nvGraphicFramePr>
        <p:xfrm>
          <a:off x="3810000" y="1738078"/>
          <a:ext cx="5225152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1600200"/>
            <a:ext cx="3657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336600"/>
                </a:solidFill>
              </a:rPr>
              <a:t>СКК представляет интересы страны </a:t>
            </a:r>
          </a:p>
          <a:p>
            <a:pPr algn="ctr"/>
            <a:r>
              <a:rPr lang="ru-RU" sz="2000" dirty="0">
                <a:solidFill>
                  <a:srgbClr val="336600"/>
                </a:solidFill>
              </a:rPr>
              <a:t>и несет ответственность за обеспечение эффективного использования гранта, который является частью национального ответа противодействия заболеваниям. </a:t>
            </a:r>
          </a:p>
          <a:p>
            <a:pPr algn="ctr"/>
            <a:endParaRPr lang="ru-RU" sz="2000" dirty="0">
              <a:solidFill>
                <a:srgbClr val="800000"/>
              </a:solidFill>
            </a:endParaRPr>
          </a:p>
          <a:p>
            <a:pPr algn="ctr"/>
            <a:r>
              <a:rPr lang="ru-RU" sz="2000" dirty="0">
                <a:solidFill>
                  <a:srgbClr val="800000"/>
                </a:solidFill>
              </a:rPr>
              <a:t>ЭТО ВЫПОЛНИТЬ НЕВОЗМОЖНО</a:t>
            </a:r>
            <a:endParaRPr lang="ru-RU" sz="2400" dirty="0">
              <a:solidFill>
                <a:srgbClr val="800000"/>
              </a:solidFill>
            </a:endParaRPr>
          </a:p>
          <a:p>
            <a:pPr algn="ctr"/>
            <a:r>
              <a:rPr lang="ru-RU" sz="2000" dirty="0">
                <a:solidFill>
                  <a:srgbClr val="800000"/>
                </a:solidFill>
              </a:rPr>
              <a:t>без надзора и без участия структур, вовлеченных в реализацию и управление грантов </a:t>
            </a:r>
          </a:p>
        </p:txBody>
      </p:sp>
    </p:spTree>
    <p:extLst>
      <p:ext uri="{BB962C8B-B14F-4D97-AF65-F5344CB8AC3E}">
        <p14:creationId xmlns:p14="http://schemas.microsoft.com/office/powerpoint/2010/main" val="2357414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СКК</a:t>
            </a:r>
            <a:r>
              <a:rPr lang="en-US" sz="3200" b="1" dirty="0">
                <a:solidFill>
                  <a:srgbClr val="336600"/>
                </a:solidFill>
              </a:rPr>
              <a:t>: </a:t>
            </a:r>
            <a:r>
              <a:rPr lang="ru-RU" sz="3200" b="1" dirty="0">
                <a:solidFill>
                  <a:srgbClr val="336600"/>
                </a:solidFill>
              </a:rPr>
              <a:t>ОРГАНИЗАЦИЯ НАДЗОРА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rgbClr val="336600"/>
                </a:solidFill>
              </a:rPr>
              <a:t>Для осуществления надзора</a:t>
            </a:r>
            <a:r>
              <a:rPr lang="en-US" sz="2400" dirty="0">
                <a:solidFill>
                  <a:srgbClr val="336600"/>
                </a:solidFill>
              </a:rPr>
              <a:t>:</a:t>
            </a:r>
            <a:endParaRPr lang="ru-RU" sz="2400" dirty="0">
              <a:solidFill>
                <a:srgbClr val="336600"/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336600"/>
                </a:solidFill>
              </a:rPr>
              <a:t> - налаживает структуру и систему обмена информацией, необходимой для надзора (порядок, процедуры, создание комитета)</a:t>
            </a:r>
            <a:r>
              <a:rPr lang="en-US" sz="2400" dirty="0">
                <a:solidFill>
                  <a:srgbClr val="336600"/>
                </a:solidFill>
              </a:rPr>
              <a:t>;</a:t>
            </a:r>
            <a:endParaRPr lang="ru-RU" sz="2400" dirty="0">
              <a:solidFill>
                <a:srgbClr val="336600"/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336600"/>
                </a:solidFill>
              </a:rPr>
              <a:t>- разрабатывает и реализует план надзора (анализ документации, визиты на места, встречи, обсуждения)</a:t>
            </a:r>
            <a:r>
              <a:rPr lang="en-US" sz="2400" dirty="0">
                <a:solidFill>
                  <a:srgbClr val="336600"/>
                </a:solidFill>
              </a:rPr>
              <a:t>;</a:t>
            </a:r>
            <a:endParaRPr lang="ru-RU" sz="2400" dirty="0">
              <a:solidFill>
                <a:srgbClr val="336600"/>
              </a:solidFill>
            </a:endParaRPr>
          </a:p>
          <a:p>
            <a:pPr>
              <a:buFontTx/>
              <a:buChar char="-"/>
            </a:pPr>
            <a:r>
              <a:rPr lang="ru-RU" sz="2400" dirty="0">
                <a:solidFill>
                  <a:srgbClr val="336600"/>
                </a:solidFill>
              </a:rPr>
              <a:t>внедряет и использует инструмент для обеспечения надзора</a:t>
            </a:r>
            <a:r>
              <a:rPr lang="en-US" sz="2400" dirty="0">
                <a:solidFill>
                  <a:srgbClr val="336600"/>
                </a:solidFill>
              </a:rPr>
              <a:t>:</a:t>
            </a:r>
            <a:r>
              <a:rPr lang="ru-RU" sz="2400" dirty="0">
                <a:solidFill>
                  <a:srgbClr val="336600"/>
                </a:solidFill>
              </a:rPr>
              <a:t> панель показателей</a:t>
            </a:r>
            <a:r>
              <a:rPr lang="en-US" sz="2400" dirty="0">
                <a:solidFill>
                  <a:srgbClr val="336600"/>
                </a:solidFill>
              </a:rPr>
              <a:t>.</a:t>
            </a:r>
            <a:endParaRPr lang="ru-RU" sz="2400" dirty="0">
              <a:solidFill>
                <a:srgbClr val="336600"/>
              </a:solidFill>
            </a:endParaRPr>
          </a:p>
          <a:p>
            <a:pPr marL="0" indent="0" algn="ctr">
              <a:buNone/>
            </a:pPr>
            <a:endParaRPr lang="ru-RU" sz="2400" dirty="0">
              <a:solidFill>
                <a:srgbClr val="800000"/>
              </a:solidFill>
            </a:endParaRPr>
          </a:p>
          <a:p>
            <a:pPr marL="0" indent="0" algn="ctr">
              <a:buNone/>
            </a:pPr>
            <a:r>
              <a:rPr lang="ru-RU" sz="2400" dirty="0">
                <a:solidFill>
                  <a:srgbClr val="800000"/>
                </a:solidFill>
              </a:rPr>
              <a:t>Обсудим опыт Казахстана!</a:t>
            </a:r>
            <a:endParaRPr lang="ru-RU" sz="2400" dirty="0">
              <a:solidFill>
                <a:srgbClr val="33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02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9AD8A-A946-334C-AA9F-13F8B1183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564" y="1672197"/>
            <a:ext cx="5339262" cy="903595"/>
          </a:xfrm>
        </p:spPr>
        <p:txBody>
          <a:bodyPr>
            <a:noAutofit/>
          </a:bodyPr>
          <a:lstStyle/>
          <a:p>
            <a:r>
              <a:rPr lang="ru-RU" sz="2000" b="1" dirty="0"/>
              <a:t>Глобальный фонд для борьбы со СПИДом, туберкулезом и малярией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2641FD-92B3-8040-AB45-90F128ED1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883" y="3035986"/>
            <a:ext cx="4616852" cy="3096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привлечение, управление и распределение ресурсов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32FB7F-2DBF-E34D-9726-42F013CA308A}"/>
              </a:ext>
            </a:extLst>
          </p:cNvPr>
          <p:cNvSpPr txBox="1"/>
          <p:nvPr/>
        </p:nvSpPr>
        <p:spPr>
          <a:xfrm>
            <a:off x="612041" y="2663400"/>
            <a:ext cx="7799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2"/>
                </a:solidFill>
              </a:rPr>
              <a:t>из Рамочного документа Глобального фонда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7B112A7B-9F0F-314B-8181-C49DD8767C94}"/>
              </a:ext>
            </a:extLst>
          </p:cNvPr>
          <p:cNvPicPr>
            <a:picLocks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220719"/>
            <a:ext cx="1827354" cy="242224"/>
          </a:xfrm>
          <a:prstGeom prst="rect">
            <a:avLst/>
          </a:prstGeom>
          <a:noFill/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DBD906E6-A308-7F42-AFCD-8D6EBF63A6A7}"/>
              </a:ext>
            </a:extLst>
          </p:cNvPr>
          <p:cNvSpPr txBox="1">
            <a:spLocks/>
          </p:cNvSpPr>
          <p:nvPr/>
        </p:nvSpPr>
        <p:spPr>
          <a:xfrm>
            <a:off x="1028698" y="3468815"/>
            <a:ext cx="672780" cy="4112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dirty="0"/>
              <a:t>КАК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C54B6110-2139-4145-8AC4-A7A31636C162}"/>
              </a:ext>
            </a:extLst>
          </p:cNvPr>
          <p:cNvSpPr txBox="1">
            <a:spLocks/>
          </p:cNvSpPr>
          <p:nvPr/>
        </p:nvSpPr>
        <p:spPr>
          <a:xfrm rot="10800000" flipV="1">
            <a:off x="1028698" y="3068419"/>
            <a:ext cx="831209" cy="38397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dirty="0"/>
              <a:t>ЧТО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9E3A96BE-233E-794C-B9B0-D4F247BF0A03}"/>
              </a:ext>
            </a:extLst>
          </p:cNvPr>
          <p:cNvSpPr txBox="1">
            <a:spLocks/>
          </p:cNvSpPr>
          <p:nvPr/>
        </p:nvSpPr>
        <p:spPr>
          <a:xfrm>
            <a:off x="1006996" y="3866182"/>
            <a:ext cx="716185" cy="4112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dirty="0"/>
              <a:t>ЗАЧЕМ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41930F6-CE14-A34C-A647-854A979A2577}"/>
              </a:ext>
            </a:extLst>
          </p:cNvPr>
          <p:cNvSpPr txBox="1">
            <a:spLocks/>
          </p:cNvSpPr>
          <p:nvPr/>
        </p:nvSpPr>
        <p:spPr>
          <a:xfrm>
            <a:off x="1744883" y="3852289"/>
            <a:ext cx="6640973" cy="55842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dirty="0"/>
              <a:t>значительный вклад в сокращение инфекций, болезней и смертности для смягчения последствий, вызываемых ВИЧ, ТБ и малярией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3C14A8F4-9AE2-1C46-9F07-3D89013B3135}"/>
              </a:ext>
            </a:extLst>
          </p:cNvPr>
          <p:cNvSpPr txBox="1">
            <a:spLocks/>
          </p:cNvSpPr>
          <p:nvPr/>
        </p:nvSpPr>
        <p:spPr>
          <a:xfrm>
            <a:off x="1744883" y="3488647"/>
            <a:ext cx="3905009" cy="252797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dirty="0"/>
              <a:t>через государственно-частное партнерство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66EB5D0-ABCE-5042-8DFB-A4A3AF779497}"/>
              </a:ext>
            </a:extLst>
          </p:cNvPr>
          <p:cNvCxnSpPr>
            <a:cxnSpLocks/>
          </p:cNvCxnSpPr>
          <p:nvPr/>
        </p:nvCxnSpPr>
        <p:spPr>
          <a:xfrm>
            <a:off x="1028698" y="3019808"/>
            <a:ext cx="7519309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9D0757C-7186-C348-AF64-9AD97D499B5A}"/>
              </a:ext>
            </a:extLst>
          </p:cNvPr>
          <p:cNvCxnSpPr>
            <a:cxnSpLocks/>
          </p:cNvCxnSpPr>
          <p:nvPr/>
        </p:nvCxnSpPr>
        <p:spPr>
          <a:xfrm>
            <a:off x="1006995" y="4498322"/>
            <a:ext cx="7519309" cy="0"/>
          </a:xfrm>
          <a:prstGeom prst="line">
            <a:avLst/>
          </a:prstGeom>
          <a:ln w="412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бъект 2">
            <a:extLst>
              <a:ext uri="{FF2B5EF4-FFF2-40B4-BE49-F238E27FC236}">
                <a16:creationId xmlns:a16="http://schemas.microsoft.com/office/drawing/2014/main" id="{8EADC67A-BEBE-8340-963D-B61C79BEF195}"/>
              </a:ext>
            </a:extLst>
          </p:cNvPr>
          <p:cNvSpPr txBox="1">
            <a:spLocks/>
          </p:cNvSpPr>
          <p:nvPr/>
        </p:nvSpPr>
        <p:spPr>
          <a:xfrm>
            <a:off x="1002620" y="4668018"/>
            <a:ext cx="7409311" cy="79134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500" b="1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5E10AE5-9CF7-3E4F-B18E-15F04CE4992D}"/>
              </a:ext>
            </a:extLst>
          </p:cNvPr>
          <p:cNvSpPr/>
          <p:nvPr/>
        </p:nvSpPr>
        <p:spPr>
          <a:xfrm>
            <a:off x="1028696" y="4858360"/>
            <a:ext cx="73571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dirty="0"/>
              <a:t>ГФ мобилизует и инвестирует более </a:t>
            </a:r>
            <a:r>
              <a:rPr lang="en-US" sz="1500" b="1" dirty="0"/>
              <a:t>5</a:t>
            </a:r>
            <a:r>
              <a:rPr lang="ru-RU" sz="1500" b="1" dirty="0"/>
              <a:t> миллиардов долларов США в год </a:t>
            </a:r>
          </a:p>
          <a:p>
            <a:r>
              <a:rPr lang="ru-RU" sz="1500" b="1" dirty="0"/>
              <a:t>для поддержки программ, которые реализуются в более чем 100 странах мира.</a:t>
            </a:r>
          </a:p>
          <a:p>
            <a:endParaRPr lang="ru-RU" sz="1500" b="1" dirty="0"/>
          </a:p>
          <a:p>
            <a:r>
              <a:rPr lang="en-US" sz="1500" dirty="0">
                <a:hlinkClick r:id="rId3"/>
              </a:rPr>
              <a:t>strategy_globalfund2023-2028_framework_ru.pdf (theglobalfund.org)</a:t>
            </a:r>
            <a:endParaRPr lang="ru-RU" sz="1500" b="1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24FD56D-D599-75E3-B5E7-B1061176C6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5826" y="912697"/>
            <a:ext cx="3188174" cy="1848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94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КОМИТЕТ ПО НАДЗОРУ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9530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336600"/>
                </a:solidFill>
              </a:rPr>
              <a:t>План по надзору (руководство) предусматривает конкретные мероприятия для Комитета по надзору по направлениям</a:t>
            </a:r>
            <a:r>
              <a:rPr lang="en-US" sz="2000" dirty="0">
                <a:solidFill>
                  <a:srgbClr val="336600"/>
                </a:solidFill>
              </a:rPr>
              <a:t>:</a:t>
            </a:r>
            <a:endParaRPr lang="ru-RU" sz="2000" dirty="0">
              <a:solidFill>
                <a:srgbClr val="3366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6600"/>
              </a:solidFill>
            </a:endParaRPr>
          </a:p>
          <a:p>
            <a:pPr marL="457200" indent="-457200">
              <a:buAutoNum type="arabicParenR"/>
            </a:pPr>
            <a:r>
              <a:rPr lang="ru-RU" sz="2000" dirty="0">
                <a:solidFill>
                  <a:srgbClr val="336600"/>
                </a:solidFill>
              </a:rPr>
              <a:t>Сбор информации посредством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336600"/>
                </a:solidFill>
              </a:rPr>
              <a:t>пересмотра отчетов и имеющихся данных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336600"/>
                </a:solidFill>
              </a:rPr>
              <a:t>выездов на места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>
              <a:buFontTx/>
              <a:buChar char="-"/>
            </a:pPr>
            <a:r>
              <a:rPr lang="ru-RU" sz="2000" dirty="0">
                <a:solidFill>
                  <a:srgbClr val="336600"/>
                </a:solidFill>
              </a:rPr>
              <a:t>исследования специфических вопросов.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36600"/>
                </a:solidFill>
              </a:rPr>
              <a:t>2) Анализ информации для определения проблем и слабых мест.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36600"/>
                </a:solidFill>
              </a:rPr>
              <a:t>3) Реализация мер по устранению проблем и слабых мест.</a:t>
            </a:r>
          </a:p>
          <a:p>
            <a:pPr marL="0" indent="0">
              <a:buNone/>
            </a:pPr>
            <a:endParaRPr lang="ru-RU" sz="2000" dirty="0">
              <a:solidFill>
                <a:srgbClr val="3366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800000"/>
                </a:solidFill>
              </a:rPr>
              <a:t>Обсудим опыт Казахстана!</a:t>
            </a:r>
            <a:endParaRPr lang="ru-RU" sz="2000" dirty="0">
              <a:solidFill>
                <a:srgbClr val="336600"/>
              </a:solidFill>
            </a:endParaRPr>
          </a:p>
          <a:p>
            <a:pPr marL="0" indent="0" algn="ctr">
              <a:buNone/>
            </a:pPr>
            <a:endParaRPr lang="en-US" sz="2000" dirty="0">
              <a:solidFill>
                <a:srgbClr val="3366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3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471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ОСНОВНОЙ ПОЛУЧАТЕЛЬ и СКК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800000"/>
                </a:solidFill>
              </a:rPr>
              <a:t>Основной получатель для обеспечения надзора должен</a:t>
            </a:r>
            <a:r>
              <a:rPr lang="en-US" sz="2000" dirty="0">
                <a:solidFill>
                  <a:srgbClr val="800000"/>
                </a:solidFill>
              </a:rPr>
              <a:t>:</a:t>
            </a:r>
            <a:endParaRPr lang="ru-RU" sz="2000" dirty="0">
              <a:solidFill>
                <a:srgbClr val="8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предоставлять СКК отчеты о прогрессе и запросы на выплату средств, представляемые в Глобальный фонд; и другую информацию, необходимую для осуществления СКК надзорных функций; </a:t>
            </a:r>
          </a:p>
          <a:p>
            <a:pPr marL="0" indent="0" algn="just">
              <a:buNone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информировать об обратной связи с ГФ по вопросам выплаты средств и деятельности по обеспечению успешной реализации гранта; </a:t>
            </a:r>
          </a:p>
          <a:p>
            <a:pPr algn="just">
              <a:buFont typeface="Wingdings" charset="2"/>
              <a:buChar char="ü"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уведомлять о выполнении предыдущих и специальных условий; </a:t>
            </a:r>
          </a:p>
          <a:p>
            <a:pPr algn="just">
              <a:buFont typeface="Wingdings" charset="2"/>
              <a:buChar char="ü"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информировать о поправках к </a:t>
            </a:r>
            <a:r>
              <a:rPr lang="ru-RU" sz="2000" dirty="0" err="1">
                <a:solidFill>
                  <a:srgbClr val="336600"/>
                </a:solidFill>
              </a:rPr>
              <a:t>грантовым</a:t>
            </a:r>
            <a:r>
              <a:rPr lang="ru-RU" sz="2000" dirty="0">
                <a:solidFill>
                  <a:srgbClr val="336600"/>
                </a:solidFill>
              </a:rPr>
              <a:t> соглашениям.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800000"/>
                </a:solidFill>
              </a:rPr>
              <a:t>Обсудим опыт Казахстана!</a:t>
            </a:r>
            <a:endParaRPr lang="ru-RU" sz="2000" dirty="0">
              <a:solidFill>
                <a:srgbClr val="33660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3366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6471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МЕСТНЫЙ АГЕНТ ФОНДА и СКК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51054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800000"/>
                </a:solidFill>
              </a:rPr>
              <a:t>МАФ сотрудничая с СКК</a:t>
            </a:r>
            <a:r>
              <a:rPr lang="en-US" sz="2000" dirty="0">
                <a:solidFill>
                  <a:srgbClr val="800000"/>
                </a:solidFill>
              </a:rPr>
              <a:t>:</a:t>
            </a: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посещает заседания СКК в качестве наблюдателя (не голосует, не выступает от имени ГФ,  высказывается соблюдая инструкции ГФ)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 разъясняет членам СКК свою миссию и функции и воздерживается от обсуждений вопросов, которые выходят за рамки миссии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уведомляет Портфолио менеджера о результатах заседания СКК, в которых принимал участие (особенно о принятых решениях, влияющих на реализацию гранта)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пересылает Портфолио менеджеру и Основному получателю запросы СКК о предоставлении рекомендаций или информации по результатам оценки и проверки Основного получателя</a:t>
            </a:r>
            <a:r>
              <a:rPr lang="en-US" sz="2000" dirty="0">
                <a:solidFill>
                  <a:srgbClr val="336600"/>
                </a:solidFill>
              </a:rPr>
              <a:t>.</a:t>
            </a:r>
            <a:r>
              <a:rPr lang="ru-RU" sz="2000" dirty="0">
                <a:solidFill>
                  <a:srgbClr val="3366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36600"/>
                </a:solidFill>
              </a:rPr>
              <a:t> </a:t>
            </a:r>
          </a:p>
          <a:p>
            <a:pPr>
              <a:buFont typeface="Wingdings" charset="2"/>
              <a:buChar char="ü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1730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ПОРТФОЛИО МЕНЕДЖЕР и СКК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8768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800000"/>
                </a:solidFill>
              </a:rPr>
              <a:t>Портфолио менеджер</a:t>
            </a:r>
            <a:r>
              <a:rPr lang="en-US" sz="2000" dirty="0">
                <a:solidFill>
                  <a:srgbClr val="800000"/>
                </a:solidFill>
              </a:rPr>
              <a:t>:</a:t>
            </a:r>
            <a:endParaRPr lang="ru-RU" sz="2000" dirty="0">
              <a:solidFill>
                <a:srgbClr val="8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систематически отправляет «докладную записку для руководства» ОР и СКК (содержит выводы рассмотрения отчета о результатах и запроса средств, например проблемы и меры по их решению)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осуществляет визиты в страну, участвует в заседании СКК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содействует тесному диалогу ОР, СКК и соответствующих заинтересованных сторон внутри страны (например, ВОЗ, ЮНЭЙДС), прислушивается к информированию о проблемах</a:t>
            </a:r>
            <a:r>
              <a:rPr lang="en-US" sz="2000" dirty="0">
                <a:solidFill>
                  <a:srgbClr val="336600"/>
                </a:solidFill>
              </a:rPr>
              <a:t>;</a:t>
            </a:r>
            <a:endParaRPr lang="ru-RU" sz="2000" dirty="0">
              <a:solidFill>
                <a:srgbClr val="336600"/>
              </a:solidFill>
            </a:endParaRPr>
          </a:p>
          <a:p>
            <a:pPr marL="0" indent="0" algn="just">
              <a:buNone/>
            </a:pPr>
            <a:endParaRPr lang="ru-RU" sz="1400" dirty="0">
              <a:solidFill>
                <a:srgbClr val="3366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ru-RU" sz="2000" dirty="0">
                <a:solidFill>
                  <a:srgbClr val="336600"/>
                </a:solidFill>
              </a:rPr>
              <a:t>объясняет СКК и другим заинтересованным сторонам роль МАФ (Секретариат ГФ поддерживает конфиденциальность отчетов МАФ).</a:t>
            </a:r>
          </a:p>
        </p:txBody>
      </p:sp>
    </p:spTree>
    <p:extLst>
      <p:ext uri="{BB962C8B-B14F-4D97-AF65-F5344CB8AC3E}">
        <p14:creationId xmlns:p14="http://schemas.microsoft.com/office/powerpoint/2010/main" val="2783218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772400" cy="1096963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ОСНОВА ЭФФЕКТИВНОГО НАДЗОРА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267200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800000"/>
                </a:solidFill>
              </a:rPr>
              <a:t>Понимание надзорной роли СКК и ее границ, включая функции Комитета по надзору</a:t>
            </a: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8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800000"/>
                </a:solidFill>
              </a:rPr>
              <a:t>Наличие времени для выполнения надзорных функций</a:t>
            </a: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8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800000"/>
                </a:solidFill>
              </a:rPr>
              <a:t>Наличие полной информации от Основного получателя</a:t>
            </a: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8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800000"/>
                </a:solidFill>
              </a:rPr>
              <a:t>Хорошо налаженная рабочая взаимосвязь с Основным получателем</a:t>
            </a:r>
          </a:p>
          <a:p>
            <a:pPr>
              <a:buFont typeface="Wingdings" charset="2"/>
              <a:buChar char="ü"/>
            </a:pPr>
            <a:endParaRPr lang="ru-RU" sz="2000" dirty="0">
              <a:solidFill>
                <a:srgbClr val="8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ru-RU" sz="2000" dirty="0">
                <a:solidFill>
                  <a:srgbClr val="800000"/>
                </a:solidFill>
              </a:rPr>
              <a:t>Активное желание предупредить возникновение проблем с реализацией гранта</a:t>
            </a:r>
          </a:p>
        </p:txBody>
      </p:sp>
    </p:spTree>
    <p:extLst>
      <p:ext uri="{BB962C8B-B14F-4D97-AF65-F5344CB8AC3E}">
        <p14:creationId xmlns:p14="http://schemas.microsoft.com/office/powerpoint/2010/main" val="982637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391400" cy="7985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336600"/>
                </a:solidFill>
              </a:rPr>
              <a:t>РЕКОМЕНДОВАННЫЕ РЕСУРСЫ</a:t>
            </a:r>
            <a:endParaRPr lang="en-GB" sz="3200" b="1" dirty="0">
              <a:solidFill>
                <a:srgbClr val="336600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6915150" cy="3494088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LFA Manual &amp; LFA Communications Protocol</a:t>
            </a:r>
          </a:p>
          <a:p>
            <a:pPr marL="0" indent="0">
              <a:buFontTx/>
              <a:buNone/>
            </a:pPr>
            <a:r>
              <a:rPr lang="en-US" sz="1800" dirty="0">
                <a:hlinkClick r:id="rId2"/>
              </a:rPr>
              <a:t>https://www.theglobalfund.org/en/lfa/</a:t>
            </a:r>
            <a:r>
              <a:rPr lang="en-US" sz="1800" dirty="0"/>
              <a:t> </a:t>
            </a:r>
          </a:p>
          <a:p>
            <a:pPr marL="0" indent="0">
              <a:buFontTx/>
              <a:buNone/>
            </a:pPr>
            <a:endParaRPr lang="en-US" sz="1800" dirty="0"/>
          </a:p>
          <a:p>
            <a:pPr marL="0" indent="0">
              <a:buFontTx/>
              <a:buNone/>
            </a:pPr>
            <a:r>
              <a:rPr lang="en-US" sz="1800" b="1" dirty="0"/>
              <a:t>CCM Guidelines</a:t>
            </a:r>
          </a:p>
          <a:p>
            <a:pPr marL="0" indent="0">
              <a:buFontTx/>
              <a:buNone/>
            </a:pPr>
            <a:r>
              <a:rPr lang="en-US" sz="1800" dirty="0">
                <a:hlinkClick r:id="rId3"/>
              </a:rPr>
              <a:t>https://www.theglobalfund.org/media/7503/ccm_countrycoordinatingmechanism_policy_ru.pdf</a:t>
            </a:r>
            <a:endParaRPr lang="ru-RU" sz="1800" dirty="0"/>
          </a:p>
          <a:p>
            <a:pPr marL="0" indent="0">
              <a:buFontTx/>
              <a:buNone/>
            </a:pPr>
            <a:endParaRPr lang="en-US" sz="1800" dirty="0"/>
          </a:p>
          <a:p>
            <a:pPr marL="0" indent="0">
              <a:buFontTx/>
              <a:buNone/>
            </a:pPr>
            <a:r>
              <a:rPr lang="en-US" sz="1800" b="1" dirty="0"/>
              <a:t>Guidance on Oversight  and grant oversight tool</a:t>
            </a:r>
          </a:p>
          <a:p>
            <a:pPr marL="0" indent="0">
              <a:buNone/>
            </a:pPr>
            <a:r>
              <a:rPr lang="en-GB" sz="1800" u="sng" dirty="0"/>
              <a:t>https://www.theglobalfund.org/en/country-coordinating-mechanism/evolution/oversight/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77206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336600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45650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EB3AB-C7EC-A542-68F5-07A2283C4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09600"/>
            <a:ext cx="6553200" cy="685800"/>
          </a:xfrm>
        </p:spPr>
        <p:txBody>
          <a:bodyPr/>
          <a:lstStyle/>
          <a:p>
            <a:r>
              <a:rPr lang="ru-RU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Страновые координационные механизмы</a:t>
            </a:r>
            <a:endParaRPr lang="en-US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332E5-27DC-FA47-2409-66EE10986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9800"/>
            <a:ext cx="7924800" cy="3124200"/>
          </a:xfrm>
        </p:spPr>
        <p:txBody>
          <a:bodyPr/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является ключевым элементом партнерства Глобального фонда.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Страновой координационный механизм — часто называемый «СКК» — включает представителей всех секторов, участвующих в реагировании на заболевания: академические учреждения, гражданское общество, религиозные организации, правительство, многосторонние и двусторонние агентства, НПО, людей, живущих с заболеваниями, частный сектор и технические агентства. 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09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F9EE7-907F-D546-8408-CD37E8452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681093"/>
            <a:ext cx="7200900" cy="431881"/>
          </a:xfrm>
        </p:spPr>
        <p:txBody>
          <a:bodyPr>
            <a:noAutofit/>
          </a:bodyPr>
          <a:lstStyle/>
          <a:p>
            <a:r>
              <a:rPr lang="ru-RU" sz="2700" b="1" dirty="0"/>
              <a:t>Основные функции СКК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F78D03-AE7C-3A45-9F02-E77819862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519497"/>
            <a:ext cx="7931233" cy="365270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координировать разработку и представление </a:t>
            </a:r>
            <a:r>
              <a:rPr lang="ru-RU" b="1" dirty="0"/>
              <a:t>запросов на финансирование</a:t>
            </a:r>
            <a:r>
              <a:rPr lang="ru-RU" dirty="0"/>
              <a:t>; </a:t>
            </a:r>
          </a:p>
          <a:p>
            <a:r>
              <a:rPr lang="ru-RU" dirty="0"/>
              <a:t>предлагать кандидатуру </a:t>
            </a:r>
            <a:r>
              <a:rPr lang="ru-RU" b="1" dirty="0"/>
              <a:t>основного реципиента </a:t>
            </a:r>
            <a:r>
              <a:rPr lang="ru-RU" dirty="0"/>
              <a:t>(реципиентов) и контролировать его деятельность; </a:t>
            </a:r>
          </a:p>
          <a:p>
            <a:r>
              <a:rPr lang="ru-RU" dirty="0"/>
              <a:t>осуществлять надзор за реализацией утвержденных </a:t>
            </a:r>
            <a:r>
              <a:rPr lang="ru-RU" b="1" dirty="0"/>
              <a:t>программ ГФ</a:t>
            </a:r>
            <a:r>
              <a:rPr lang="ru-RU" dirty="0"/>
              <a:t>, включая процедуру закрытия гранта; </a:t>
            </a:r>
          </a:p>
          <a:p>
            <a:r>
              <a:rPr lang="ru-RU" dirty="0"/>
              <a:t>поддерживать любой </a:t>
            </a:r>
            <a:r>
              <a:rPr lang="ru-RU" b="1" dirty="0"/>
              <a:t>запрос на пересмотр программы ГФ</a:t>
            </a:r>
          </a:p>
          <a:p>
            <a:r>
              <a:rPr lang="ru-RU" dirty="0"/>
              <a:t>обеспечивать взаимосвязь и согласованность финансируемых Глобальным фондом программ </a:t>
            </a:r>
            <a:r>
              <a:rPr lang="ru-RU" b="1" dirty="0"/>
              <a:t>с национальными программами </a:t>
            </a:r>
            <a:r>
              <a:rPr lang="ru-RU" dirty="0"/>
              <a:t>в области здравоохранения и развития. </a:t>
            </a:r>
          </a:p>
          <a:p>
            <a:r>
              <a:rPr lang="ru-RU" dirty="0"/>
              <a:t>подтверждение включения НПО/КГН в составе СКК </a:t>
            </a:r>
            <a:r>
              <a:rPr lang="ru-RU" b="1" dirty="0"/>
              <a:t>на основе выборов</a:t>
            </a:r>
            <a:r>
              <a:rPr lang="ru-RU" dirty="0"/>
              <a:t> НПО</a:t>
            </a:r>
            <a:endParaRPr lang="en-US" dirty="0"/>
          </a:p>
          <a:p>
            <a:r>
              <a:rPr lang="ru-RU" dirty="0"/>
              <a:t>соблюдение кодекса этики и управление конфликтами интересов</a:t>
            </a:r>
          </a:p>
          <a:p>
            <a:pPr lvl="0"/>
            <a:endParaRPr lang="ru-RU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F28C1A78-DFB4-F64A-9E29-1E03C27709E7}"/>
              </a:ext>
            </a:extLst>
          </p:cNvPr>
          <p:cNvPicPr>
            <a:picLocks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304800"/>
            <a:ext cx="1827354" cy="242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9277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E1E58-E42F-2248-AECC-16D138F3A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04800"/>
            <a:ext cx="7200900" cy="545523"/>
          </a:xfrm>
        </p:spPr>
        <p:txBody>
          <a:bodyPr/>
          <a:lstStyle/>
          <a:p>
            <a:r>
              <a:rPr lang="ru-RU" sz="2700" b="1" dirty="0"/>
              <a:t>Формы работы СКК и его рабочих структур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CB03FD-B4DA-FA4D-A72E-52CD1538C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077440"/>
            <a:ext cx="7200900" cy="3474275"/>
          </a:xfrm>
        </p:spPr>
        <p:txBody>
          <a:bodyPr/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E603080-8E3F-9246-A5B7-B4616DCD081F}"/>
              </a:ext>
            </a:extLst>
          </p:cNvPr>
          <p:cNvGraphicFramePr>
            <a:graphicFrameLocks noGrp="1"/>
          </p:cNvGraphicFramePr>
          <p:nvPr/>
        </p:nvGraphicFramePr>
        <p:xfrm>
          <a:off x="881744" y="1710351"/>
          <a:ext cx="7810995" cy="4166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989">
                  <a:extLst>
                    <a:ext uri="{9D8B030D-6E8A-4147-A177-3AD203B41FA5}">
                      <a16:colId xmlns:a16="http://schemas.microsoft.com/office/drawing/2014/main" val="4060924598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1712999725"/>
                    </a:ext>
                  </a:extLst>
                </a:gridCol>
                <a:gridCol w="2164279">
                  <a:extLst>
                    <a:ext uri="{9D8B030D-6E8A-4147-A177-3AD203B41FA5}">
                      <a16:colId xmlns:a16="http://schemas.microsoft.com/office/drawing/2014/main" val="3312333668"/>
                    </a:ext>
                  </a:extLst>
                </a:gridCol>
              </a:tblGrid>
              <a:tr h="8915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СКК</a:t>
                      </a: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Заседания не менее двух раз в год 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Дополнительно по мере необходимости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Внутренние правила работы СКК Республики Казахстан (ст. 8)</a:t>
                      </a: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844189"/>
                  </a:ext>
                </a:extLst>
              </a:tr>
              <a:tr h="2125980"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Комитет по надзору (КН)</a:t>
                      </a: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Заседания не менее одного раза в квартал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Надзорные визиты в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подразделения, отделы и другие структурные единицы ОР, СР, а также их партнеров по выполнению гранта Глобального фонда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Рабочие встречи с ведущими сотрудниками ОР, СР, с их партнерами по выполнению гранта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Письменные запросы к ОР и СР за информацией для надзора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 ТЗ для Комитета по надзору  из Руководства для организации надзорной деятельности СКК РК</a:t>
                      </a:r>
                      <a:b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623282"/>
                  </a:ext>
                </a:extLst>
              </a:tr>
              <a:tr h="104222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Рабочие группы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(по гендерным вопросам, МСС, СВ, написание заявок)</a:t>
                      </a: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По мере необходимости обновляются</a:t>
                      </a: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Внутренние правила работы СКК Республики Казахстан (ст. 8)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743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725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A3C5A-94C6-4D57-A017-FD506563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1000419"/>
            <a:ext cx="5725899" cy="318844"/>
          </a:xfrm>
        </p:spPr>
        <p:txBody>
          <a:bodyPr anchor="ctr">
            <a:normAutofit fontScale="90000"/>
          </a:bodyPr>
          <a:lstStyle/>
          <a:p>
            <a:r>
              <a:rPr lang="ru-RU" sz="3000" dirty="0">
                <a:solidFill>
                  <a:srgbClr val="0070C0"/>
                </a:solidFill>
              </a:rPr>
              <a:t>Как работа</a:t>
            </a:r>
            <a:r>
              <a:rPr lang="kk-KZ" sz="3000" dirty="0">
                <a:solidFill>
                  <a:srgbClr val="0070C0"/>
                </a:solidFill>
              </a:rPr>
              <a:t>ет</a:t>
            </a:r>
            <a:r>
              <a:rPr lang="ru-RU" sz="3000" dirty="0">
                <a:solidFill>
                  <a:srgbClr val="0070C0"/>
                </a:solidFill>
              </a:rPr>
              <a:t> СКК?</a:t>
            </a:r>
            <a:endParaRPr lang="en-US" sz="3000" dirty="0">
              <a:solidFill>
                <a:srgbClr val="0070C0"/>
              </a:solidFill>
            </a:endParaRPr>
          </a:p>
        </p:txBody>
      </p:sp>
      <p:graphicFrame>
        <p:nvGraphicFramePr>
          <p:cNvPr id="19" name="Объект 2">
            <a:extLst>
              <a:ext uri="{FF2B5EF4-FFF2-40B4-BE49-F238E27FC236}">
                <a16:creationId xmlns:a16="http://schemas.microsoft.com/office/drawing/2014/main" id="{175CF75E-6FEC-0687-4469-FC79B759CE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079"/>
              </p:ext>
            </p:extLst>
          </p:nvPr>
        </p:nvGraphicFramePr>
        <p:xfrm>
          <a:off x="189950" y="1658553"/>
          <a:ext cx="8764100" cy="4199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1E54BF8-24E5-283D-831B-50569C4FEE30}"/>
              </a:ext>
            </a:extLst>
          </p:cNvPr>
          <p:cNvSpPr/>
          <p:nvPr/>
        </p:nvSpPr>
        <p:spPr>
          <a:xfrm>
            <a:off x="4182105" y="3437128"/>
            <a:ext cx="1247357" cy="1151465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Рабочая группа по снижению вреда и метадону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90A3A7-CEBB-4186-D9DB-EC59700FC74B}"/>
              </a:ext>
            </a:extLst>
          </p:cNvPr>
          <p:cNvSpPr/>
          <p:nvPr/>
        </p:nvSpPr>
        <p:spPr>
          <a:xfrm>
            <a:off x="1440838" y="3391744"/>
            <a:ext cx="1348494" cy="1225416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Рабочая группа по написанию заявки по ВИЧ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0BCCD33-3D1E-91D9-7AA7-D8C97538911C}"/>
              </a:ext>
            </a:extLst>
          </p:cNvPr>
          <p:cNvSpPr/>
          <p:nvPr/>
        </p:nvSpPr>
        <p:spPr>
          <a:xfrm>
            <a:off x="2876153" y="3391744"/>
            <a:ext cx="1219132" cy="1244316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Рабочая группа по написанию заявки по Туберкулезу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657728-EBB5-171C-31DE-B7BA81118C2B}"/>
              </a:ext>
            </a:extLst>
          </p:cNvPr>
          <p:cNvSpPr/>
          <p:nvPr/>
        </p:nvSpPr>
        <p:spPr>
          <a:xfrm>
            <a:off x="7375334" y="3527533"/>
            <a:ext cx="1423978" cy="1061060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Рабочая группа по гендерным вопросам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CB3ED98-4B0B-9F9A-D19E-B8ADDA9CF576}"/>
              </a:ext>
            </a:extLst>
          </p:cNvPr>
          <p:cNvSpPr/>
          <p:nvPr/>
        </p:nvSpPr>
        <p:spPr>
          <a:xfrm>
            <a:off x="157764" y="3493290"/>
            <a:ext cx="1219132" cy="930388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НАДЗОРНЫЙ Комитет СКК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6EE800-7203-312C-26DF-82297FF1E4A8}"/>
              </a:ext>
            </a:extLst>
          </p:cNvPr>
          <p:cNvSpPr/>
          <p:nvPr/>
        </p:nvSpPr>
        <p:spPr>
          <a:xfrm>
            <a:off x="5644154" y="3521506"/>
            <a:ext cx="1598214" cy="1067714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Рабочая группа по мониторингу силами собщества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2B5C7D7-040E-5EB6-C77E-44DD52D6E824}"/>
              </a:ext>
            </a:extLst>
          </p:cNvPr>
          <p:cNvSpPr/>
          <p:nvPr/>
        </p:nvSpPr>
        <p:spPr>
          <a:xfrm>
            <a:off x="88797" y="4796952"/>
            <a:ext cx="1319910" cy="852899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Task Force </a:t>
            </a: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“</a:t>
            </a:r>
            <a:r>
              <a:rPr lang="ru-RU" sz="1350" dirty="0">
                <a:solidFill>
                  <a:schemeClr val="tx1"/>
                </a:solidFill>
              </a:rPr>
              <a:t>Развитие </a:t>
            </a:r>
            <a:r>
              <a:rPr lang="kk-KZ" sz="1350" dirty="0">
                <a:solidFill>
                  <a:schemeClr val="tx1"/>
                </a:solidFill>
              </a:rPr>
              <a:t>СКК</a:t>
            </a:r>
            <a:r>
              <a:rPr lang="en-US" sz="135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DED9823-14A5-1FE3-C985-F86DEF0810D0}"/>
              </a:ext>
            </a:extLst>
          </p:cNvPr>
          <p:cNvSpPr/>
          <p:nvPr/>
        </p:nvSpPr>
        <p:spPr>
          <a:xfrm>
            <a:off x="4187557" y="4788419"/>
            <a:ext cx="1247354" cy="884852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>
                <a:solidFill>
                  <a:schemeClr val="tx1"/>
                </a:solidFill>
              </a:rPr>
              <a:t>Техническая экспертная группа </a:t>
            </a:r>
            <a:r>
              <a:rPr lang="en-US" sz="1350" dirty="0">
                <a:solidFill>
                  <a:schemeClr val="tx1"/>
                </a:solidFill>
              </a:rPr>
              <a:t>CLM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470F345E-6EDD-0BF4-6001-089030C5BF72}"/>
              </a:ext>
            </a:extLst>
          </p:cNvPr>
          <p:cNvCxnSpPr>
            <a:cxnSpLocks/>
          </p:cNvCxnSpPr>
          <p:nvPr/>
        </p:nvCxnSpPr>
        <p:spPr>
          <a:xfrm flipH="1">
            <a:off x="4852651" y="4617160"/>
            <a:ext cx="1019928" cy="179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7BD73AF-10EB-5C0A-6C69-3272002D528B}"/>
              </a:ext>
            </a:extLst>
          </p:cNvPr>
          <p:cNvSpPr/>
          <p:nvPr/>
        </p:nvSpPr>
        <p:spPr>
          <a:xfrm>
            <a:off x="3002271" y="4796952"/>
            <a:ext cx="1139628" cy="852899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Этический комитет СКК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1247B79-D906-A5DD-D093-01E082D76AED}"/>
              </a:ext>
            </a:extLst>
          </p:cNvPr>
          <p:cNvSpPr/>
          <p:nvPr/>
        </p:nvSpPr>
        <p:spPr>
          <a:xfrm>
            <a:off x="1464580" y="4802847"/>
            <a:ext cx="1481818" cy="852899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Оргкомитет </a:t>
            </a:r>
          </a:p>
          <a:p>
            <a:pPr algn="ctr"/>
            <a:r>
              <a:rPr lang="kk-KZ" sz="1350" dirty="0">
                <a:solidFill>
                  <a:schemeClr val="tx1"/>
                </a:solidFill>
              </a:rPr>
              <a:t>по выборам СКК (2024)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4F05765-2D51-D0DA-736F-495F965F607B}"/>
              </a:ext>
            </a:extLst>
          </p:cNvPr>
          <p:cNvSpPr/>
          <p:nvPr/>
        </p:nvSpPr>
        <p:spPr>
          <a:xfrm>
            <a:off x="5480569" y="4739036"/>
            <a:ext cx="1322134" cy="1146485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ДОМП - рабочий орган СКК </a:t>
            </a:r>
            <a:r>
              <a:rPr lang="kk-KZ" sz="1200" dirty="0">
                <a:solidFill>
                  <a:schemeClr val="tx1"/>
                </a:solidFill>
              </a:rPr>
              <a:t>Департаменты и Комитеты  МЗРК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04D5692-3EA0-6613-80DF-F234B602A1C0}"/>
              </a:ext>
            </a:extLst>
          </p:cNvPr>
          <p:cNvSpPr/>
          <p:nvPr/>
        </p:nvSpPr>
        <p:spPr>
          <a:xfrm>
            <a:off x="6872292" y="4792987"/>
            <a:ext cx="1006084" cy="475041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ОП по ВИЧ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CA71E0E-4DAD-A796-2135-AE5E822CAC26}"/>
              </a:ext>
            </a:extLst>
          </p:cNvPr>
          <p:cNvSpPr/>
          <p:nvPr/>
        </p:nvSpPr>
        <p:spPr>
          <a:xfrm>
            <a:off x="7947965" y="4788419"/>
            <a:ext cx="986757" cy="475041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ОП по ТБ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5" name="Выноска: счетверенная стрелка 24">
            <a:extLst>
              <a:ext uri="{FF2B5EF4-FFF2-40B4-BE49-F238E27FC236}">
                <a16:creationId xmlns:a16="http://schemas.microsoft.com/office/drawing/2014/main" id="{C0F230CC-26EB-4F5D-8749-E861989B9DF9}"/>
              </a:ext>
            </a:extLst>
          </p:cNvPr>
          <p:cNvSpPr/>
          <p:nvPr/>
        </p:nvSpPr>
        <p:spPr>
          <a:xfrm>
            <a:off x="2876152" y="2824064"/>
            <a:ext cx="3635339" cy="612104"/>
          </a:xfrm>
          <a:prstGeom prst="quad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b="1" dirty="0">
              <a:solidFill>
                <a:schemeClr val="tx1"/>
              </a:solidFill>
            </a:endParaRPr>
          </a:p>
          <a:p>
            <a:pPr algn="ctr"/>
            <a:r>
              <a:rPr lang="ru-RU" sz="1350" b="1" dirty="0">
                <a:solidFill>
                  <a:schemeClr val="tx1"/>
                </a:solidFill>
              </a:rPr>
              <a:t>Секретариат СКК</a:t>
            </a:r>
            <a:endParaRPr lang="en-US" sz="1350" b="1" dirty="0">
              <a:solidFill>
                <a:schemeClr val="tx1"/>
              </a:solidFill>
            </a:endParaRPr>
          </a:p>
          <a:p>
            <a:pPr algn="ctr"/>
            <a:endParaRPr lang="en-US" sz="135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2D59021-68EB-C945-3844-D217D951CFBD}"/>
              </a:ext>
            </a:extLst>
          </p:cNvPr>
          <p:cNvSpPr/>
          <p:nvPr/>
        </p:nvSpPr>
        <p:spPr>
          <a:xfrm>
            <a:off x="7454587" y="5389550"/>
            <a:ext cx="1247354" cy="475041"/>
          </a:xfrm>
          <a:prstGeom prst="rect">
            <a:avLst/>
          </a:prstGeom>
          <a:solidFill>
            <a:srgbClr val="D4F5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>
                <a:solidFill>
                  <a:schemeClr val="tx1"/>
                </a:solidFill>
              </a:rPr>
              <a:t>Местные агенты фонда</a:t>
            </a:r>
            <a:endParaRPr lang="en-US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52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/>
          <p:cNvSpPr>
            <a:spLocks noGrp="1"/>
          </p:cNvSpPr>
          <p:nvPr>
            <p:ph type="title"/>
          </p:nvPr>
        </p:nvSpPr>
        <p:spPr>
          <a:xfrm>
            <a:off x="2187384" y="426072"/>
            <a:ext cx="5716362" cy="58936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>
                <a:solidFill>
                  <a:srgbClr val="008000"/>
                </a:solidFill>
                <a:latin typeface="Myriad Roman" charset="0"/>
              </a:rPr>
              <a:t>Основные участники</a:t>
            </a:r>
            <a:endParaRPr lang="fr-FR" b="1" dirty="0">
              <a:solidFill>
                <a:srgbClr val="008000"/>
              </a:solidFill>
              <a:latin typeface="Myriad Roman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2090739"/>
            <a:ext cx="433388" cy="426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1204912" y="2500313"/>
            <a:ext cx="747713" cy="3000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350" dirty="0"/>
              <a:t>ГФ</a:t>
            </a:r>
            <a:endParaRPr lang="fr-FR" sz="1350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1995489" y="2606279"/>
            <a:ext cx="913210" cy="0"/>
          </a:xfrm>
          <a:prstGeom prst="straightConnector1">
            <a:avLst/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e 40"/>
          <p:cNvGrpSpPr>
            <a:grpSpLocks/>
          </p:cNvGrpSpPr>
          <p:nvPr/>
        </p:nvGrpSpPr>
        <p:grpSpPr bwMode="auto">
          <a:xfrm>
            <a:off x="6598445" y="3196833"/>
            <a:ext cx="1159669" cy="659153"/>
            <a:chOff x="4426186" y="5699653"/>
            <a:chExt cx="1499689" cy="888513"/>
          </a:xfrm>
        </p:grpSpPr>
        <p:sp>
          <p:nvSpPr>
            <p:cNvPr id="31" name="Émoticône 30"/>
            <p:cNvSpPr/>
            <p:nvPr/>
          </p:nvSpPr>
          <p:spPr>
            <a:xfrm>
              <a:off x="4935834" y="5699653"/>
              <a:ext cx="455758" cy="503944"/>
            </a:xfrm>
            <a:prstGeom prst="smileyFac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350"/>
            </a:p>
          </p:txBody>
        </p:sp>
        <p:sp>
          <p:nvSpPr>
            <p:cNvPr id="16436" name="ZoneTexte 39"/>
            <p:cNvSpPr txBox="1">
              <a:spLocks noChangeArrowheads="1"/>
            </p:cNvSpPr>
            <p:nvPr/>
          </p:nvSpPr>
          <p:spPr bwMode="auto">
            <a:xfrm>
              <a:off x="4426186" y="6183667"/>
              <a:ext cx="1499689" cy="404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ru-RU" sz="1350" b="1" dirty="0"/>
                <a:t>ОП</a:t>
              </a:r>
              <a:endParaRPr lang="fr-FR" sz="1350" b="1" dirty="0"/>
            </a:p>
          </p:txBody>
        </p:sp>
      </p:grp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2771776" y="2775348"/>
            <a:ext cx="81796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050" dirty="0"/>
              <a:t>СТРАНА</a:t>
            </a:r>
            <a:endParaRPr lang="fr-FR" sz="135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1820" y="2456892"/>
            <a:ext cx="486054" cy="324036"/>
          </a:xfrm>
          <a:prstGeom prst="rect">
            <a:avLst/>
          </a:prstGeom>
        </p:spPr>
      </p:pic>
      <p:cxnSp>
        <p:nvCxnSpPr>
          <p:cNvPr id="15" name="Connecteur droit avec flèche 14"/>
          <p:cNvCxnSpPr/>
          <p:nvPr/>
        </p:nvCxnSpPr>
        <p:spPr>
          <a:xfrm>
            <a:off x="3502819" y="2606279"/>
            <a:ext cx="448866" cy="0"/>
          </a:xfrm>
          <a:prstGeom prst="straightConnector1">
            <a:avLst/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3895725" y="2420542"/>
            <a:ext cx="723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800" b="1" dirty="0">
                <a:solidFill>
                  <a:srgbClr val="0000FF"/>
                </a:solidFill>
              </a:rPr>
              <a:t>СКК</a:t>
            </a:r>
            <a:endParaRPr lang="fr-FR" sz="1350" b="1" dirty="0">
              <a:solidFill>
                <a:srgbClr val="0000FF"/>
              </a:solidFill>
            </a:endParaRPr>
          </a:p>
        </p:txBody>
      </p:sp>
      <p:sp>
        <p:nvSpPr>
          <p:cNvPr id="20" name="Accolade fermante 19"/>
          <p:cNvSpPr/>
          <p:nvPr/>
        </p:nvSpPr>
        <p:spPr>
          <a:xfrm>
            <a:off x="4445795" y="2369344"/>
            <a:ext cx="213122" cy="40600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4630342" y="2218136"/>
            <a:ext cx="162044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eaLnBrk="1" hangingPunct="1"/>
            <a:r>
              <a:rPr lang="ru-RU" sz="900" b="1" dirty="0"/>
              <a:t>ПРАВИТЕЛЬСТВО (</a:t>
            </a:r>
            <a:r>
              <a:rPr lang="en-US" sz="900" b="1" dirty="0"/>
              <a:t>7</a:t>
            </a:r>
            <a:r>
              <a:rPr lang="ru-RU" sz="900" b="1" dirty="0"/>
              <a:t> министерств)</a:t>
            </a:r>
            <a:endParaRPr lang="fr-FR" sz="900" b="1" dirty="0"/>
          </a:p>
          <a:p>
            <a:pPr eaLnBrk="1" hangingPunct="1"/>
            <a:r>
              <a:rPr lang="ru-RU" sz="900" b="1" dirty="0"/>
              <a:t>НПО</a:t>
            </a:r>
            <a:endParaRPr lang="fr-FR" sz="900" b="1" dirty="0"/>
          </a:p>
          <a:p>
            <a:pPr eaLnBrk="1" hangingPunct="1"/>
            <a:r>
              <a:rPr lang="ru-RU" sz="900" b="1" dirty="0"/>
              <a:t>МЕЖД.ОРГ.</a:t>
            </a:r>
            <a:endParaRPr lang="fr-FR" sz="900" b="1" dirty="0"/>
          </a:p>
          <a:p>
            <a:pPr eaLnBrk="1" hangingPunct="1"/>
            <a:r>
              <a:rPr lang="ru-RU" sz="900" b="1" dirty="0"/>
              <a:t>ЛЖВ</a:t>
            </a:r>
            <a:endParaRPr lang="fr-FR" sz="900" b="1" dirty="0"/>
          </a:p>
        </p:txBody>
      </p:sp>
      <p:sp>
        <p:nvSpPr>
          <p:cNvPr id="33" name="ZoneTexte 32"/>
          <p:cNvSpPr txBox="1">
            <a:spLocks noChangeArrowheads="1"/>
          </p:cNvSpPr>
          <p:nvPr/>
        </p:nvSpPr>
        <p:spPr bwMode="auto">
          <a:xfrm>
            <a:off x="4680013" y="1916833"/>
            <a:ext cx="1901428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050" i="1" dirty="0"/>
              <a:t>координирует</a:t>
            </a:r>
            <a:r>
              <a:rPr lang="fr-FR" sz="1050" i="1" dirty="0"/>
              <a:t> &amp; </a:t>
            </a:r>
            <a:r>
              <a:rPr lang="ru-RU" sz="1050" i="1" dirty="0"/>
              <a:t>подает</a:t>
            </a:r>
            <a:endParaRPr lang="fr-FR" sz="1050" i="1" dirty="0"/>
          </a:p>
        </p:txBody>
      </p:sp>
      <p:cxnSp>
        <p:nvCxnSpPr>
          <p:cNvPr id="35" name="Connecteur droit avec flèche 34"/>
          <p:cNvCxnSpPr/>
          <p:nvPr/>
        </p:nvCxnSpPr>
        <p:spPr>
          <a:xfrm flipV="1">
            <a:off x="5489973" y="2606279"/>
            <a:ext cx="378619" cy="0"/>
          </a:xfrm>
          <a:prstGeom prst="straightConnector1">
            <a:avLst/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>
            <a:spLocks noChangeArrowheads="1"/>
          </p:cNvSpPr>
          <p:nvPr/>
        </p:nvSpPr>
        <p:spPr bwMode="auto">
          <a:xfrm>
            <a:off x="6678234" y="2780929"/>
            <a:ext cx="81009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ru-RU" sz="1050" i="1" dirty="0"/>
              <a:t>выбирает</a:t>
            </a:r>
            <a:endParaRPr lang="fr-FR" sz="1050" i="1" dirty="0"/>
          </a:p>
        </p:txBody>
      </p:sp>
      <p:grpSp>
        <p:nvGrpSpPr>
          <p:cNvPr id="136" name="Groupe 135"/>
          <p:cNvGrpSpPr>
            <a:grpSpLocks/>
          </p:cNvGrpSpPr>
          <p:nvPr/>
        </p:nvGrpSpPr>
        <p:grpSpPr bwMode="auto">
          <a:xfrm>
            <a:off x="5938837" y="2178845"/>
            <a:ext cx="2062163" cy="577081"/>
            <a:chOff x="6393774" y="1762700"/>
            <a:chExt cx="2750226" cy="768498"/>
          </a:xfrm>
        </p:grpSpPr>
        <p:sp>
          <p:nvSpPr>
            <p:cNvPr id="23" name="Organigramme : Multidocument 22"/>
            <p:cNvSpPr/>
            <p:nvPr/>
          </p:nvSpPr>
          <p:spPr>
            <a:xfrm>
              <a:off x="6393774" y="1929184"/>
              <a:ext cx="1130578" cy="600925"/>
            </a:xfrm>
            <a:prstGeom prst="flowChartMultidocumen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750" b="1" dirty="0">
                  <a:solidFill>
                    <a:schemeClr val="tx1"/>
                  </a:solidFill>
                </a:rPr>
                <a:t>СТРАНОВАЯ</a:t>
              </a:r>
            </a:p>
            <a:p>
              <a:pPr algn="ctr">
                <a:defRPr/>
              </a:pPr>
              <a:r>
                <a:rPr lang="ru-RU" sz="750" b="1" dirty="0">
                  <a:solidFill>
                    <a:schemeClr val="tx1"/>
                  </a:solidFill>
                </a:rPr>
                <a:t>ЗАЯВКА</a:t>
              </a:r>
              <a:endParaRPr lang="fr-FR" sz="750" b="1" dirty="0">
                <a:solidFill>
                  <a:schemeClr val="tx1"/>
                </a:solidFill>
              </a:endParaRPr>
            </a:p>
          </p:txBody>
        </p:sp>
        <p:sp>
          <p:nvSpPr>
            <p:cNvPr id="16438" name="ZoneTexte 36"/>
            <p:cNvSpPr txBox="1">
              <a:spLocks noChangeArrowheads="1"/>
            </p:cNvSpPr>
            <p:nvPr/>
          </p:nvSpPr>
          <p:spPr bwMode="auto">
            <a:xfrm>
              <a:off x="7524328" y="1762700"/>
              <a:ext cx="1619672" cy="768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77800" indent="-1778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eaLnBrk="1" hangingPunct="1">
                <a:buFont typeface="Wingdings" charset="0"/>
                <a:buChar char="Ø"/>
              </a:pPr>
              <a:r>
                <a:rPr lang="ru-RU" sz="1050" b="1" i="1" dirty="0"/>
                <a:t>ЦЕЛИ</a:t>
              </a:r>
              <a:endParaRPr lang="fr-FR" sz="1050" b="1" i="1" dirty="0"/>
            </a:p>
            <a:p>
              <a:pPr eaLnBrk="1" hangingPunct="1">
                <a:buFont typeface="Wingdings" charset="0"/>
                <a:buChar char="Ø"/>
              </a:pPr>
              <a:r>
                <a:rPr lang="ru-RU" sz="1050" b="1" i="1" dirty="0"/>
                <a:t>задачи</a:t>
              </a:r>
              <a:endParaRPr lang="fr-FR" sz="1050" b="1" i="1" dirty="0"/>
            </a:p>
            <a:p>
              <a:pPr eaLnBrk="1" hangingPunct="1">
                <a:buFont typeface="Wingdings" charset="0"/>
                <a:buChar char="Ø"/>
              </a:pPr>
              <a:r>
                <a:rPr lang="ru-RU" sz="1050" b="1" i="1" dirty="0"/>
                <a:t>мероприятия</a:t>
              </a:r>
              <a:endParaRPr lang="fr-FR" sz="1050" b="1" i="1" dirty="0"/>
            </a:p>
          </p:txBody>
        </p:sp>
      </p:grpSp>
      <p:cxnSp>
        <p:nvCxnSpPr>
          <p:cNvPr id="1038" name="Connecteur droit avec flèche 1037"/>
          <p:cNvCxnSpPr>
            <a:stCxn id="23" idx="2"/>
            <a:endCxn id="31" idx="0"/>
          </p:cNvCxnSpPr>
          <p:nvPr/>
        </p:nvCxnSpPr>
        <p:spPr>
          <a:xfrm>
            <a:off x="6303170" y="2737249"/>
            <a:ext cx="865585" cy="459581"/>
          </a:xfrm>
          <a:prstGeom prst="straightConnector1">
            <a:avLst/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e 139"/>
          <p:cNvGrpSpPr>
            <a:grpSpLocks/>
          </p:cNvGrpSpPr>
          <p:nvPr/>
        </p:nvGrpSpPr>
        <p:grpSpPr bwMode="auto">
          <a:xfrm>
            <a:off x="1578769" y="2800395"/>
            <a:ext cx="5599511" cy="1489049"/>
            <a:chOff x="932615" y="2608122"/>
            <a:chExt cx="7466273" cy="1986238"/>
          </a:xfrm>
        </p:grpSpPr>
        <p:sp>
          <p:nvSpPr>
            <p:cNvPr id="61" name="Carré corné 60"/>
            <p:cNvSpPr/>
            <p:nvPr/>
          </p:nvSpPr>
          <p:spPr>
            <a:xfrm>
              <a:off x="1136891" y="3855861"/>
              <a:ext cx="1214480" cy="738499"/>
            </a:xfrm>
            <a:prstGeom prst="foldedCorner">
              <a:avLst/>
            </a:prstGeom>
            <a:solidFill>
              <a:schemeClr val="accent3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900" b="1" dirty="0">
                  <a:solidFill>
                    <a:schemeClr val="tx1"/>
                  </a:solidFill>
                </a:rPr>
                <a:t>ГРАНТОВЫЙ ДОГОВОР</a:t>
              </a:r>
              <a:endParaRPr lang="fr-FR" sz="9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48" name="Connecteur en angle 1047"/>
            <p:cNvCxnSpPr>
              <a:cxnSpLocks/>
              <a:stCxn id="3" idx="2"/>
              <a:endCxn id="61" idx="1"/>
            </p:cNvCxnSpPr>
            <p:nvPr/>
          </p:nvCxnSpPr>
          <p:spPr>
            <a:xfrm rot="16200000" flipH="1">
              <a:off x="226259" y="3314478"/>
              <a:ext cx="1616988" cy="204276"/>
            </a:xfrm>
            <a:prstGeom prst="bentConnector2">
              <a:avLst/>
            </a:prstGeom>
            <a:ln w="4762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2" name="Connecteur en angle 1051"/>
            <p:cNvCxnSpPr>
              <a:cxnSpLocks/>
              <a:stCxn id="61" idx="3"/>
              <a:endCxn id="16436" idx="0"/>
            </p:cNvCxnSpPr>
            <p:nvPr/>
          </p:nvCxnSpPr>
          <p:spPr>
            <a:xfrm flipV="1">
              <a:off x="2351371" y="3615893"/>
              <a:ext cx="6047517" cy="609217"/>
            </a:xfrm>
            <a:prstGeom prst="bentConnector4">
              <a:avLst>
                <a:gd name="adj1" fmla="val 43608"/>
                <a:gd name="adj2" fmla="val 150053"/>
              </a:avLst>
            </a:prstGeom>
            <a:ln w="47625">
              <a:solidFill>
                <a:srgbClr val="00B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9" name="Connecteur en angle 1058"/>
          <p:cNvCxnSpPr>
            <a:stCxn id="23" idx="0"/>
            <a:endCxn id="3" idx="0"/>
          </p:cNvCxnSpPr>
          <p:nvPr/>
        </p:nvCxnSpPr>
        <p:spPr>
          <a:xfrm rot="16200000" flipH="1" flipV="1">
            <a:off x="3901668" y="-19040"/>
            <a:ext cx="196453" cy="4842251"/>
          </a:xfrm>
          <a:prstGeom prst="bentConnector3">
            <a:avLst>
              <a:gd name="adj1" fmla="val -116364"/>
            </a:avLst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/>
          <p:cNvSpPr txBox="1">
            <a:spLocks noChangeArrowheads="1"/>
          </p:cNvSpPr>
          <p:nvPr/>
        </p:nvSpPr>
        <p:spPr bwMode="auto">
          <a:xfrm>
            <a:off x="5018486" y="3694510"/>
            <a:ext cx="11196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200" i="1" dirty="0"/>
              <a:t>подписывает</a:t>
            </a:r>
            <a:endParaRPr lang="fr-FR" sz="1200" i="1" dirty="0"/>
          </a:p>
        </p:txBody>
      </p:sp>
      <p:grpSp>
        <p:nvGrpSpPr>
          <p:cNvPr id="137" name="Groupe 136"/>
          <p:cNvGrpSpPr>
            <a:grpSpLocks/>
          </p:cNvGrpSpPr>
          <p:nvPr/>
        </p:nvGrpSpPr>
        <p:grpSpPr bwMode="auto">
          <a:xfrm>
            <a:off x="6769521" y="3790299"/>
            <a:ext cx="1134224" cy="1068245"/>
            <a:chOff x="7675544" y="3781936"/>
            <a:chExt cx="1510733" cy="1424638"/>
          </a:xfrm>
        </p:grpSpPr>
        <p:grpSp>
          <p:nvGrpSpPr>
            <p:cNvPr id="1075" name="Groupe 1074"/>
            <p:cNvGrpSpPr/>
            <p:nvPr/>
          </p:nvGrpSpPr>
          <p:grpSpPr>
            <a:xfrm>
              <a:off x="7675544" y="4420573"/>
              <a:ext cx="801825" cy="442477"/>
              <a:chOff x="7690510" y="4117799"/>
              <a:chExt cx="801825" cy="442477"/>
            </a:xfrm>
            <a:solidFill>
              <a:srgbClr val="FFFF99"/>
            </a:solidFill>
          </p:grpSpPr>
          <p:sp>
            <p:nvSpPr>
              <p:cNvPr id="117" name="Émoticône 116"/>
              <p:cNvSpPr/>
              <p:nvPr/>
            </p:nvSpPr>
            <p:spPr>
              <a:xfrm>
                <a:off x="7690510" y="4158334"/>
                <a:ext cx="316344" cy="401942"/>
              </a:xfrm>
              <a:prstGeom prst="smileyFac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350"/>
              </a:p>
            </p:txBody>
          </p:sp>
          <p:sp>
            <p:nvSpPr>
              <p:cNvPr id="118" name="Émoticône 117"/>
              <p:cNvSpPr/>
              <p:nvPr/>
            </p:nvSpPr>
            <p:spPr>
              <a:xfrm>
                <a:off x="7918285" y="4117799"/>
                <a:ext cx="316344" cy="401942"/>
              </a:xfrm>
              <a:prstGeom prst="smileyFac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350"/>
              </a:p>
            </p:txBody>
          </p:sp>
          <p:sp>
            <p:nvSpPr>
              <p:cNvPr id="119" name="Émoticône 118"/>
              <p:cNvSpPr/>
              <p:nvPr/>
            </p:nvSpPr>
            <p:spPr>
              <a:xfrm>
                <a:off x="8175991" y="4158334"/>
                <a:ext cx="316344" cy="401942"/>
              </a:xfrm>
              <a:prstGeom prst="smileyFac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350"/>
              </a:p>
            </p:txBody>
          </p:sp>
        </p:grpSp>
        <p:cxnSp>
          <p:nvCxnSpPr>
            <p:cNvPr id="1077" name="Connecteur droit avec flèche 1076"/>
            <p:cNvCxnSpPr>
              <a:cxnSpLocks/>
              <a:endCxn id="117" idx="1"/>
            </p:cNvCxnSpPr>
            <p:nvPr/>
          </p:nvCxnSpPr>
          <p:spPr>
            <a:xfrm flipH="1">
              <a:off x="7721872" y="3968037"/>
              <a:ext cx="255744" cy="551934"/>
            </a:xfrm>
            <a:prstGeom prst="straightConnector1">
              <a:avLst/>
            </a:prstGeom>
            <a:ln w="476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30" name="ZoneTexte 123"/>
            <p:cNvSpPr txBox="1">
              <a:spLocks noChangeArrowheads="1"/>
            </p:cNvSpPr>
            <p:nvPr/>
          </p:nvSpPr>
          <p:spPr bwMode="auto">
            <a:xfrm>
              <a:off x="7981296" y="3781936"/>
              <a:ext cx="1204981" cy="338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ru-RU" sz="1050" i="1" dirty="0"/>
                <a:t>выбирает</a:t>
              </a:r>
              <a:endParaRPr lang="fr-FR" sz="1050" i="1" dirty="0"/>
            </a:p>
          </p:txBody>
        </p:sp>
        <p:sp>
          <p:nvSpPr>
            <p:cNvPr id="16431" name="ZoneTexte 124"/>
            <p:cNvSpPr txBox="1">
              <a:spLocks noChangeArrowheads="1"/>
            </p:cNvSpPr>
            <p:nvPr/>
          </p:nvSpPr>
          <p:spPr bwMode="auto">
            <a:xfrm>
              <a:off x="7680154" y="4837161"/>
              <a:ext cx="961741" cy="369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ru-RU" sz="1200" b="1" dirty="0"/>
                <a:t>СП</a:t>
              </a:r>
              <a:endParaRPr lang="fr-FR" sz="1200" b="1" dirty="0"/>
            </a:p>
          </p:txBody>
        </p:sp>
      </p:grpSp>
      <p:grpSp>
        <p:nvGrpSpPr>
          <p:cNvPr id="138" name="Groupe 137"/>
          <p:cNvGrpSpPr>
            <a:grpSpLocks/>
          </p:cNvGrpSpPr>
          <p:nvPr/>
        </p:nvGrpSpPr>
        <p:grpSpPr bwMode="auto">
          <a:xfrm>
            <a:off x="2187385" y="3743326"/>
            <a:ext cx="4677760" cy="1270397"/>
            <a:chOff x="1392350" y="3848561"/>
            <a:chExt cx="6237434" cy="1692730"/>
          </a:xfrm>
        </p:grpSpPr>
        <p:sp>
          <p:nvSpPr>
            <p:cNvPr id="16424" name="ZoneTexte 108"/>
            <p:cNvSpPr txBox="1">
              <a:spLocks noChangeArrowheads="1"/>
            </p:cNvSpPr>
            <p:nvPr/>
          </p:nvSpPr>
          <p:spPr bwMode="auto">
            <a:xfrm>
              <a:off x="3221704" y="4586838"/>
              <a:ext cx="3348675" cy="3690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ru-RU" sz="1200" i="1" dirty="0"/>
                <a:t>Реализует проект по гранту ГФ</a:t>
              </a:r>
              <a:endParaRPr lang="fr-FR" sz="1200" i="1" dirty="0"/>
            </a:p>
          </p:txBody>
        </p:sp>
        <p:grpSp>
          <p:nvGrpSpPr>
            <p:cNvPr id="16425" name="Groupe 104"/>
            <p:cNvGrpSpPr>
              <a:grpSpLocks/>
            </p:cNvGrpSpPr>
            <p:nvPr/>
          </p:nvGrpSpPr>
          <p:grpSpPr bwMode="auto">
            <a:xfrm>
              <a:off x="1392350" y="3848561"/>
              <a:ext cx="6237434" cy="1692730"/>
              <a:chOff x="1303480" y="3618107"/>
              <a:chExt cx="6237434" cy="1692730"/>
            </a:xfrm>
          </p:grpSpPr>
          <p:sp>
            <p:nvSpPr>
              <p:cNvPr id="1079" name="Accolade ouvrante 1078"/>
              <p:cNvSpPr/>
              <p:nvPr/>
            </p:nvSpPr>
            <p:spPr>
              <a:xfrm>
                <a:off x="6974139" y="3618107"/>
                <a:ext cx="566775" cy="1692730"/>
              </a:xfrm>
              <a:prstGeom prst="leftBrace">
                <a:avLst>
                  <a:gd name="adj1" fmla="val 8333"/>
                  <a:gd name="adj2" fmla="val 67603"/>
                </a:avLst>
              </a:prstGeom>
              <a:ln w="47625">
                <a:solidFill>
                  <a:schemeClr val="accent6">
                    <a:lumMod val="60000"/>
                    <a:lumOff val="4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350"/>
              </a:p>
            </p:txBody>
          </p:sp>
          <p:cxnSp>
            <p:nvCxnSpPr>
              <p:cNvPr id="1085" name="Connecteur en angle 1084"/>
              <p:cNvCxnSpPr>
                <a:cxnSpLocks/>
                <a:stCxn id="1079" idx="1"/>
                <a:endCxn id="61" idx="2"/>
              </p:cNvCxnSpPr>
              <p:nvPr/>
            </p:nvCxnSpPr>
            <p:spPr>
              <a:xfrm rot="10800000">
                <a:off x="1303480" y="4345776"/>
                <a:ext cx="5670659" cy="416667"/>
              </a:xfrm>
              <a:prstGeom prst="bentConnector2">
                <a:avLst/>
              </a:prstGeom>
              <a:ln w="47625">
                <a:solidFill>
                  <a:schemeClr val="accent6">
                    <a:lumMod val="60000"/>
                    <a:lumOff val="40000"/>
                  </a:schemeClr>
                </a:solidFill>
                <a:headEnd type="none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5" name="Connecteur en angle 74"/>
          <p:cNvCxnSpPr>
            <a:stCxn id="31" idx="6"/>
          </p:cNvCxnSpPr>
          <p:nvPr/>
        </p:nvCxnSpPr>
        <p:spPr>
          <a:xfrm flipH="1">
            <a:off x="4680348" y="3383757"/>
            <a:ext cx="2664619" cy="1989535"/>
          </a:xfrm>
          <a:prstGeom prst="bentConnector3">
            <a:avLst>
              <a:gd name="adj1" fmla="val -18466"/>
            </a:avLst>
          </a:prstGeom>
          <a:ln w="3175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rganigramme : Multidocument 76"/>
          <p:cNvSpPr/>
          <p:nvPr/>
        </p:nvSpPr>
        <p:spPr>
          <a:xfrm>
            <a:off x="3653899" y="4995175"/>
            <a:ext cx="1029890" cy="702469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200" b="1">
                <a:solidFill>
                  <a:schemeClr val="tx1"/>
                </a:solidFill>
              </a:rPr>
              <a:t>PU/DR</a:t>
            </a:r>
            <a:endParaRPr lang="fr-FR" sz="1350" b="1">
              <a:solidFill>
                <a:schemeClr val="tx1"/>
              </a:solidFill>
            </a:endParaRPr>
          </a:p>
        </p:txBody>
      </p:sp>
      <p:grpSp>
        <p:nvGrpSpPr>
          <p:cNvPr id="139" name="Groupe 138"/>
          <p:cNvGrpSpPr>
            <a:grpSpLocks/>
          </p:cNvGrpSpPr>
          <p:nvPr/>
        </p:nvGrpSpPr>
        <p:grpSpPr bwMode="auto">
          <a:xfrm>
            <a:off x="2518173" y="4932761"/>
            <a:ext cx="541660" cy="653653"/>
            <a:chOff x="1833266" y="5433698"/>
            <a:chExt cx="722282" cy="871586"/>
          </a:xfrm>
        </p:grpSpPr>
        <p:sp>
          <p:nvSpPr>
            <p:cNvPr id="149" name="Émoticône 148"/>
            <p:cNvSpPr/>
            <p:nvPr/>
          </p:nvSpPr>
          <p:spPr>
            <a:xfrm>
              <a:off x="1915825" y="5806781"/>
              <a:ext cx="469945" cy="498503"/>
            </a:xfrm>
            <a:prstGeom prst="smileyFac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350"/>
            </a:p>
          </p:txBody>
        </p:sp>
        <p:sp>
          <p:nvSpPr>
            <p:cNvPr id="16423" name="ZoneTexte 156"/>
            <p:cNvSpPr txBox="1">
              <a:spLocks noChangeArrowheads="1"/>
            </p:cNvSpPr>
            <p:nvPr/>
          </p:nvSpPr>
          <p:spPr bwMode="auto">
            <a:xfrm>
              <a:off x="1833266" y="5433698"/>
              <a:ext cx="722282" cy="369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ru-RU" sz="1200" b="1" dirty="0"/>
                <a:t>МАФ</a:t>
              </a:r>
              <a:endParaRPr lang="fr-FR" sz="1200" b="1" dirty="0"/>
            </a:p>
          </p:txBody>
        </p:sp>
      </p:grpSp>
      <p:cxnSp>
        <p:nvCxnSpPr>
          <p:cNvPr id="86" name="Connecteur droit avec flèche 85"/>
          <p:cNvCxnSpPr>
            <a:stCxn id="77" idx="1"/>
            <a:endCxn id="149" idx="6"/>
          </p:cNvCxnSpPr>
          <p:nvPr/>
        </p:nvCxnSpPr>
        <p:spPr>
          <a:xfrm flipH="1">
            <a:off x="2932510" y="5346409"/>
            <a:ext cx="721388" cy="53076"/>
          </a:xfrm>
          <a:prstGeom prst="straightConnector1">
            <a:avLst/>
          </a:prstGeom>
          <a:ln w="3175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ZoneTexte 159"/>
          <p:cNvSpPr txBox="1">
            <a:spLocks noChangeArrowheads="1"/>
          </p:cNvSpPr>
          <p:nvPr/>
        </p:nvSpPr>
        <p:spPr bwMode="auto">
          <a:xfrm>
            <a:off x="4925617" y="5349478"/>
            <a:ext cx="264134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eaLnBrk="1" hangingPunct="1"/>
            <a:r>
              <a:rPr lang="ru-RU" sz="1050" i="1" dirty="0"/>
              <a:t>Отчитывается по РЕЗУЛЬТАТАМ, запрашивает ФИНАНСИРОВАНИЕ </a:t>
            </a:r>
            <a:endParaRPr lang="fr-FR" sz="1050" i="1" dirty="0"/>
          </a:p>
        </p:txBody>
      </p:sp>
      <p:sp>
        <p:nvSpPr>
          <p:cNvPr id="161" name="ZoneTexte 160"/>
          <p:cNvSpPr txBox="1">
            <a:spLocks noChangeArrowheads="1"/>
          </p:cNvSpPr>
          <p:nvPr/>
        </p:nvSpPr>
        <p:spPr bwMode="auto">
          <a:xfrm>
            <a:off x="1378744" y="4911329"/>
            <a:ext cx="10918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yriad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200" i="1" dirty="0"/>
              <a:t>проверяет</a:t>
            </a:r>
            <a:r>
              <a:rPr lang="fr-FR" sz="1200" i="1" dirty="0"/>
              <a:t> &amp; </a:t>
            </a:r>
            <a:r>
              <a:rPr lang="ru-RU" sz="1200" i="1" dirty="0"/>
              <a:t>подает</a:t>
            </a:r>
            <a:endParaRPr lang="fr-FR" sz="1200" i="1" dirty="0"/>
          </a:p>
        </p:txBody>
      </p:sp>
      <p:cxnSp>
        <p:nvCxnSpPr>
          <p:cNvPr id="88" name="Connecteur en angle 87"/>
          <p:cNvCxnSpPr>
            <a:stCxn id="149" idx="2"/>
          </p:cNvCxnSpPr>
          <p:nvPr/>
        </p:nvCxnSpPr>
        <p:spPr>
          <a:xfrm rot="10800000">
            <a:off x="1273969" y="2780110"/>
            <a:ext cx="1306116" cy="2619375"/>
          </a:xfrm>
          <a:prstGeom prst="bentConnector2">
            <a:avLst/>
          </a:prstGeom>
          <a:ln w="3175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2" name="Groupe 161"/>
          <p:cNvGrpSpPr>
            <a:grpSpLocks/>
          </p:cNvGrpSpPr>
          <p:nvPr/>
        </p:nvGrpSpPr>
        <p:grpSpPr bwMode="auto">
          <a:xfrm>
            <a:off x="1787130" y="2840831"/>
            <a:ext cx="5206603" cy="695325"/>
            <a:chOff x="859069" y="2645162"/>
            <a:chExt cx="6941468" cy="926085"/>
          </a:xfrm>
        </p:grpSpPr>
        <p:sp>
          <p:nvSpPr>
            <p:cNvPr id="16420" name="ZoneTexte 11"/>
            <p:cNvSpPr txBox="1">
              <a:spLocks noChangeArrowheads="1"/>
            </p:cNvSpPr>
            <p:nvPr/>
          </p:nvSpPr>
          <p:spPr bwMode="auto">
            <a:xfrm>
              <a:off x="995188" y="3199288"/>
              <a:ext cx="2450893" cy="368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ru-RU" sz="1200" i="1" dirty="0"/>
                <a:t>выделяет</a:t>
              </a:r>
              <a:endParaRPr lang="fr-FR" sz="1200" i="1" dirty="0"/>
            </a:p>
          </p:txBody>
        </p:sp>
        <p:cxnSp>
          <p:nvCxnSpPr>
            <p:cNvPr id="112" name="Connecteur en angle 111"/>
            <p:cNvCxnSpPr/>
            <p:nvPr/>
          </p:nvCxnSpPr>
          <p:spPr>
            <a:xfrm>
              <a:off x="859069" y="2645162"/>
              <a:ext cx="6941468" cy="926085"/>
            </a:xfrm>
            <a:prstGeom prst="bentConnector3">
              <a:avLst>
                <a:gd name="adj1" fmla="val -126"/>
              </a:avLst>
            </a:prstGeom>
            <a:ln w="3175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1989181" y="2269369"/>
            <a:ext cx="90441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1350" i="1" dirty="0"/>
              <a:t>Письмо </a:t>
            </a:r>
            <a:r>
              <a:rPr lang="fr-FR" sz="1350" i="1" dirty="0"/>
              <a:t>$ </a:t>
            </a:r>
            <a:endParaRPr lang="fr-FR" sz="1350" dirty="0"/>
          </a:p>
        </p:txBody>
      </p:sp>
      <p:grpSp>
        <p:nvGrpSpPr>
          <p:cNvPr id="159" name="Groupe 158"/>
          <p:cNvGrpSpPr>
            <a:grpSpLocks/>
          </p:cNvGrpSpPr>
          <p:nvPr/>
        </p:nvGrpSpPr>
        <p:grpSpPr bwMode="auto">
          <a:xfrm>
            <a:off x="4073130" y="2789875"/>
            <a:ext cx="2920603" cy="608170"/>
            <a:chOff x="3907587" y="2576936"/>
            <a:chExt cx="3892951" cy="810946"/>
          </a:xfrm>
        </p:grpSpPr>
        <p:pic>
          <p:nvPicPr>
            <p:cNvPr id="16416" name="Picture 7" descr="C:\Users\Giraud\AppData\Local\Microsoft\Windows\Temporary Internet Files\Content.IE5\4HUG2ZMP\MC900345367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7587" y="2660303"/>
              <a:ext cx="727579" cy="727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51" name="Connecteur droit avec flèche 150"/>
            <p:cNvCxnSpPr>
              <a:stCxn id="16416" idx="3"/>
              <a:endCxn id="31" idx="2"/>
            </p:cNvCxnSpPr>
            <p:nvPr/>
          </p:nvCxnSpPr>
          <p:spPr>
            <a:xfrm>
              <a:off x="4634441" y="3024321"/>
              <a:ext cx="3166097" cy="344510"/>
            </a:xfrm>
            <a:prstGeom prst="straightConnector1">
              <a:avLst/>
            </a:prstGeom>
            <a:ln w="25400">
              <a:solidFill>
                <a:schemeClr val="tx2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cteur droit 157"/>
            <p:cNvCxnSpPr>
              <a:stCxn id="18" idx="2"/>
              <a:endCxn id="16416" idx="0"/>
            </p:cNvCxnSpPr>
            <p:nvPr/>
          </p:nvCxnSpPr>
          <p:spPr>
            <a:xfrm>
              <a:off x="4153572" y="2576936"/>
              <a:ext cx="117805" cy="83367"/>
            </a:xfrm>
            <a:prstGeom prst="line">
              <a:avLst/>
            </a:prstGeom>
            <a:ln w="25400">
              <a:solidFill>
                <a:schemeClr val="tx2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19" name="ZoneTexte 225"/>
            <p:cNvSpPr txBox="1">
              <a:spLocks noChangeArrowheads="1"/>
            </p:cNvSpPr>
            <p:nvPr/>
          </p:nvSpPr>
          <p:spPr bwMode="auto">
            <a:xfrm>
              <a:off x="5220422" y="2781045"/>
              <a:ext cx="1629148" cy="369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Myriad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ru-RU" sz="1200" i="1" dirty="0"/>
                <a:t>надзор</a:t>
              </a:r>
              <a:endParaRPr lang="fr-FR" sz="1200" i="1" dirty="0"/>
            </a:p>
          </p:txBody>
        </p:sp>
      </p:grpSp>
      <p:sp>
        <p:nvSpPr>
          <p:cNvPr id="59" name="Émoticône 118">
            <a:extLst>
              <a:ext uri="{FF2B5EF4-FFF2-40B4-BE49-F238E27FC236}">
                <a16:creationId xmlns:a16="http://schemas.microsoft.com/office/drawing/2014/main" id="{50936F78-1F2C-4007-9C87-6DC43F2D4335}"/>
              </a:ext>
            </a:extLst>
          </p:cNvPr>
          <p:cNvSpPr/>
          <p:nvPr/>
        </p:nvSpPr>
        <p:spPr bwMode="auto">
          <a:xfrm>
            <a:off x="6818731" y="4760239"/>
            <a:ext cx="257785" cy="30218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60" name="Émoticône 118">
            <a:extLst>
              <a:ext uri="{FF2B5EF4-FFF2-40B4-BE49-F238E27FC236}">
                <a16:creationId xmlns:a16="http://schemas.microsoft.com/office/drawing/2014/main" id="{FFF70E90-8BA8-40B0-B121-B53207301173}"/>
              </a:ext>
            </a:extLst>
          </p:cNvPr>
          <p:cNvSpPr/>
          <p:nvPr/>
        </p:nvSpPr>
        <p:spPr bwMode="auto">
          <a:xfrm>
            <a:off x="7310040" y="4774933"/>
            <a:ext cx="237504" cy="301391"/>
          </a:xfrm>
          <a:prstGeom prst="smileyFac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62" name="Émoticône 118">
            <a:extLst>
              <a:ext uri="{FF2B5EF4-FFF2-40B4-BE49-F238E27FC236}">
                <a16:creationId xmlns:a16="http://schemas.microsoft.com/office/drawing/2014/main" id="{A58AB93B-091B-475B-8EF6-8483ADF64AA0}"/>
              </a:ext>
            </a:extLst>
          </p:cNvPr>
          <p:cNvSpPr/>
          <p:nvPr/>
        </p:nvSpPr>
        <p:spPr bwMode="auto">
          <a:xfrm>
            <a:off x="7156268" y="4773214"/>
            <a:ext cx="237504" cy="301391"/>
          </a:xfrm>
          <a:prstGeom prst="smileyFac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63" name="Émoticône 118">
            <a:extLst>
              <a:ext uri="{FF2B5EF4-FFF2-40B4-BE49-F238E27FC236}">
                <a16:creationId xmlns:a16="http://schemas.microsoft.com/office/drawing/2014/main" id="{6C10E504-56C9-4FB2-AF4A-59AA24679785}"/>
              </a:ext>
            </a:extLst>
          </p:cNvPr>
          <p:cNvSpPr/>
          <p:nvPr/>
        </p:nvSpPr>
        <p:spPr bwMode="auto">
          <a:xfrm>
            <a:off x="6992542" y="4782065"/>
            <a:ext cx="237504" cy="301391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1B780D7-5211-4DAF-97D5-9587679DF881}"/>
              </a:ext>
            </a:extLst>
          </p:cNvPr>
          <p:cNvSpPr txBox="1"/>
          <p:nvPr/>
        </p:nvSpPr>
        <p:spPr>
          <a:xfrm>
            <a:off x="6923723" y="5011331"/>
            <a:ext cx="46498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350" b="1" dirty="0"/>
              <a:t>ССП</a:t>
            </a:r>
            <a:endParaRPr lang="fr-FR" sz="1350" b="1" dirty="0"/>
          </a:p>
        </p:txBody>
      </p:sp>
      <p:cxnSp>
        <p:nvCxnSpPr>
          <p:cNvPr id="65" name="Connecteur droit avec flèche 1076">
            <a:extLst>
              <a:ext uri="{FF2B5EF4-FFF2-40B4-BE49-F238E27FC236}">
                <a16:creationId xmlns:a16="http://schemas.microsoft.com/office/drawing/2014/main" id="{85A61D0E-6B1E-4FF9-90B7-12DF3DBA6C14}"/>
              </a:ext>
            </a:extLst>
          </p:cNvPr>
          <p:cNvCxnSpPr>
            <a:cxnSpLocks/>
            <a:endCxn id="59" idx="2"/>
          </p:cNvCxnSpPr>
          <p:nvPr/>
        </p:nvCxnSpPr>
        <p:spPr bwMode="auto">
          <a:xfrm flipH="1">
            <a:off x="6818731" y="4482905"/>
            <a:ext cx="229064" cy="428424"/>
          </a:xfrm>
          <a:prstGeom prst="straightConnector1">
            <a:avLst/>
          </a:prstGeom>
          <a:ln w="476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7" descr="C:\Users\Giraud\AppData\Local\Microsoft\Windows\Temporary Internet Files\Content.IE5\4HUG2ZMP\MC900345367[1].wmf">
            <a:extLst>
              <a:ext uri="{FF2B5EF4-FFF2-40B4-BE49-F238E27FC236}">
                <a16:creationId xmlns:a16="http://schemas.microsoft.com/office/drawing/2014/main" id="{E8440AAB-7A4D-A097-E97B-DBB4D9DC0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590" y="3928587"/>
            <a:ext cx="545851" cy="54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C:\Users\Giraud\AppData\Local\Microsoft\Windows\Temporary Internet Files\Content.IE5\4HUG2ZMP\MC900345367[1].wmf">
            <a:extLst>
              <a:ext uri="{FF2B5EF4-FFF2-40B4-BE49-F238E27FC236}">
                <a16:creationId xmlns:a16="http://schemas.microsoft.com/office/drawing/2014/main" id="{9EC31A7C-6B9C-2A43-9D94-FC2071AB8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561" y="4509241"/>
            <a:ext cx="545851" cy="54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avec flèche 150">
            <a:extLst>
              <a:ext uri="{FF2B5EF4-FFF2-40B4-BE49-F238E27FC236}">
                <a16:creationId xmlns:a16="http://schemas.microsoft.com/office/drawing/2014/main" id="{BB0DE083-042F-ADFD-0651-2AF981D88C69}"/>
              </a:ext>
            </a:extLst>
          </p:cNvPr>
          <p:cNvCxnSpPr>
            <a:cxnSpLocks/>
          </p:cNvCxnSpPr>
          <p:nvPr/>
        </p:nvCxnSpPr>
        <p:spPr bwMode="auto">
          <a:xfrm>
            <a:off x="6465691" y="4422628"/>
            <a:ext cx="186926" cy="108491"/>
          </a:xfrm>
          <a:prstGeom prst="straightConnector1">
            <a:avLst/>
          </a:prstGeom>
          <a:ln w="25400">
            <a:solidFill>
              <a:schemeClr val="tx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150">
            <a:extLst>
              <a:ext uri="{FF2B5EF4-FFF2-40B4-BE49-F238E27FC236}">
                <a16:creationId xmlns:a16="http://schemas.microsoft.com/office/drawing/2014/main" id="{3D331551-7E7B-0731-DE6A-AF47CD921004}"/>
              </a:ext>
            </a:extLst>
          </p:cNvPr>
          <p:cNvCxnSpPr>
            <a:cxnSpLocks/>
          </p:cNvCxnSpPr>
          <p:nvPr/>
        </p:nvCxnSpPr>
        <p:spPr bwMode="auto">
          <a:xfrm flipH="1">
            <a:off x="4674015" y="4959199"/>
            <a:ext cx="251602" cy="222402"/>
          </a:xfrm>
          <a:prstGeom prst="straightConnector1">
            <a:avLst/>
          </a:prstGeom>
          <a:ln w="25400">
            <a:solidFill>
              <a:schemeClr val="tx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42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  <p:bldP spid="18" grpId="0"/>
      <p:bldP spid="20" grpId="0" animBg="1"/>
      <p:bldP spid="24" grpId="0"/>
      <p:bldP spid="33" grpId="0"/>
      <p:bldP spid="36" grpId="0"/>
      <p:bldP spid="100" grpId="0"/>
      <p:bldP spid="77" grpId="0" animBg="1"/>
      <p:bldP spid="160" grpId="0"/>
      <p:bldP spid="161" grpId="0"/>
      <p:bldP spid="1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dirty="0">
                <a:solidFill>
                  <a:srgbClr val="336600"/>
                </a:solidFill>
              </a:rPr>
              <a:t>ТРЕБОВАНИЕ ГФ</a:t>
            </a:r>
            <a:r>
              <a:rPr lang="en-US" sz="3200" dirty="0">
                <a:solidFill>
                  <a:srgbClr val="336600"/>
                </a:solidFill>
              </a:rPr>
              <a:t>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1" dirty="0">
                <a:solidFill>
                  <a:srgbClr val="008000"/>
                </a:solidFill>
              </a:rPr>
              <a:t>Из  Руководства ГФ для СКК</a:t>
            </a:r>
            <a:r>
              <a:rPr lang="en-US" sz="1800" i="1" dirty="0">
                <a:solidFill>
                  <a:srgbClr val="008000"/>
                </a:solidFill>
              </a:rPr>
              <a:t>:</a:t>
            </a:r>
            <a:r>
              <a:rPr lang="ru-RU" sz="2400" i="1" dirty="0">
                <a:solidFill>
                  <a:srgbClr val="008000"/>
                </a:solidFill>
              </a:rPr>
              <a:t>  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rgbClr val="800000"/>
                </a:solidFill>
              </a:rPr>
              <a:t>ГФ предписывает всем СКК представлять и строго выполнять план надзора за использованием всего объема финансирования, утвержденного ГФ.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rgbClr val="008000"/>
                </a:solidFill>
              </a:rPr>
              <a:t>План надзора должен содержать подробное описание мероприятий и путей привлечения к надзорной деятельности исполнителей программы, включая членов СКК и стороны, не являющиеся членами СКК, в частности представителей неправительственных избирательных групп и людей, живущих с заболеваниями и</a:t>
            </a:r>
            <a:r>
              <a:rPr lang="en-US" sz="2400" dirty="0">
                <a:solidFill>
                  <a:srgbClr val="008000"/>
                </a:solidFill>
              </a:rPr>
              <a:t>/</a:t>
            </a:r>
            <a:r>
              <a:rPr lang="ru-RU" sz="2400" dirty="0">
                <a:solidFill>
                  <a:srgbClr val="008000"/>
                </a:solidFill>
              </a:rPr>
              <a:t>или затронутых заболеваниями». </a:t>
            </a:r>
          </a:p>
          <a:p>
            <a:pPr marL="0" indent="0" algn="ctr">
              <a:buNone/>
            </a:pPr>
            <a:endParaRPr lang="ru-RU" sz="2400" dirty="0">
              <a:solidFill>
                <a:srgbClr val="008000"/>
              </a:solidFill>
            </a:endParaRP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2599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3200" b="1" dirty="0">
                <a:solidFill>
                  <a:srgbClr val="336600"/>
                </a:solidFill>
              </a:rPr>
              <a:t>ЧТО УЧИТЫВАЕТСЯ (А)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343400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>
                <a:solidFill>
                  <a:srgbClr val="800000"/>
                </a:solidFill>
              </a:rPr>
              <a:t> </a:t>
            </a:r>
            <a:endParaRPr lang="en-US" sz="1800" i="1" dirty="0">
              <a:solidFill>
                <a:srgbClr val="33660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336600"/>
                </a:solidFill>
              </a:rPr>
              <a:t>А) СКК имеет План надзора с указанием конкретных мероприятий, описанием индивидуальных обязанностей и/или обязанностей избирательной группы, сроков и бюджета надзорной деятельности, являющегося частью бюджета СКК </a:t>
            </a:r>
          </a:p>
          <a:p>
            <a:pPr marL="0" indent="0">
              <a:buNone/>
            </a:pPr>
            <a:endParaRPr lang="ru-RU" sz="1800" dirty="0">
              <a:solidFill>
                <a:srgbClr val="33660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336600"/>
              </a:solidFill>
            </a:endParaRPr>
          </a:p>
          <a:p>
            <a:pPr marL="0" indent="0">
              <a:buNone/>
            </a:pPr>
            <a:endParaRPr lang="ru-RU" sz="1800" dirty="0">
              <a:solidFill>
                <a:srgbClr val="336600"/>
              </a:solidFill>
            </a:endParaRPr>
          </a:p>
          <a:p>
            <a:pPr>
              <a:buFont typeface="Wingdings" charset="2"/>
              <a:buChar char="ü"/>
            </a:pPr>
            <a:endParaRPr lang="ru-RU" sz="1800" dirty="0">
              <a:solidFill>
                <a:srgbClr val="336600"/>
              </a:solidFill>
            </a:endParaRPr>
          </a:p>
          <a:p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778635"/>
              </p:ext>
            </p:extLst>
          </p:nvPr>
        </p:nvGraphicFramePr>
        <p:xfrm>
          <a:off x="381000" y="3657600"/>
          <a:ext cx="83058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Пример документации (подтверждение)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В плане  надзора указаны мероприятия,</a:t>
                      </a:r>
                      <a:r>
                        <a:rPr lang="ru-RU" baseline="0" dirty="0">
                          <a:solidFill>
                            <a:srgbClr val="336600"/>
                          </a:solidFill>
                        </a:rPr>
                        <a:t> полномочия, сроки и бюджет </a:t>
                      </a:r>
                      <a:endParaRPr lang="ru-RU" dirty="0">
                        <a:solidFill>
                          <a:srgbClr val="33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План надзорной деятельности</a:t>
                      </a:r>
                      <a:r>
                        <a:rPr lang="uk-UA" dirty="0">
                          <a:solidFill>
                            <a:srgbClr val="336600"/>
                          </a:solidFill>
                        </a:rPr>
                        <a:t>,</a:t>
                      </a:r>
                      <a:r>
                        <a:rPr lang="ru-RU" dirty="0">
                          <a:solidFill>
                            <a:srgbClr val="336600"/>
                          </a:solidFill>
                        </a:rPr>
                        <a:t> соглашение о финансировании СКК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7409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Roman"/>
        <a:ea typeface=""/>
        <a:cs typeface=""/>
      </a:majorFont>
      <a:minorFont>
        <a:latin typeface="Myriad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Другое 3">
      <a:dk1>
        <a:srgbClr val="80B236"/>
      </a:dk1>
      <a:lt1>
        <a:srgbClr val="FFFFFF"/>
      </a:lt1>
      <a:dk2>
        <a:srgbClr val="000000"/>
      </a:dk2>
      <a:lt2>
        <a:srgbClr val="808080"/>
      </a:lt2>
      <a:accent1>
        <a:srgbClr val="7CA524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608100"/>
      </a:folHlink>
    </a:clrScheme>
    <a:fontScheme name="Default Design">
      <a:majorFont>
        <a:latin typeface="Myriad Roman"/>
        <a:ea typeface=""/>
        <a:cs typeface=""/>
      </a:majorFont>
      <a:minorFont>
        <a:latin typeface="Myriad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3505</TotalTime>
  <Words>1966</Words>
  <Application>Microsoft Office PowerPoint</Application>
  <PresentationFormat>On-screen Show (4:3)</PresentationFormat>
  <Paragraphs>275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Arial</vt:lpstr>
      <vt:lpstr>Calibri</vt:lpstr>
      <vt:lpstr>Myriad Roman</vt:lpstr>
      <vt:lpstr>Wingdings</vt:lpstr>
      <vt:lpstr>Default Design</vt:lpstr>
      <vt:lpstr>1_Default Design</vt:lpstr>
      <vt:lpstr>PowerPoint Presentation</vt:lpstr>
      <vt:lpstr>Глобальный фонд для борьбы со СПИДом, туберкулезом и малярией</vt:lpstr>
      <vt:lpstr>Страновые координационные механизмы</vt:lpstr>
      <vt:lpstr>Основные функции СКК  </vt:lpstr>
      <vt:lpstr>Формы работы СКК и его рабочих структур</vt:lpstr>
      <vt:lpstr>Как работает СКК?</vt:lpstr>
      <vt:lpstr>Основные участники</vt:lpstr>
      <vt:lpstr>ТРЕБОВАНИЕ ГФ </vt:lpstr>
      <vt:lpstr> ЧТО УЧИТЫВАЕТСЯ (А)</vt:lpstr>
      <vt:lpstr> ЧТО УЧИТЫВАЕТСЯ (В)</vt:lpstr>
      <vt:lpstr> ЧТО УЧИТЫВАЕТСЯ (С)</vt:lpstr>
      <vt:lpstr> МИНИМАЛЬНЫЕ СТАНДАРТЫ</vt:lpstr>
      <vt:lpstr> ОСНОВНАЯ ЗАДАЧА НАДЗОРА </vt:lpstr>
      <vt:lpstr>МАКРО- И МИКРОУРОВЕНЬ </vt:lpstr>
      <vt:lpstr>СОБЛЮДЕНИЕ ГРАНИЦЫ </vt:lpstr>
      <vt:lpstr>КЛЮЧЕВЫЕ ВОПРОСЫ НАДЗОРА</vt:lpstr>
      <vt:lpstr>КАК ОСУЩЕСТВЛЯТЬ НАДЗОР</vt:lpstr>
      <vt:lpstr>КТО ЗАДЕЙСТВОВАН?</vt:lpstr>
      <vt:lpstr>СКК: ОРГАНИЗАЦИЯ НАДЗОРА </vt:lpstr>
      <vt:lpstr>КОМИТЕТ ПО НАДЗОРУ</vt:lpstr>
      <vt:lpstr>ОСНОВНОЙ ПОЛУЧАТЕЛЬ и СКК</vt:lpstr>
      <vt:lpstr>МЕСТНЫЙ АГЕНТ ФОНДА и СКК</vt:lpstr>
      <vt:lpstr>ПОРТФОЛИО МЕНЕДЖЕР и СКК </vt:lpstr>
      <vt:lpstr>ОСНОВА ЭФФЕКТИВНОГО НАДЗОРА</vt:lpstr>
      <vt:lpstr>РЕКОМЕНДОВАННЫЕ РЕСУРСЫ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Funding Model</dc:title>
  <dc:creator>MSH</dc:creator>
  <cp:lastModifiedBy>Ryssaldy Demeuova</cp:lastModifiedBy>
  <cp:revision>395</cp:revision>
  <cp:lastPrinted>2012-10-26T22:40:54Z</cp:lastPrinted>
  <dcterms:created xsi:type="dcterms:W3CDTF">2012-10-16T16:43:32Z</dcterms:created>
  <dcterms:modified xsi:type="dcterms:W3CDTF">2025-06-25T10:51:03Z</dcterms:modified>
</cp:coreProperties>
</file>