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8" r:id="rId4"/>
    <p:sldId id="266" r:id="rId5"/>
    <p:sldId id="258" r:id="rId6"/>
    <p:sldId id="259" r:id="rId7"/>
    <p:sldId id="269" r:id="rId8"/>
    <p:sldId id="270" r:id="rId9"/>
    <p:sldId id="261" r:id="rId10"/>
    <p:sldId id="271" r:id="rId11"/>
    <p:sldId id="262" r:id="rId12"/>
    <p:sldId id="263" r:id="rId13"/>
    <p:sldId id="272" r:id="rId14"/>
    <p:sldId id="264" r:id="rId15"/>
    <p:sldId id="265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04" autoAdjust="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D9BD1-E2A7-4845-9BE2-0E2D06730A4A}" type="datetimeFigureOut">
              <a:rPr lang="ru-KZ" smtClean="0"/>
              <a:t>15.06.2026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58063-9FF4-4967-A254-F0D5361011B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75790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силами сообществ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 является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признанным механизмом получения независимой информации о доступности, качестве и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ориентированности услуг по туберкулезу. CLM позволяет выявлять системные барьеры, которые зачастую не отражаются в официальной отчетности, и обеспечивает обратную связь между пациентами, сообществами и системой здравоохранения.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58063-9FF4-4967-A254-F0D5361011BE}" type="slidenum">
              <a:rPr lang="ru-KZ" smtClean="0"/>
              <a:t>2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22276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Конкурс</a:t>
            </a:r>
            <a:r>
              <a:rPr dirty="0"/>
              <a:t> </a:t>
            </a:r>
            <a:r>
              <a:rPr dirty="0" err="1"/>
              <a:t>OneImpact</a:t>
            </a:r>
            <a:r>
              <a:rPr dirty="0"/>
              <a:t> Kazakhstan TB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70832"/>
            <a:ext cx="6400800" cy="1267968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июня 2026года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Алматы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Жандаулетова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Ж.Т.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9BFC3-1645-6AAE-3EC2-B158AE8EE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E91F9-A1AF-C034-1F05-7F52EB473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Централизация финансирования ключевых функций проекта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481DE-57C9-47E1-C271-ABCE5906B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граничение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возможностей региональных НПО и сообществ участвовать в реализации мероприятий, снижение оперативности реагирования на локальные потребности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49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8229600" cy="987552"/>
          </a:xfrm>
        </p:spPr>
        <p:txBody>
          <a:bodyPr>
            <a:noAutofit/>
          </a:bodyPr>
          <a:lstStyle/>
          <a:p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Несовпадение регионов «малых грантов»  ГФСТМ и пилотных регионов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OneImpact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44E8443-CD7E-E074-19B0-0FC4325F09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60475"/>
            <a:ext cx="8229600" cy="42054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Недостаточное финансирование административных расходов поставщика услуг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85119E2-C7AD-77E6-62AA-2C7BCEB8A3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33943"/>
            <a:ext cx="8229600" cy="42584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706F8-F628-74DB-04EF-DD07AE2B3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112DD-C7FE-9E85-335E-9078930E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Недостаточное финансирование административных расходов поставщика услуг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9498-3C10-4426-13E0-870E97612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Ограничение организационного и финансового потенциала для качественного управления проектом, риск сбоев в координации, отчетности, логистике и финансовом администрировании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Ограниченные возможности для сопровождения региональных команд, мониторинга деятельности и оперативного решения организационных вопросов</a:t>
            </a:r>
          </a:p>
          <a:p>
            <a:r>
              <a:rPr lang="ru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Невозможность обеспечить необходимый кадровый состав (координатор, бухгалтер, логист и др.), снижение качества реализации мероприятий и контроля за их исполнением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 недостижения плановых показателей проекта, высокая текучесть кадров, снижение устойчивости и эффективности реализации мероприятий в регионах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774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Необходима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корректировка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Конкурсной документации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CLM</a:t>
            </a: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Пересмотреть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Внести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изменения в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конкурсную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документацию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Децентрализовать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объявить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1FD1D7-53ED-F99A-0C65-34944C33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операционного исследования 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C5B3217-9327-071F-AF50-9B53F06EFC9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4200" y="2321719"/>
          <a:ext cx="7975600" cy="3082925"/>
        </p:xfrm>
        <a:graphic>
          <a:graphicData uri="http://schemas.openxmlformats.org/drawingml/2006/table">
            <a:tbl>
              <a:tblPr/>
              <a:tblGrid>
                <a:gridCol w="3454400">
                  <a:extLst>
                    <a:ext uri="{9D8B030D-6E8A-4147-A177-3AD203B41FA5}">
                      <a16:colId xmlns:a16="http://schemas.microsoft.com/office/drawing/2014/main" val="434815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95736154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75975970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1752461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89605182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25071913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Items/staff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Payment Currency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Price</a:t>
                      </a:r>
                      <a:br>
                        <a:rPr lang="ru-K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ru-K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(in payment currency)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Nuber of units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months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60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901772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Project Coordinator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monthly/year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120 000,00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16468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Regional Coordinator/Interviewers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monthly/year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100 000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513101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Scientific Consultant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monthly/year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100 000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88829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Accountant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monthly/year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58878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Operator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monthly/year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34430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National-level training (1 day for 20 people)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 per unit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3 531 453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314214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Statistician services</a:t>
                      </a:r>
                      <a:r>
                        <a:rPr lang="ru-KZ" sz="10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ru-KZ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 per unit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79129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Monitoring trips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 per unit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464 695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24928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Round tables (1 day for 25 people)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 per unit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2 014 912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3452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Preparation of report for printing (includes design, editing), publication in an international journal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cost per unit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KZT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2 672 000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6279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Logistic company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0461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Activity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ru-K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9 623 060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ru-K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841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предусмотрено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Заявке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ГФ?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(модуль5, задача 5.2.1)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736"/>
            <a:ext cx="8229600" cy="5138928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 как ключевой механизм повышения подотчетности системы ТБ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силами сообществ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 является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признанным механизмом получения независимой информации о доступности, качестве и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ориентированности услуг по туберкулезу. CLM позволяет выявлять системные барьеры, которые зачастую не отражаются в официальной отчетности, и обеспечивает обратную связь между пациентами, сообществами и системой здравоохранения.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 сообществ и НПО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CLM напрямую зависит от ведущей роли сообществ, затронутых туберкулезом, и организаций гражданского общества. Именно они обладают необходимым уровнем доверия со стороны пациентов, опытом работы с уязвимыми группами и способностью независимо оценивать качество услуг. Укрепление потенциала НПО и сообществ способствует развитию устойчивых механизмов общественного контроля и участия пациентов в принятии решений.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43596-F848-6B3C-6516-099CEB42D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C909-091F-D954-52CA-BE29805F3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предусмотрено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Заявке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ГФ?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DC33-36FB-898A-6CEE-C6C93C372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качества ТБ-услуг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 как с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истематический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сбор и анализ данных через CLM позволяет: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выявлять проблемы доступности и качества ТБ-услуг;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реагировать на нарушения прав пациентов;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улучшать маршрутизацию пациентов и приверженность лечению;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повышать удовлетворенность пациентов медицинской помощью;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укреплять пациент-ориентированный подход в работе противотуберкулезной службы.</a:t>
            </a:r>
          </a:p>
        </p:txBody>
      </p:sp>
    </p:spTree>
    <p:extLst>
      <p:ext uri="{BB962C8B-B14F-4D97-AF65-F5344CB8AC3E}">
        <p14:creationId xmlns:p14="http://schemas.microsoft.com/office/powerpoint/2010/main" val="379030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56FD7-E43F-E9FF-852B-054CA3AE2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A1069-9772-F6FF-F064-9C890D7C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предусмотрено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Заявке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ГФ?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D977D-4F33-8CE7-6C1C-4359226FA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7401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KZ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переходу на финансирование через ГСЗ</a:t>
            </a:r>
          </a:p>
          <a:p>
            <a:pPr marL="0" indent="0">
              <a:buNone/>
            </a:pPr>
            <a:br>
              <a:rPr lang="ru-KZ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CLM и внедрение платформы </a:t>
            </a:r>
            <a:r>
              <a:rPr lang="ru-KZ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OneImpact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создают основу для последующей интеграции механизмов общественного мониторинга в систему государственного социального заказа (ГСЗ). Это позволит обеспечить: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KZ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деятельности после завершения грантового финансирования;</a:t>
            </a:r>
          </a:p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институционализацию участия сообществ в оценке качества ТБ-услуг;</a:t>
            </a:r>
          </a:p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финансирование общественного мониторинга из национальных источников;</a:t>
            </a:r>
          </a:p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обязательств Республики Казахстан по развитию партнерства государства и гражданского общества в сфере здравоохранения.</a:t>
            </a:r>
          </a:p>
          <a:p>
            <a:pPr marL="0" indent="0">
              <a:buNone/>
            </a:pPr>
            <a:endParaRPr lang="ru-RU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Ожидание: </a:t>
            </a:r>
          </a:p>
          <a:p>
            <a:pPr marL="0" indent="0">
              <a:buNone/>
            </a:pP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CLM/</a:t>
            </a:r>
            <a:r>
              <a:rPr lang="ru-KZ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OneImpact</a:t>
            </a:r>
            <a:r>
              <a:rPr lang="ru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должен рассматриваться не как краткосрочная грантовая инициатива, а как инструмент формирования устойчивой национальной системы </a:t>
            </a:r>
            <a:r>
              <a:rPr lang="ru-KZ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мониторинга качества ТБ-услуг, основанной на лидерстве сообществ и способной в дальнейшем финансироваться через механизмы государственного социального заказа</a:t>
            </a:r>
            <a:r>
              <a:rPr lang="ru-KZ" sz="3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893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49300"/>
            <a:ext cx="8229600" cy="1143000"/>
          </a:xfrm>
        </p:spPr>
        <p:txBody>
          <a:bodyPr>
            <a:normAutofit/>
          </a:bodyPr>
          <a:lstStyle/>
          <a:p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конкурсная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2300"/>
            <a:ext cx="8229600" cy="4362196"/>
          </a:xfrm>
        </p:spPr>
        <p:txBody>
          <a:bodyPr>
            <a:normAutofit fontScale="77500" lnSpcReduction="2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Обеспечение в НТП Казахстана безопасной, доступной и эффективной поддержки пациентов с ТБ, путем повышения знаний и информированности о заболевании, решение проблемных вопросов через цифровую аналитическую платформу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OneImpact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интегрированной со Службой поддержки пациентов (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СПП).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Ограниченное отражение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Фокус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техническом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сопровождении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Центральные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специалисты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исполнители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ГФСТМ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Конкурсная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 –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endParaRPr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НПО/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↔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Отсутствует</a:t>
            </a:r>
            <a:endParaRPr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ГСЗ ↔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отражена</a:t>
            </a:r>
            <a:endParaRPr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F1255-6922-1BBF-B7E0-28EF4BF01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№1 Снижение роли НПО и сообществ в реализации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E4D88-3A96-1344-6B05-19C6A44F2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несоответствие логике заявки ГФСТМ,  ослабление роли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силами сообществ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вклада представителей затронутых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ТБ 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 в достижение программных результатов</a:t>
            </a:r>
            <a:r>
              <a:rPr lang="ru-KZ" dirty="0"/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71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E32D5-A093-22A9-BD54-0E3CEB5D1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C3086-E8F3-343C-A25C-4A669EE8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888"/>
            <a:ext cx="8229600" cy="1353312"/>
          </a:xfrm>
        </p:spPr>
        <p:txBody>
          <a:bodyPr>
            <a:normAutofit fontScale="90000"/>
          </a:bodyPr>
          <a:lstStyle/>
          <a:p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№2 Концентрация функций реализации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OneImpact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ОП/ГРП ГФ при ограниченном участии  НПО/сообществ</a:t>
            </a: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A87DCB-F043-3217-B361-BA5C0C3FB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у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трата принципа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community-led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подхода, снижение доверия со стороны бенефициаров, риск невыполнения целей CLM и </a:t>
            </a:r>
            <a:r>
              <a:rPr lang="ru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отклонение от концепции, одобренной Глобальным фондом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борьбе со СПИДом, туберкулезом и малярией </a:t>
            </a:r>
          </a:p>
        </p:txBody>
      </p:sp>
    </p:spTree>
    <p:extLst>
      <p:ext uri="{BB962C8B-B14F-4D97-AF65-F5344CB8AC3E}">
        <p14:creationId xmlns:p14="http://schemas.microsoft.com/office/powerpoint/2010/main" val="2726481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Чрезмерная централизация бюджета и концентрация финансовых ресурсов на центральном уровне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объема ресурсов, доступных для реализации мероприятий Поставщиком в 7-12 пилотных регионах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942</Words>
  <Application>Microsoft Office PowerPoint</Application>
  <PresentationFormat>Экран (4:3)</PresentationFormat>
  <Paragraphs>146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Конкурс OneImpact Kazakhstan TB</vt:lpstr>
      <vt:lpstr>Что предусмотрено в Заявке ГФ?  (модуль5, задача 5.2.1)</vt:lpstr>
      <vt:lpstr>Что предусмотрено в Заявке ГФ?</vt:lpstr>
      <vt:lpstr>Что предусмотрено в Заявке ГФ?</vt:lpstr>
      <vt:lpstr>Что предлагает конкурсная документация?</vt:lpstr>
      <vt:lpstr>Заявка ГФСТМ vs Конкурсная документация</vt:lpstr>
      <vt:lpstr>Проблема №1 Снижение роли НПО и сообществ в реализации CLM</vt:lpstr>
      <vt:lpstr>  Проблема №2 Концентрация функций реализации OneImpact  в ОП/ГРП ГФ при ограниченном участии  НПО/сообществ </vt:lpstr>
      <vt:lpstr>Проблема №3 Чрезмерная централизация бюджета и концентрация финансовых ресурсов на центральном уровне</vt:lpstr>
      <vt:lpstr>Проблема №4  Централизация финансирования ключевых функций проекта</vt:lpstr>
      <vt:lpstr>  Проблема №5 Несовпадение регионов «малых грантов»  ГФСТМ и пилотных регионов OneImpact </vt:lpstr>
      <vt:lpstr>Проблема №6 Недостаточное финансирование административных расходов поставщика услуг </vt:lpstr>
      <vt:lpstr>Проблема №6 Недостаточное финансирование административных расходов поставщика услуг </vt:lpstr>
      <vt:lpstr>Выводы </vt:lpstr>
      <vt:lpstr>Предложения СКК</vt:lpstr>
      <vt:lpstr>Бюджет операционного исследования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Ryssaldy Demeuova</dc:creator>
  <cp:keywords/>
  <dc:description>generated using python-pptx</dc:description>
  <cp:lastModifiedBy>zhanna.zhandauletova@outlook.com</cp:lastModifiedBy>
  <cp:revision>7</cp:revision>
  <dcterms:created xsi:type="dcterms:W3CDTF">2013-01-27T09:14:16Z</dcterms:created>
  <dcterms:modified xsi:type="dcterms:W3CDTF">2026-06-15T05:28:42Z</dcterms:modified>
  <cp:category/>
</cp:coreProperties>
</file>